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0" r:id="rId5"/>
    <p:sldId id="271" r:id="rId6"/>
    <p:sldId id="269" r:id="rId7"/>
    <p:sldId id="267" r:id="rId8"/>
    <p:sldId id="258" r:id="rId9"/>
    <p:sldId id="259" r:id="rId10"/>
    <p:sldId id="263" r:id="rId11"/>
    <p:sldId id="272" r:id="rId12"/>
    <p:sldId id="273" r:id="rId13"/>
    <p:sldId id="275" r:id="rId14"/>
    <p:sldId id="276" r:id="rId15"/>
    <p:sldId id="277" r:id="rId16"/>
    <p:sldId id="285" r:id="rId17"/>
    <p:sldId id="278" r:id="rId18"/>
    <p:sldId id="279" r:id="rId19"/>
    <p:sldId id="280" r:id="rId20"/>
    <p:sldId id="281" r:id="rId21"/>
    <p:sldId id="282" r:id="rId22"/>
    <p:sldId id="284" r:id="rId23"/>
    <p:sldId id="28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8DB83-97C4-4B88-A0DA-F108C2CE888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7BAF2546-AA66-4884-B04E-5963904EBB5A}">
      <dgm:prSet/>
      <dgm:spPr/>
      <dgm:t>
        <a:bodyPr/>
        <a:lstStyle/>
        <a:p>
          <a:pPr rtl="0"/>
          <a:r>
            <a:rPr lang="ru-RU" b="1" dirty="0" smtClean="0"/>
            <a:t>Раздел 3. Измерение электрических параметров кабелей и проводов</a:t>
          </a:r>
          <a:endParaRPr lang="ru-RU" dirty="0"/>
        </a:p>
      </dgm:t>
    </dgm:pt>
    <dgm:pt modelId="{F17F21EE-94A6-4253-9D24-BE19F175B20B}" type="parTrans" cxnId="{541D7FCC-8095-4DA3-85B7-B48FE747EFE4}">
      <dgm:prSet/>
      <dgm:spPr/>
      <dgm:t>
        <a:bodyPr/>
        <a:lstStyle/>
        <a:p>
          <a:endParaRPr lang="ru-RU"/>
        </a:p>
      </dgm:t>
    </dgm:pt>
    <dgm:pt modelId="{807A2BA2-9445-496F-8382-F0732FACC556}" type="sibTrans" cxnId="{541D7FCC-8095-4DA3-85B7-B48FE747EFE4}">
      <dgm:prSet/>
      <dgm:spPr/>
      <dgm:t>
        <a:bodyPr/>
        <a:lstStyle/>
        <a:p>
          <a:endParaRPr lang="ru-RU"/>
        </a:p>
      </dgm:t>
    </dgm:pt>
    <dgm:pt modelId="{1C876DA1-97FA-47F4-A49E-4BB209B8E916}" type="pres">
      <dgm:prSet presAssocID="{DA78DB83-97C4-4B88-A0DA-F108C2CE88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F22501-29DB-4A69-9A1C-41FAE234D3DF}" type="pres">
      <dgm:prSet presAssocID="{7BAF2546-AA66-4884-B04E-5963904EBB5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D7FCC-8095-4DA3-85B7-B48FE747EFE4}" srcId="{DA78DB83-97C4-4B88-A0DA-F108C2CE8888}" destId="{7BAF2546-AA66-4884-B04E-5963904EBB5A}" srcOrd="0" destOrd="0" parTransId="{F17F21EE-94A6-4253-9D24-BE19F175B20B}" sibTransId="{807A2BA2-9445-496F-8382-F0732FACC556}"/>
    <dgm:cxn modelId="{1FE80986-41FE-4B3C-A218-AE522967D2DD}" type="presOf" srcId="{7BAF2546-AA66-4884-B04E-5963904EBB5A}" destId="{98F22501-29DB-4A69-9A1C-41FAE234D3DF}" srcOrd="0" destOrd="0" presId="urn:microsoft.com/office/officeart/2005/8/layout/vList2"/>
    <dgm:cxn modelId="{5EC05F69-C094-4846-A306-D6C15BC1F01E}" type="presOf" srcId="{DA78DB83-97C4-4B88-A0DA-F108C2CE8888}" destId="{1C876DA1-97FA-47F4-A49E-4BB209B8E916}" srcOrd="0" destOrd="0" presId="urn:microsoft.com/office/officeart/2005/8/layout/vList2"/>
    <dgm:cxn modelId="{5E88F103-775F-4FF6-B2AF-3F740D969A5C}" type="presParOf" srcId="{1C876DA1-97FA-47F4-A49E-4BB209B8E916}" destId="{98F22501-29DB-4A69-9A1C-41FAE234D3DF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690A5-7CFE-4657-9876-206582C359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BE859789-7705-49E2-848C-890B2D30360D}">
      <dgm:prSet/>
      <dgm:spPr/>
      <dgm:t>
        <a:bodyPr/>
        <a:lstStyle/>
        <a:p>
          <a:pPr rtl="0"/>
          <a:r>
            <a:rPr lang="ru-RU" b="1" dirty="0" smtClean="0"/>
            <a:t>Тема 3.1. Измерение электрического сопротивления токоведущих жил и изоляции</a:t>
          </a:r>
          <a:endParaRPr lang="ru-RU" dirty="0"/>
        </a:p>
      </dgm:t>
    </dgm:pt>
    <dgm:pt modelId="{015D087E-C587-4F8C-ACD2-00DA25571F9E}" type="parTrans" cxnId="{A8D1C72F-2F1D-447B-93F9-A7A794164A27}">
      <dgm:prSet/>
      <dgm:spPr/>
      <dgm:t>
        <a:bodyPr/>
        <a:lstStyle/>
        <a:p>
          <a:endParaRPr lang="ru-RU"/>
        </a:p>
      </dgm:t>
    </dgm:pt>
    <dgm:pt modelId="{EC710120-29B4-42B7-9D64-88229897A348}" type="sibTrans" cxnId="{A8D1C72F-2F1D-447B-93F9-A7A794164A27}">
      <dgm:prSet/>
      <dgm:spPr/>
      <dgm:t>
        <a:bodyPr/>
        <a:lstStyle/>
        <a:p>
          <a:endParaRPr lang="ru-RU"/>
        </a:p>
      </dgm:t>
    </dgm:pt>
    <dgm:pt modelId="{3ED85A73-03F8-4A43-B998-998AA7F4AB34}" type="pres">
      <dgm:prSet presAssocID="{C40690A5-7CFE-4657-9876-206582C359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69FDBF-8DFC-4A1B-AAD5-2114919E561A}" type="pres">
      <dgm:prSet presAssocID="{BE859789-7705-49E2-848C-890B2D3036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121008-FD8E-4D1A-BC8D-15AFCD0C6F54}" type="presOf" srcId="{C40690A5-7CFE-4657-9876-206582C35921}" destId="{3ED85A73-03F8-4A43-B998-998AA7F4AB34}" srcOrd="0" destOrd="0" presId="urn:microsoft.com/office/officeart/2005/8/layout/vList2"/>
    <dgm:cxn modelId="{A8D1C72F-2F1D-447B-93F9-A7A794164A27}" srcId="{C40690A5-7CFE-4657-9876-206582C35921}" destId="{BE859789-7705-49E2-848C-890B2D30360D}" srcOrd="0" destOrd="0" parTransId="{015D087E-C587-4F8C-ACD2-00DA25571F9E}" sibTransId="{EC710120-29B4-42B7-9D64-88229897A348}"/>
    <dgm:cxn modelId="{F198A9F8-BC5E-43AF-9DF9-40553ED8E77A}" type="presOf" srcId="{BE859789-7705-49E2-848C-890B2D30360D}" destId="{C569FDBF-8DFC-4A1B-AAD5-2114919E561A}" srcOrd="0" destOrd="0" presId="urn:microsoft.com/office/officeart/2005/8/layout/vList2"/>
    <dgm:cxn modelId="{BF3A6591-5495-4870-BF4C-2F291AB9811E}" type="presParOf" srcId="{3ED85A73-03F8-4A43-B998-998AA7F4AB34}" destId="{C569FDBF-8DFC-4A1B-AAD5-2114919E561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685800" y="1142985"/>
          <a:ext cx="7772400" cy="2457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электрического сопротивления изоляции кабельных изделий производят при постоянном напряжении. Если к измеряемому образцу приложить постоянное напряжение, то в первый момент в цепи будет протекать ток, обусловленный электрической емкостью образца (или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быстрой поляризации). С течением времени ток уменьшается и достигает в конечном итоге постоянного значения. Этот ток называется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током сквозной проводимости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 тока  от времени 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21537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стандартизованных методиках измерения нормируется время с момента подключения напряжения до момента отсчета показаний измерительного прибора. Таким образом, производится измерение некоторого условного значения. Для определения тока сквозной проводимости необходимо весьма длительное время.</a:t>
            </a:r>
          </a:p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измерении значений сопротивления изоляций более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Ом используют приборы с усилителями.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07223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на входе усилителя применить преобразователь постоянного напряжение в переменное, то усиление переменного напряжения осуществляется легче, и усилители работают стабильнее.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стабилизации коэффициента усиления и работы прибора применяют схемы с отрицательной обратной связью. Чувствительность применяемых приборов зависит от помех при измерениях, поэтому все соединения должны быть экранированы. Напряжение питания не должно иметь пульсаций.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электрического сопротивления изоляции при длительно допустимой температуре нагрева жил кабелей должно быть проведено на образцах длиной не менее 3 м после выдержки их при заданной температуре не менее 2 ч.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электрического сопротивления изоляции одножильных кабелей на напряжение до 1 кВ включительно с пластмассовой оболочкой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быть проведено в воде на образцах кабеля длиной не менее 5 м. Концы кабелей должны быть выведены из воды на длину не менее 0,5 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5572140"/>
            <a:ext cx="7772400" cy="1968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1357299"/>
            <a:ext cx="8208993" cy="30496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 электрического сопротивления одинарным мостом постоянного тока.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285720" y="2500306"/>
            <a:ext cx="3179793" cy="3625857"/>
          </a:xfrm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66"/>
            <a:ext cx="507209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30003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214554"/>
            <a:ext cx="32861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Принципиальная схема измерения сопротивления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двухзажимной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схеме одинарным мостом представлена на рисунке 2.1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уравновешенном мосте ток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гальвонометра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равен нулю и потенциалы точек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одинаковы.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равенстве потенциалов точек В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падения напряжения на сопротивлениях (плечах)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равны между собой, также равны падения напряжения на сопротивлениях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78674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2786058"/>
            <a:ext cx="828680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Общие сведения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500726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Электрическое сопротивление изоляции является основной характеристикой электроизоляционных материалов.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Кабели, за исключением оптического кабеля связи представляет собой такое электротехническое изделие, в котором сочетаются материалы с весьма низким и высоким электрическими сопротивлениями. Электрическое сопротивление металлических элементов конструкции кабеля должно быть как можно меньше, оно зависит от материалы и температуры.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Сопротивление подводящих проводов и переходные сопротивления контактов можно учесть, если произвести два измерения. При первом измерении следует уравновесить мост, замкнув с помощью перемычки накоротко подводящие 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(кабелю) провода.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14356"/>
            <a:ext cx="778674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Второе измерение выполняют после снятия перемычки. Разности результатов измерений дает истинное сопротивление жил. Для расширение пределов применения одинарного моста его выполняют также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четырехзажимной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схеме. Это позволяет снизить минимальную величину измеряемого сопротивления до 0,1 Ом.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измерении одинарным мостом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четырехзажимной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схеме применяют раздельное подключение элементов моста к измеряемому сопротивлению. (рис. 2-2)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70066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071810"/>
            <a:ext cx="3008313" cy="3054353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14290"/>
            <a:ext cx="4857783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314327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643182"/>
            <a:ext cx="314327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86874" cy="6286544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таком включении сопротивления двух соединительных проводников входят в сопротивления плеч моста, а сопротивления двух других соединительных проводников входят в цепь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гальвонометра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источника питания, чем практически исключается влияние этих проводников на точность измерения.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Суммарное сопротивление соединительных проводов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четырехзажимной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схеме одинарного моста должно быть не более 0,01 Ом при измерении на кабельных изделиях, намотанных на барабаны или бухты и не более 0,005 Ом во всех других случаях.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Кабели перед измерением должны быть выдержаны при температуре, в условиях которой проводятся измерения, по крайней мере, в течение нескольких часов. Температура при измерениях должна быть определена с погрешностью не более 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температура Т при измерениях отличается от 20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С, то после измерений производится пересчет сопротивления на температуру 20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С:</a:t>
            </a:r>
          </a:p>
          <a:p>
            <a:pPr marL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[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1+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(T-20)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]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ru-RU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–средний температурный коэффициент (ТК) сопротивления;</a:t>
            </a:r>
          </a:p>
          <a:p>
            <a:pPr marL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электрические сопротивления при температуре 20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и Т (соответственно).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известен материал токопроводящей жилы и защитных экранов, то можно определить их сопротивления путем предварительного расчета</a:t>
            </a:r>
          </a:p>
          <a:p>
            <a:pPr marL="0"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-длина образца;</a:t>
            </a:r>
          </a:p>
          <a:p>
            <a:pPr marL="0">
              <a:buNone/>
            </a:pPr>
            <a:r>
              <a:rPr lang="en-US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удельное электрическое сопротивление металла;</a:t>
            </a:r>
          </a:p>
          <a:p>
            <a:pPr mar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92500" lnSpcReduction="10000"/>
          </a:bodyPr>
          <a:lstStyle/>
          <a:p>
            <a:pPr mar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сечение жилы;</a:t>
            </a:r>
          </a:p>
          <a:p>
            <a:pPr marL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коэффициент, учитывающий влияние скрутки проволок в жиле </a:t>
            </a:r>
            <a:r>
              <a:rPr lang="ru-RU" dirty="0" smtClean="0"/>
              <a:t>(</a:t>
            </a:r>
            <a:r>
              <a:rPr lang="en-US" dirty="0" smtClean="0"/>
              <a:t>k</a:t>
            </a:r>
            <a:r>
              <a:rPr lang="ru-RU" dirty="0" smtClean="0"/>
              <a:t> =1,02 -:- 1,03).</a:t>
            </a:r>
          </a:p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Численные значения 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a</a:t>
            </a:r>
            <a:r>
              <a:rPr lang="ru-RU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r</a:t>
            </a:r>
            <a:r>
              <a:rPr lang="ru-RU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табличными данными.</a:t>
            </a:r>
          </a:p>
          <a:p>
            <a:pPr mar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Измерение электрического сопротивления металлических элементов конструкции кабеля производят, как правило, при постоянном токе. Исключение составляют измерения электрического сопротивления ТПЖ большего сечения у некоторых типов силовых кабелей, для которых сопротивление определяют также и на промышленной частоте.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6072230"/>
          </a:xfrm>
        </p:spPr>
        <p:txBody>
          <a:bodyPr>
            <a:normAutofit lnSpcReduction="10000"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Электрическое сопротивление не должно превышать величины, соответствующей номинальному сечению кабеля.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контроле кабельных изделий сопротивление токопроводящей жилы обычно измеряют при постоянном токе, т.к. это самый простой и однозначные метод. При переменном токе сопротивление несколько больше, чем при постоянном.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влиянием электромагнитного поля переменный ток неравномерно распределяется по перечному сечению жилы, и плотность тока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внешних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повивах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несколько выше, чем во внутренних (поверхностный эффект), что ведет к увеличению активного сопротивления.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Возрастание активного сопротивления при частоте 50 Гц при сечении жилы до 150 мм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менее 1%, однако с увеличением сечения эта разница быстро возрастает,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состовляя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сечении жил 1000 мм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 5 до 15% в зависимости от конструкции ТПЖ и кабеля.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электрического сопротивления токопроводящих жил от 2 Ом и более может быть выполнено с помощью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двухзажимного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одинарного моста. Здесь нужно только учитывать, что некоторую погрешность вносит сопротивление проводов, которые соединяют измеряемое сопротивление с мостом. Эту погрешность можно учесть, если отдельно измерить сопротивление подводящих проводов, соединив их накоротко перемычкой.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Существуют одинарные мосты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четырехзажимной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схемой, в которых соединительные провода 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и г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′ входят в плечи моста, и таким образом практически исключается их влияние на точность измерения. Таким мостом можно измерять сопротивление от 0,1 Ом и более. </a:t>
            </a:r>
          </a:p>
          <a:p>
            <a:pPr marL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Сопротивление менее 0,1 Ом обычно измеряется с помощью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четырехзажимного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двойного моста.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968</Words>
  <PresentationFormat>Экран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Общие сведения</vt:lpstr>
      <vt:lpstr>   </vt:lpstr>
      <vt:lpstr>    </vt:lpstr>
      <vt:lpstr>   </vt:lpstr>
      <vt:lpstr>    </vt:lpstr>
      <vt:lpstr>    </vt:lpstr>
      <vt:lpstr>      </vt:lpstr>
      <vt:lpstr>   </vt:lpstr>
      <vt:lpstr> </vt:lpstr>
      <vt:lpstr>Зависимость тока  от времени :</vt:lpstr>
      <vt:lpstr> </vt:lpstr>
      <vt:lpstr> </vt:lpstr>
      <vt:lpstr>      </vt:lpstr>
      <vt:lpstr>      </vt:lpstr>
      <vt:lpstr> </vt:lpstr>
      <vt:lpstr>  </vt:lpstr>
      <vt:lpstr>    </vt:lpstr>
      <vt:lpstr> </vt:lpstr>
      <vt:lpstr>       </vt:lpstr>
      <vt:lpstr>  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Измерение электрических параметров кабелей и проводов</dc:title>
  <cp:lastModifiedBy>Admin</cp:lastModifiedBy>
  <cp:revision>41</cp:revision>
  <dcterms:modified xsi:type="dcterms:W3CDTF">2015-01-13T19:53:54Z</dcterms:modified>
</cp:coreProperties>
</file>