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69" r:id="rId10"/>
    <p:sldId id="274" r:id="rId11"/>
    <p:sldId id="276" r:id="rId12"/>
    <p:sldId id="260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7" r:id="rId23"/>
    <p:sldId id="286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dirty="0" smtClean="0">
                <a:solidFill>
                  <a:srgbClr val="FFC000"/>
                </a:solidFill>
              </a:rPr>
              <a:t>КЛИМАТИЧЕСКИЕ ИСПЫТАНИЯ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В процессе хранения, монтажа и эксплуатации кабели подвергаются различным климатическим «воздействиям. Эти -воздействия, в основном, зависят от климатической зоны, в которой эксплуатируются кабели, способа их монтажа и прокладки и особенностей аппаратуры, в которой используются кабели.</a:t>
            </a:r>
            <a:br>
              <a:rPr lang="ru-RU" dirty="0" smtClean="0"/>
            </a:br>
            <a:r>
              <a:rPr lang="ru-RU" dirty="0" smtClean="0"/>
              <a:t>Виды и интенсивность климатических воздействий для всех кабельных изделий установлены ГОСТ.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71504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При испытании кабеля, предназначенного для эксплуатации в условиях фиксированного монтажа, образцы, изогнутые  по определенному, допустимому для данного кабеля радиусу, помещают в камеру холода и выдерживают при заданной минусовой температуре в течение 2 ч.</a:t>
            </a:r>
            <a:br>
              <a:rPr lang="ru-RU" dirty="0" smtClean="0"/>
            </a:br>
            <a:r>
              <a:rPr lang="ru-RU" dirty="0" smtClean="0"/>
              <a:t>При испытании кабеля, предназначенного для эксплуатации в условиях изгибов, образцы выдерживают в камере 2 ч при заданной температуре, а затем, не извлекая из камеры, при той же температуре изгибают 5 раз на угол ±180° по радиусу, допустимому для данного кабеля.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>
              <a:buNone/>
            </a:pPr>
            <a:r>
              <a:rPr lang="ru-RU" dirty="0" smtClean="0"/>
              <a:t>Критерием холодостойкости при проведении испытаний является отсутствие трещин на поверхности защитной оболочки.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       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585791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Быстрый нагрев и охлаждение являются климатическими воздействиями, оказывающими наибольшее влияние на работоспособность кабелей. </a:t>
            </a:r>
          </a:p>
          <a:p>
            <a:pPr marL="0" algn="just">
              <a:buNone/>
            </a:pPr>
            <a:r>
              <a:rPr lang="ru-RU" dirty="0" smtClean="0"/>
              <a:t>Циклическое изменение температур является наиболее частой причиной возникновения механических повреждений и снижения электрических параметров кабельных изделий. </a:t>
            </a:r>
          </a:p>
          <a:p>
            <a:pPr marL="0" algn="just">
              <a:buNone/>
            </a:pPr>
            <a:r>
              <a:rPr lang="ru-RU" dirty="0" smtClean="0"/>
              <a:t>Испытания на циклическое воздействие температур проводят при минимальной и максимальной длительно допустимых температурах в камерах тепла и холода.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Испытание на циклическое воздействие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ru-RU" dirty="0" smtClean="0"/>
              <a:t>Испытание на циклическое воздействие температур заключается в выдержке кабелей в камере холода в течение 2 ч, а затем, С перерывом не более 5 мин, в камере тепла в течение 2 ч. Обычно образцы «подвергаются воздействию не менее трех температурных циклов. Стойкость к циклическому воздействию температур оценивается по значению электрического сопротивления изоляции, измеренному в конце последнего цикла при максимальной рабочей температуре, и по отсутствию следов разрушения наружной оболочки.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Влагостойкость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286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ru-RU" dirty="0" smtClean="0"/>
              <a:t>Воздействие влаги вызывает коррозию металлических элементов кабелей (экранов, панцирной оплетки и т. п.) и изменение электрических характеристик вследствие ее проникновения в изоляцию.</a:t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Влагостойкостью это свойство кабельного изделия сохранять свои параметры при длительном пребывании в атмосфере с повышенной влажностью. </a:t>
            </a:r>
            <a:r>
              <a:rPr lang="ru-RU" dirty="0" smtClean="0"/>
              <a:t>Количественно влагостойкость может быть оценена временем допустимой эксплуатации во влажной среде. Однако, практически, для влагостойких кабелей это время сравнимо со сроком их хранения и эксплуатации.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785842"/>
            <a:ext cx="8229600" cy="1143000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Влагостойкость кабелей достигается применением влагостойких изоляционных материалов, не снижающих своих характеристик при воздействии влаги (резина, различные пластмассы), или конструированием специальных влагостойких оболочек, защищающих гигроскопическую изоляцию от проникновения влаги.</a:t>
            </a:r>
            <a:br>
              <a:rPr lang="ru-RU" dirty="0" smtClean="0"/>
            </a:br>
            <a:r>
              <a:rPr lang="ru-RU" dirty="0" smtClean="0"/>
              <a:t> Оценка влагостойкости кабельных изделий проводится путем испытания на стойкость к воздействию повышенной 98%-ной влажности в отечественных камерах влажности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1"/>
            <a:ext cx="8572560" cy="42148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algn="just">
              <a:buNone/>
            </a:pPr>
            <a:r>
              <a:rPr lang="ru-RU" dirty="0" smtClean="0"/>
              <a:t>Критерием влагостойкости является значение электрического сопротивления изоляции, измеренное на образцах, длительное время (56 суток), находящихся в условиях постоянного увлажнения. Значения этого сопротивления для кабелей управления с различными материалами изоляции регламентированы ГОСТ.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Тропикостойкость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algn="just">
              <a:buNone/>
            </a:pPr>
            <a:r>
              <a:rPr lang="ru-RU" dirty="0" err="1" smtClean="0">
                <a:solidFill>
                  <a:srgbClr val="FFC000"/>
                </a:solidFill>
              </a:rPr>
              <a:t>Тропикостойкость</a:t>
            </a:r>
            <a:r>
              <a:rPr lang="ru-RU" dirty="0" smtClean="0">
                <a:solidFill>
                  <a:srgbClr val="FFC000"/>
                </a:solidFill>
              </a:rPr>
              <a:t> это   свойство кабельного изделия сохранять свои параметры при воздействии факторов влажного тропического климата. </a:t>
            </a:r>
          </a:p>
          <a:p>
            <a:pPr marL="0" algn="just">
              <a:buNone/>
            </a:pPr>
            <a:r>
              <a:rPr lang="ru-RU" dirty="0" smtClean="0"/>
              <a:t>Такими факторами являются высокая относительная влажность, сильная солнечная радиация и грибковая плесень. </a:t>
            </a:r>
          </a:p>
          <a:p>
            <a:pPr marL="0" algn="just">
              <a:buNone/>
            </a:pPr>
            <a:r>
              <a:rPr lang="ru-RU" dirty="0" smtClean="0"/>
              <a:t>Как показали многочисленные опыты, ультрафиолетовое излучение солнца во много раз больше увеличивает скорость старения полимерных материалов, чем повышенная температура.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buNone/>
            </a:pPr>
            <a:r>
              <a:rPr lang="ru-RU" dirty="0" smtClean="0"/>
              <a:t>Оценка стойкости кабельного изделия к воздействию солнечной радиации проводится путем ускоренных испытаний в камере солнечной радиации. </a:t>
            </a:r>
          </a:p>
          <a:p>
            <a:pPr marL="0" algn="just">
              <a:buNone/>
            </a:pPr>
            <a:r>
              <a:rPr lang="ru-RU" dirty="0" smtClean="0"/>
              <a:t>При испытании образцы закрепляют на вертикальной стойке вращающегося внутри камеры столика и подвергают пяти циклам облучения в камере солнечной радиации в течение 24 ч и выдержке в камере влаги при 40°С и относительной влажности 98% в течение 48 ч. </a:t>
            </a:r>
          </a:p>
          <a:p>
            <a:pPr marL="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Поскольку солнечная радиация вызывает снижение эластичности материалов и увеличение их хрупкости, в качестве основного контрольного параметра выбрана холодостойкость.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FF0000"/>
                </a:solidFill>
              </a:rPr>
              <a:t>Нагревостойкость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54292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ru-RU" sz="3600" dirty="0" smtClean="0"/>
              <a:t>В процессе эксплуатации все кабельные изделия нагреваются. Нагрев кабелей управления происходит целиком за счет окружающей среды. Силовые и контрольные кабели нагреваются дополнительно за счет тепла, выделяемого в токопроводящих жилах.           </a:t>
            </a:r>
          </a:p>
          <a:p>
            <a:pPr marL="0" algn="just"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Нагревостойкость</a:t>
            </a:r>
            <a:r>
              <a:rPr lang="ru-RU" sz="3600" dirty="0" smtClean="0"/>
              <a:t> – это свойство кабельного изделия сохранять свои «параметры при длительном или кратковременном 'воздействии‘ повышенной температуры.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/>
              <a:t>Стойкость кабельного изделия к </a:t>
            </a:r>
            <a:r>
              <a:rPr lang="ru-RU" dirty="0" smtClean="0">
                <a:solidFill>
                  <a:srgbClr val="FF0000"/>
                </a:solidFill>
              </a:rPr>
              <a:t>поражению грибковой плесенью</a:t>
            </a:r>
            <a:r>
              <a:rPr lang="ru-RU" dirty="0" smtClean="0"/>
              <a:t> оценивается степенью биологического обрастания по пятибалльной шкале. </a:t>
            </a:r>
          </a:p>
          <a:p>
            <a:pPr marL="0" algn="just">
              <a:buNone/>
            </a:pPr>
            <a:r>
              <a:rPr lang="ru-RU" dirty="0" smtClean="0"/>
              <a:t>Испытание проводят па образцах кабеля в камере </a:t>
            </a:r>
            <a:r>
              <a:rPr lang="ru-RU" dirty="0" err="1" smtClean="0"/>
              <a:t>грибообразования</a:t>
            </a:r>
            <a:r>
              <a:rPr lang="ru-RU" dirty="0" smtClean="0"/>
              <a:t>. </a:t>
            </a:r>
          </a:p>
          <a:p>
            <a:pPr marL="0" algn="just">
              <a:buNone/>
            </a:pPr>
            <a:r>
              <a:rPr lang="ru-RU" dirty="0" smtClean="0"/>
              <a:t>Степень биологического обрастания плесневыми грибками кабелей, предназначенных для эксплуатации в условиях влажного тропического климата, должна быть не выше 2 баллов.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Озоностойкость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ru-RU" dirty="0" smtClean="0"/>
              <a:t>При эксплуатации на открытом воздухе или в закрытых помещениях в непосредственной близости к источникам высокочастотных или высоковольтных разрядов кабели могут подвергаться воздействию озонированного воздуха.</a:t>
            </a:r>
            <a:br>
              <a:rPr lang="ru-RU" dirty="0" smtClean="0"/>
            </a:br>
            <a:r>
              <a:rPr lang="ru-RU" dirty="0" err="1" smtClean="0"/>
              <a:t>Озоностойкость</a:t>
            </a:r>
            <a:r>
              <a:rPr lang="ru-RU" dirty="0" smtClean="0"/>
              <a:t> - это  свойство материала наружной оболочки кабеля сохранять механические характеристики (не растрескиваться) при воздействии атмосферы с повышенной концентрацией озона.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Озоностойкость</a:t>
            </a:r>
            <a:r>
              <a:rPr lang="ru-RU" dirty="0" smtClean="0"/>
              <a:t> количественно оценивается допустимым временем пребывания кабельного изделия в атмосфере с повышенным содержанием озона, выраженным в процентах, в течение которого защитная оболочка не подвергается разрушению.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специальным видам воздействий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algn="just">
              <a:buNone/>
            </a:pPr>
            <a:r>
              <a:rPr lang="ru-RU" dirty="0" smtClean="0"/>
              <a:t>В процессе эксплуатации и хранения кабели подвергаться специфическим, присущим электроустановкам, аппаратуре, изделиям, в которых они применяются, видам воздействий, которые нельзя отнести ни к климатическим, ни к механическим воздействиям. К таким специфическим видам воздействий относятся химические воздействия, открытое пламя, внутреннее давление воздуха или газа, внешнее гидравлическое давление, механические нагрузки, не предусмотренные технической документацией, возникающие в результате нарушения потребителями правил монтажа эксплуатации и т. 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Агрессивные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>
              <a:buNone/>
            </a:pPr>
            <a:r>
              <a:rPr lang="ru-RU" dirty="0" smtClean="0"/>
              <a:t>К агрессивным средам относятся бензин, керосин, различные масла, кислоты, щелочи и пр. Во многих случаях воздействие этих сред приводит к снижению электрических и механических характеристик кабельных изделий. Соприкосновение с бензином, маслом, керосином и другими веществами может привести к коррозии металлических элементов кабелей, набуханию или разрушению изоляционных и защитных покровов.</a:t>
            </a:r>
            <a:br>
              <a:rPr lang="ru-RU" dirty="0" smtClean="0"/>
            </a:br>
            <a:endParaRPr lang="ru-RU" dirty="0" smtClean="0"/>
          </a:p>
          <a:p>
            <a:pPr mar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buNone/>
            </a:pPr>
            <a:r>
              <a:rPr lang="ru-RU" dirty="0" smtClean="0"/>
              <a:t>Критерием оценки стойкости к воздействию агрессивных сред того или иного кабельного изделия является степень набухания материалов изоляции или оболочки, определяемая по увеличению их размеров и массы, и изменение электрических характеристик.</a:t>
            </a:r>
          </a:p>
          <a:p>
            <a:pPr marL="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/>
              <a:t>Негорючесть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5721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ru-RU" dirty="0" smtClean="0"/>
              <a:t>Кабели, подвергающиеся в процессе эксплуатации воздействию открытого огня, делятся на две категории: огнестойкие и не распространяющие горения.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Огнестойкость</a:t>
            </a:r>
            <a:r>
              <a:rPr lang="ru-RU" dirty="0" smtClean="0"/>
              <a:t> кабеля – это свойство сохранять работоспособность при, и после, продолжительного воздействия на него открытого пламени.</a:t>
            </a:r>
            <a:br>
              <a:rPr lang="ru-RU" dirty="0" smtClean="0"/>
            </a:br>
            <a:r>
              <a:rPr lang="ru-RU" dirty="0" smtClean="0"/>
              <a:t>Испытание на огнестойкость проводят на образце длиной не менее 1 м. К токопроводящим жилам кабеля прикладывается рабочее напряжение. Образец помещают в пламя горелки, параллельно ей так, чтобы низшая точка кабеля была на 75 мм выше горелки.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6000792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/>
              <a:t>Образец в течение 3 ч подвергают одновременному воздействию напряжения и пламени. Пламя, получаемое от газовой горелки, Должно быть в виде трубки длиной 610 мм при 750 °С.</a:t>
            </a:r>
          </a:p>
          <a:p>
            <a:pPr marL="0" algn="just">
              <a:buNone/>
            </a:pPr>
            <a:r>
              <a:rPr lang="ru-RU" dirty="0" smtClean="0"/>
              <a:t>Кабель считается огнестойким, если ток утечки в изоляции не превысит установленного допустимого и кабель через 12 ч после удаления пламени выдержит воздействие рабочего </a:t>
            </a:r>
            <a:r>
              <a:rPr lang="ru-RU" dirty="0" err="1" smtClean="0"/>
              <a:t>напряжения.Только</a:t>
            </a:r>
            <a:r>
              <a:rPr lang="ru-RU" dirty="0" smtClean="0"/>
              <a:t> кабели с минеральной изоляцией и изоляцией из кремнийорганической резины удовлетворяют требованиям огнестойкости.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/>
              <a:t>Стойкостью кабелей не распространять горения – это свойство гаснуть после удаления пламени. </a:t>
            </a:r>
          </a:p>
          <a:p>
            <a:pPr algn="just">
              <a:buNone/>
            </a:pPr>
            <a:r>
              <a:rPr lang="ru-RU" dirty="0" smtClean="0"/>
              <a:t>Количественно стойкость кабелей к нераспространению горения оценивается временем, в течение которого кабель гаснет после удаления пламени, и размером обугленного участка.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Стойкость КИ  к давлениям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48577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ru-RU" dirty="0" smtClean="0"/>
              <a:t>Стойкость кабельного изделия к внутреннему и внешнему давлениям – это сохранение его оболочкой герметичности при воздействии на нее внутреннего избыточного давления газа или внешнего гидравлического давления. Это требование относится к кабелям, предназначенным для эксплуатации в воде, в частности для электроустановок и устройствам, используемых для геологических, биологических и других исследований морского дна и толщи воды рек, морей и океанов; для подводной разведки и добычи полезных ископаемых и т. п.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56975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Для кабелей управления установлен следующий ряд максимальных температур при длительной эксплуатации: 65,  70,  85,  100,  125, 155, 200, 250 °С.</a:t>
            </a:r>
            <a:br>
              <a:rPr lang="ru-RU" dirty="0" smtClean="0"/>
            </a:b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Для серийно выпускаемых контрольных кабелей этот ряд пока значительно короче: 65 и 70° С; по мере разработки конструкций </a:t>
            </a:r>
            <a:r>
              <a:rPr lang="ru-RU" dirty="0" err="1" smtClean="0"/>
              <a:t>нагревостойких</a:t>
            </a:r>
            <a:r>
              <a:rPr lang="ru-RU" dirty="0" smtClean="0"/>
              <a:t> контрольных кабелей он может быть продлен до 200—250 °С. </a:t>
            </a:r>
          </a:p>
          <a:p>
            <a:pPr marL="0" algn="just">
              <a:buNone/>
            </a:pPr>
            <a:r>
              <a:rPr lang="ru-RU" dirty="0" smtClean="0"/>
              <a:t>Для силовых кабелей температурный ряд зависит от типа изоляции, назначения и условий эксплуатации и определен в соответствующих </a:t>
            </a:r>
            <a:r>
              <a:rPr lang="ru-RU" dirty="0" err="1" smtClean="0"/>
              <a:t>ГОСТах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56975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Поскольку внутри кабеля (под оболочкой) всегда имеются воздушные каналы, то внутреннее избыточное давление в кабеле препятствует распространению воды вдоль кабеля при механическом повреждении о дно водоема.</a:t>
            </a:r>
          </a:p>
          <a:p>
            <a:pPr marL="0" algn="just">
              <a:buNone/>
            </a:pPr>
            <a:r>
              <a:rPr lang="ru-RU" dirty="0" smtClean="0"/>
              <a:t>Количественно стойкость кабелей к воздействию внутреннего и внешнего давлений оценивается допустимым давлением и временем его приложения.</a:t>
            </a:r>
            <a:br>
              <a:rPr lang="ru-RU" dirty="0" smtClean="0"/>
            </a:br>
            <a:r>
              <a:rPr lang="ru-RU" dirty="0" smtClean="0"/>
              <a:t>Критерием Стойкости кабеля к внутреннему давлению являются сохранение герметичности оболочки и допустимое увеличение диаметра кабеля и оболочки.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ru-RU" dirty="0" smtClean="0"/>
              <a:t>Критерием стойкости кабеля к внешнему давлению является также сохранение его оболочкой герметичности и установленного уровня электрических характеристик.</a:t>
            </a:r>
          </a:p>
          <a:p>
            <a:pPr marL="0" algn="just">
              <a:buNone/>
            </a:pPr>
            <a:r>
              <a:rPr lang="ru-RU" dirty="0" smtClean="0"/>
              <a:t>Для испытания образец кабеля с обеих сторон ровно отрезают в плоскости, перпендикулярной оси кабеля. С каждого конца образец кабеля с помощью гайки, металлических колец и резинового кольца уплотняют в корпус сальника. Один сальник с уплотненным концом кабеля через автоматический клапан подсоединяют к распределительной гребенке, другой сальник, на другом конце кабеля, снабженный манометром, располагают свободно.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72518" cy="5429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Сухой воздух или азот через распределительную гребенку и автоматический клапан подается под внутреннюю оболочку кабеля до тех пор, пока закрепленный на противоположном конце кабеля манометр не покажет установившееся давление заданного значения.</a:t>
            </a:r>
          </a:p>
          <a:p>
            <a:pPr marL="0" algn="just">
              <a:buNone/>
            </a:pPr>
            <a:r>
              <a:rPr lang="ru-RU" dirty="0" smtClean="0"/>
              <a:t> Герметичность оболочки проверяют по отсутствию утечки газа через защитную оболочку при погружении испытываемого образца в воду. При испытании образец кабеля помещают в трубу, соединенную с гидравлическим насосом.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5143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Длина образца, находящегося в трубе, должна быть не менее 1 м. Места выхода концов образца из трубы герметизируют с помощью резиновых сальников. Трубу заполняют воздействующей жидкостью и создают требуемое давление. Герметичность оболочки проверяют по отсутствию течи воздействующей жидкости из под оболочки с выведенных концов кабеля. В процессе воздействия гидравлического давления и после его снятия контролируют изменение электрического сопротивления изоляции.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/>
              <a:t>Максимальная допустимая температура при длительной эксплуатации кабеля зависит от используемого материала изоляции и оболочки. </a:t>
            </a:r>
          </a:p>
          <a:p>
            <a:pPr marL="0" algn="just">
              <a:buNone/>
            </a:pPr>
            <a:r>
              <a:rPr lang="ru-RU" dirty="0" smtClean="0"/>
              <a:t>Кратковременная </a:t>
            </a:r>
            <a:r>
              <a:rPr lang="ru-RU" dirty="0" err="1" smtClean="0"/>
              <a:t>нагревостойкость</a:t>
            </a:r>
            <a:r>
              <a:rPr lang="ru-RU" dirty="0" smtClean="0"/>
              <a:t> или кратковременное воздействие повышенной температуры количественно оценивается двумя параметрами — максимальной температурой нагрева и допустимым временем использования кабеля при этой температуре. Требование стойкости к кратковременному воздействию повышенной температуры обычно предъявляется к силовым кабелям и кабелям управления одноразового использования.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buNone/>
            </a:pPr>
            <a:r>
              <a:rPr lang="ru-RU" dirty="0" smtClean="0"/>
              <a:t>Испытание на длительное воздействие повышенной температуры (длительную </a:t>
            </a:r>
            <a:r>
              <a:rPr lang="ru-RU" dirty="0" err="1" smtClean="0"/>
              <a:t>нагревостойкость</a:t>
            </a:r>
            <a:r>
              <a:rPr lang="ru-RU" dirty="0" smtClean="0"/>
              <a:t>) проводят на образцах кабелей длиной не менее 1,5 м в течение 10 суток. Образцы помещают в камеру тепла (термостат), концы образцов выводят наружу.</a:t>
            </a:r>
          </a:p>
          <a:p>
            <a:pPr marL="0" algn="just">
              <a:buNone/>
            </a:pPr>
            <a:r>
              <a:rPr lang="ru-RU" dirty="0" smtClean="0"/>
              <a:t>По окончании времени выдержки измеряют электрическое сопротивление изоляции образцов.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algn="just">
              <a:buNone/>
            </a:pPr>
            <a:r>
              <a:rPr lang="ru-RU" dirty="0" smtClean="0"/>
              <a:t>Образцы считаются выдержавшими испытание на </a:t>
            </a:r>
            <a:r>
              <a:rPr lang="ru-RU" dirty="0" err="1" smtClean="0"/>
              <a:t>нагревостойкость</a:t>
            </a:r>
            <a:r>
              <a:rPr lang="ru-RU" dirty="0" smtClean="0"/>
              <a:t>, если значение электрического сопротивления изоляции соответствует установленному для данного материала.</a:t>
            </a:r>
          </a:p>
          <a:p>
            <a:pPr marL="0" algn="just">
              <a:buNone/>
            </a:pPr>
            <a:r>
              <a:rPr lang="ru-RU" dirty="0" smtClean="0"/>
              <a:t>После извлечения образцов из камеры производят визуальный внешний осмотр с целью выявления трещин на наружной оболочке кабеля.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ХОЛОДОСТОЙКОСТЬ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82919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algn="just">
              <a:buNone/>
            </a:pPr>
            <a:r>
              <a:rPr lang="ru-RU" dirty="0" smtClean="0"/>
              <a:t>Хранение, монтаж и эксплуатация кабелей может происходить при отрицательных температурах.</a:t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Х</a:t>
            </a:r>
            <a:r>
              <a:rPr lang="ru-RU" b="1" dirty="0" smtClean="0">
                <a:solidFill>
                  <a:srgbClr val="7030A0"/>
                </a:solidFill>
              </a:rPr>
              <a:t>олодостойкость </a:t>
            </a:r>
            <a:r>
              <a:rPr lang="ru-RU" b="1" dirty="0" smtClean="0"/>
              <a:t>- </a:t>
            </a:r>
            <a:r>
              <a:rPr lang="ru-RU" dirty="0" smtClean="0">
                <a:solidFill>
                  <a:srgbClr val="7030A0"/>
                </a:solidFill>
              </a:rPr>
              <a:t>это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минимальная температура, при которой не происходит разрушения (растрескивания) наружной оболочки кабеля.</a:t>
            </a:r>
          </a:p>
          <a:p>
            <a:pPr marL="0" algn="just">
              <a:buNone/>
            </a:pPr>
            <a:r>
              <a:rPr lang="ru-RU" dirty="0" smtClean="0"/>
              <a:t>Для силовых кабелей минимальная температура определяется видом изоляции и определена в соответствующих </a:t>
            </a:r>
            <a:r>
              <a:rPr lang="ru-RU" dirty="0" err="1" smtClean="0"/>
              <a:t>ГОСТах</a:t>
            </a:r>
            <a:r>
              <a:rPr lang="ru-RU" dirty="0" smtClean="0"/>
              <a:t> и технических условиях на производство кабельных изделий.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ru-RU" dirty="0" smtClean="0"/>
              <a:t>Для кабелей управления требования по холодостойкости составляют минус 50 или минус 60 °С; для контрольных кабелей — минус 50 °С.</a:t>
            </a:r>
            <a:br>
              <a:rPr lang="ru-RU" dirty="0" smtClean="0"/>
            </a:b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В зависимости от условий эксплуатации кабелей различают холодостойкость в условиях фиксированного и гибкого монтажа.</a:t>
            </a:r>
            <a:br>
              <a:rPr lang="ru-RU" dirty="0" smtClean="0"/>
            </a:br>
            <a:r>
              <a:rPr lang="ru-RU" dirty="0" smtClean="0"/>
              <a:t>Кабели с одними и теми же материалами изоляции и оболочки в условиях неподвижной прокладки могут эксплуатироваться при более низких температурах, чем в условиях эксплуатации с изгибами.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C000"/>
                </a:solidFill>
              </a:rPr>
              <a:t>   </a:t>
            </a: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78647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/>
              <a:t>Холодостойкость кабелей количественно оценивается значением минусовой температуры, допустимым радиусом изгиба при этой температуре и условиями эксплуатации (подвижной или неподвижной).</a:t>
            </a:r>
            <a:br>
              <a:rPr lang="ru-RU" dirty="0" smtClean="0"/>
            </a:br>
            <a:r>
              <a:rPr lang="ru-RU" dirty="0" smtClean="0"/>
              <a:t>Испытания на холодостойкость проводят в камере холода или в климатической камере. Эта камера предназначена для проведения испытаний на </a:t>
            </a:r>
            <a:r>
              <a:rPr lang="ru-RU" dirty="0" err="1" smtClean="0"/>
              <a:t>нагревостойкость</a:t>
            </a:r>
            <a:r>
              <a:rPr lang="ru-RU" dirty="0" smtClean="0"/>
              <a:t>, холодостойкость, влагостойкость и солнечную радиацию.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1490</Words>
  <PresentationFormat>Экран (4:3)</PresentationFormat>
  <Paragraphs>86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КЛИМАТИЧЕСКИЕ ИСПЫТАНИЯ</vt:lpstr>
      <vt:lpstr>  Нагревостойкость  </vt:lpstr>
      <vt:lpstr>          </vt:lpstr>
      <vt:lpstr>   </vt:lpstr>
      <vt:lpstr>   </vt:lpstr>
      <vt:lpstr>        </vt:lpstr>
      <vt:lpstr>ХОЛОДОСТОЙКОСТЬ</vt:lpstr>
      <vt:lpstr>   </vt:lpstr>
      <vt:lpstr>        </vt:lpstr>
      <vt:lpstr>        </vt:lpstr>
      <vt:lpstr>   </vt:lpstr>
      <vt:lpstr>         </vt:lpstr>
      <vt:lpstr>Испытание на циклическое воздействие</vt:lpstr>
      <vt:lpstr> Влагостойкость </vt:lpstr>
      <vt:lpstr>   </vt:lpstr>
      <vt:lpstr>   </vt:lpstr>
      <vt:lpstr>Тропикостойкость </vt:lpstr>
      <vt:lpstr>  </vt:lpstr>
      <vt:lpstr>   </vt:lpstr>
      <vt:lpstr>          </vt:lpstr>
      <vt:lpstr>Озоностойкость </vt:lpstr>
      <vt:lpstr> </vt:lpstr>
      <vt:lpstr>Требования к специальным видам воздействий</vt:lpstr>
      <vt:lpstr>Агрессивные среды</vt:lpstr>
      <vt:lpstr>    </vt:lpstr>
      <vt:lpstr>Негорючесть</vt:lpstr>
      <vt:lpstr>     </vt:lpstr>
      <vt:lpstr>   </vt:lpstr>
      <vt:lpstr>Стойкость КИ  к давлениям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МЕХАНИЧЕСКИЕ  ИСПЫТАНИЯ</dc:title>
  <cp:lastModifiedBy>Гордеева</cp:lastModifiedBy>
  <cp:revision>60</cp:revision>
  <dcterms:modified xsi:type="dcterms:W3CDTF">2014-12-11T12:02:13Z</dcterms:modified>
</cp:coreProperties>
</file>