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57" r:id="rId4"/>
    <p:sldId id="265" r:id="rId5"/>
    <p:sldId id="273" r:id="rId6"/>
    <p:sldId id="274" r:id="rId7"/>
    <p:sldId id="264" r:id="rId8"/>
    <p:sldId id="263" r:id="rId9"/>
    <p:sldId id="262" r:id="rId10"/>
    <p:sldId id="261" r:id="rId11"/>
    <p:sldId id="260" r:id="rId12"/>
    <p:sldId id="259" r:id="rId13"/>
    <p:sldId id="258" r:id="rId14"/>
    <p:sldId id="272" r:id="rId15"/>
    <p:sldId id="267" r:id="rId16"/>
    <p:sldId id="268" r:id="rId17"/>
    <p:sldId id="270" r:id="rId18"/>
    <p:sldId id="269" r:id="rId19"/>
    <p:sldId id="271" r:id="rId20"/>
    <p:sldId id="275" r:id="rId21"/>
    <p:sldId id="276" r:id="rId22"/>
    <p:sldId id="277" r:id="rId23"/>
    <p:sldId id="280" r:id="rId24"/>
    <p:sldId id="278" r:id="rId25"/>
    <p:sldId id="279" r:id="rId26"/>
    <p:sldId id="281" r:id="rId27"/>
    <p:sldId id="282" r:id="rId28"/>
    <p:sldId id="288" r:id="rId29"/>
    <p:sldId id="297" r:id="rId30"/>
    <p:sldId id="298" r:id="rId31"/>
    <p:sldId id="299" r:id="rId32"/>
    <p:sldId id="290" r:id="rId33"/>
    <p:sldId id="296" r:id="rId34"/>
    <p:sldId id="300" r:id="rId35"/>
    <p:sldId id="301" r:id="rId36"/>
    <p:sldId id="302" r:id="rId37"/>
    <p:sldId id="289" r:id="rId38"/>
    <p:sldId id="284" r:id="rId39"/>
    <p:sldId id="286" r:id="rId40"/>
    <p:sldId id="303" r:id="rId41"/>
    <p:sldId id="304" r:id="rId42"/>
    <p:sldId id="307" r:id="rId43"/>
    <p:sldId id="305" r:id="rId44"/>
    <p:sldId id="306" r:id="rId45"/>
    <p:sldId id="309" r:id="rId46"/>
    <p:sldId id="308" r:id="rId47"/>
    <p:sldId id="310" r:id="rId48"/>
    <p:sldId id="311" r:id="rId49"/>
    <p:sldId id="312" r:id="rId50"/>
    <p:sldId id="314" r:id="rId51"/>
    <p:sldId id="313" r:id="rId52"/>
    <p:sldId id="315" r:id="rId53"/>
    <p:sldId id="316" r:id="rId54"/>
    <p:sldId id="317" r:id="rId55"/>
    <p:sldId id="293" r:id="rId56"/>
    <p:sldId id="285" r:id="rId57"/>
    <p:sldId id="287" r:id="rId58"/>
    <p:sldId id="292" r:id="rId59"/>
    <p:sldId id="283" r:id="rId60"/>
    <p:sldId id="294" r:id="rId61"/>
    <p:sldId id="295" r:id="rId62"/>
    <p:sldId id="318" r:id="rId63"/>
    <p:sldId id="319" r:id="rId6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12.02.2015</a:t>
            </a:fld>
            <a:endParaRPr lang="ru-RU" dirty="0"/>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dirty="0"/>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12.02.2015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12.02.2015</a:t>
            </a:fld>
            <a:endParaRPr lang="ru-RU" dirty="0"/>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dirty="0"/>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12.02.2015</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12.02.2015</a:t>
            </a:fld>
            <a:endParaRPr lang="ru-RU" dirty="0"/>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dirty="0"/>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12.02.2015</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12.02.2015</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12.02.2015</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12.02.2015</a:t>
            </a:fld>
            <a:endParaRPr lang="ru-RU" dirty="0"/>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dirty="0"/>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12.02.2015</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12.02.2015</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dirty="0"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12.02.2015</a:t>
            </a:fld>
            <a:endParaRPr lang="ru-RU" dirty="0"/>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dirty="0"/>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Испытания кабельных изделий повышенным напряжением</a:t>
            </a:r>
            <a:endParaRPr lang="ru-RU" dirty="0"/>
          </a:p>
        </p:txBody>
      </p:sp>
      <p:sp>
        <p:nvSpPr>
          <p:cNvPr id="3" name="Подзаголовок 2"/>
          <p:cNvSpPr>
            <a:spLocks noGrp="1"/>
          </p:cNvSpPr>
          <p:nvPr>
            <p:ph type="subTitle" idx="1"/>
          </p:nvPr>
        </p:nvSpPr>
        <p:spPr/>
        <p:txBody>
          <a:bodyPr/>
          <a:lstStyle/>
          <a:p>
            <a:r>
              <a:rPr lang="ru-RU" dirty="0" smtClean="0"/>
              <a:t>     </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45719"/>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428596" y="1071546"/>
            <a:ext cx="7239000" cy="4846320"/>
          </a:xfrm>
        </p:spPr>
        <p:txBody>
          <a:bodyPr>
            <a:normAutofit/>
          </a:bodyPr>
          <a:lstStyle/>
          <a:p>
            <a:pPr algn="just"/>
            <a:r>
              <a:rPr lang="ru-RU" sz="3200" dirty="0" smtClean="0"/>
              <a:t>В сосуде, заполненном металлическими шариками, испытывают нагревостойкие обмоточные провода. </a:t>
            </a:r>
          </a:p>
          <a:p>
            <a:pPr algn="just"/>
            <a:r>
              <a:rPr lang="ru-RU" sz="3200" dirty="0" smtClean="0"/>
              <a:t>Другие обмоточные провода для испытания напряжением навивают на металлический цилиндр.</a:t>
            </a:r>
            <a:endParaRPr lang="ru-RU"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Принципиальные схемы испытательных установок</a:t>
            </a:r>
            <a:endParaRPr lang="ru-RU" dirty="0"/>
          </a:p>
        </p:txBody>
      </p:sp>
      <p:sp>
        <p:nvSpPr>
          <p:cNvPr id="3" name="Содержимое 2"/>
          <p:cNvSpPr>
            <a:spLocks noGrp="1"/>
          </p:cNvSpPr>
          <p:nvPr>
            <p:ph idx="1"/>
          </p:nvPr>
        </p:nvSpPr>
        <p:spPr/>
        <p:txBody>
          <a:bodyPr/>
          <a:lstStyle/>
          <a:p>
            <a:pPr algn="just"/>
            <a:r>
              <a:rPr lang="ru-RU" dirty="0" smtClean="0"/>
              <a:t>Испытание напряжением должно проводиться на установке, состоящей из источника напряжения, регулирующего устройства, измерительных приборов, световой сигнализации, указывающей на наличие высокого напряжения на испытательном поле, блокировку, обеспечивающую безопасность персонала автоматическим отключением напряжения при заходе на испытательное поля путем размыкания цепи установки.</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08564"/>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457200" y="357166"/>
            <a:ext cx="7543824" cy="6098570"/>
          </a:xfrm>
        </p:spPr>
        <p:txBody>
          <a:bodyPr>
            <a:noAutofit/>
          </a:bodyPr>
          <a:lstStyle/>
          <a:p>
            <a:pPr algn="just"/>
            <a:r>
              <a:rPr lang="ru-RU" sz="3200" dirty="0" smtClean="0"/>
              <a:t>В целях безопасности и удобства измерений один из выводов повысительного  трансформатора должен быть заземлен. Металлические оболочки кабелей при испытании напряжением должны быть надежно заземлены. Если оболочка не заземлена, то напряжение распределяется обратно пропорционально емкостям жилы относительно оболочки и оболочки относительно земли.</a:t>
            </a:r>
            <a:endParaRPr lang="ru-RU"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08564"/>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457200" y="500042"/>
            <a:ext cx="7615262" cy="5955694"/>
          </a:xfrm>
        </p:spPr>
        <p:txBody>
          <a:bodyPr>
            <a:normAutofit/>
          </a:bodyPr>
          <a:lstStyle/>
          <a:p>
            <a:pPr algn="just"/>
            <a:r>
              <a:rPr lang="ru-RU" sz="3200" dirty="0" smtClean="0"/>
              <a:t>Так как обычно емкость жилы относительно оболочки много больше емкости между оболочкой и землей, то при отсутствии заземления на металлической оболочке большая часть напряжения приходится  между металлической оболочкой и землей, что представляет опасность для обслуживающего персонала и искажает результаты испытаний.</a:t>
            </a:r>
            <a:endParaRPr lang="ru-RU"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00034" y="428604"/>
            <a:ext cx="7239000" cy="71438"/>
          </a:xfrm>
        </p:spPr>
        <p:txBody>
          <a:bodyPr>
            <a:normAutofit fontScale="90000"/>
          </a:bodyPr>
          <a:lstStyle/>
          <a:p>
            <a:r>
              <a:rPr lang="ru-RU" dirty="0" smtClean="0"/>
              <a:t>        </a:t>
            </a:r>
            <a:endParaRPr lang="ru-RU" dirty="0"/>
          </a:p>
        </p:txBody>
      </p:sp>
      <p:pic>
        <p:nvPicPr>
          <p:cNvPr id="1026" name="Picture 2"/>
          <p:cNvPicPr>
            <a:picLocks noGrp="1" noChangeAspect="1" noChangeArrowheads="1"/>
          </p:cNvPicPr>
          <p:nvPr>
            <p:ph idx="1"/>
          </p:nvPr>
        </p:nvPicPr>
        <p:blipFill>
          <a:blip r:embed="rId2"/>
          <a:srcRect/>
          <a:stretch>
            <a:fillRect/>
          </a:stretch>
        </p:blipFill>
        <p:spPr bwMode="auto">
          <a:xfrm>
            <a:off x="357158" y="642918"/>
            <a:ext cx="7858179" cy="571504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Техника безопасности</a:t>
            </a:r>
            <a:endParaRPr lang="ru-RU" dirty="0"/>
          </a:p>
        </p:txBody>
      </p:sp>
      <p:sp>
        <p:nvSpPr>
          <p:cNvPr id="3" name="Содержимое 2"/>
          <p:cNvSpPr>
            <a:spLocks noGrp="1"/>
          </p:cNvSpPr>
          <p:nvPr>
            <p:ph idx="1"/>
          </p:nvPr>
        </p:nvSpPr>
        <p:spPr>
          <a:xfrm>
            <a:off x="457200" y="1609416"/>
            <a:ext cx="7543824" cy="4846320"/>
          </a:xfrm>
        </p:spPr>
        <p:txBody>
          <a:bodyPr/>
          <a:lstStyle/>
          <a:p>
            <a:pPr algn="just"/>
            <a:r>
              <a:rPr lang="ru-RU" sz="2800" u="sng" dirty="0" smtClean="0"/>
              <a:t>Перед проведением испытанием </a:t>
            </a:r>
          </a:p>
          <a:p>
            <a:pPr algn="just">
              <a:buNone/>
            </a:pPr>
            <a:r>
              <a:rPr lang="ru-RU" sz="2800" dirty="0" smtClean="0"/>
              <a:t>  1. Заземлить металлические части установки, один из выводов повысительного трансформатора  и металлические  оболочки кабелей;</a:t>
            </a:r>
          </a:p>
          <a:p>
            <a:pPr algn="just">
              <a:buNone/>
            </a:pPr>
            <a:r>
              <a:rPr lang="ru-RU" sz="2800" dirty="0" smtClean="0"/>
              <a:t>   2. Включить блокировку установки;</a:t>
            </a:r>
          </a:p>
          <a:p>
            <a:pPr algn="just">
              <a:buNone/>
            </a:pPr>
            <a:r>
              <a:rPr lang="ru-RU" sz="2800" dirty="0" smtClean="0"/>
              <a:t>   3. Включить световую сигнализацию с надписью «Высокое напряжение»;</a:t>
            </a:r>
          </a:p>
          <a:p>
            <a:pPr algn="just">
              <a:buNone/>
            </a:pPr>
            <a:r>
              <a:rPr lang="ru-RU" sz="2800" dirty="0" smtClean="0"/>
              <a:t>   4. Вывесить предупредительные плакаты. </a:t>
            </a:r>
          </a:p>
          <a:p>
            <a:pPr>
              <a:buNone/>
            </a:pP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08564"/>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457200" y="642918"/>
            <a:ext cx="7239000" cy="5715040"/>
          </a:xfrm>
        </p:spPr>
        <p:txBody>
          <a:bodyPr>
            <a:noAutofit/>
          </a:bodyPr>
          <a:lstStyle/>
          <a:p>
            <a:pPr algn="just"/>
            <a:r>
              <a:rPr lang="ru-RU" sz="3200" dirty="0" smtClean="0"/>
              <a:t>После отключения напряжения, прежде чем подходить к частям, находившимся под высоким напряжением, необходимо их заземлить.</a:t>
            </a:r>
          </a:p>
          <a:p>
            <a:pPr algn="just"/>
            <a:r>
              <a:rPr lang="ru-RU" sz="3200" dirty="0" smtClean="0"/>
              <a:t>Испытания должны проводить не менее двух сотрудников, имеющих </a:t>
            </a:r>
            <a:r>
              <a:rPr lang="en-US" sz="3200" dirty="0" smtClean="0"/>
              <a:t>IV</a:t>
            </a:r>
            <a:r>
              <a:rPr lang="ru-RU" sz="3200" dirty="0" smtClean="0"/>
              <a:t>  группу допуска по электробезопасности с правом производить испытания напряжением свыше 1000 В.</a:t>
            </a:r>
            <a:endParaRPr lang="ru-RU"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751506"/>
          </a:xfrm>
        </p:spPr>
        <p:txBody>
          <a:bodyPr/>
          <a:lstStyle/>
          <a:p>
            <a:pPr algn="ctr"/>
            <a:r>
              <a:rPr lang="ru-RU" dirty="0" smtClean="0"/>
              <a:t>Погрешность измерений</a:t>
            </a:r>
            <a:endParaRPr lang="ru-RU" dirty="0"/>
          </a:p>
        </p:txBody>
      </p:sp>
      <p:sp>
        <p:nvSpPr>
          <p:cNvPr id="3" name="Содержимое 2"/>
          <p:cNvSpPr>
            <a:spLocks noGrp="1"/>
          </p:cNvSpPr>
          <p:nvPr>
            <p:ph idx="1"/>
          </p:nvPr>
        </p:nvSpPr>
        <p:spPr>
          <a:xfrm>
            <a:off x="357158" y="1285860"/>
            <a:ext cx="7643866" cy="5169876"/>
          </a:xfrm>
        </p:spPr>
        <p:txBody>
          <a:bodyPr>
            <a:normAutofit/>
          </a:bodyPr>
          <a:lstStyle/>
          <a:p>
            <a:pPr algn="just"/>
            <a:r>
              <a:rPr lang="ru-RU" sz="3200" dirty="0" smtClean="0"/>
              <a:t>При испытании кабельных изделий на номинальное напряжение до 35 кВ включительно испытательное напряжение должно быть измерено с погрешностью не более 1,5%. </a:t>
            </a:r>
          </a:p>
          <a:p>
            <a:pPr algn="just"/>
            <a:r>
              <a:rPr lang="ru-RU" sz="3200" dirty="0" smtClean="0"/>
              <a:t>При испытании кабельных изделий на номинальное напряжение свыше 35 кВ – с погрешностью не более 3%.</a:t>
            </a:r>
            <a:endParaRPr lang="ru-RU"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465754"/>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457200" y="785794"/>
            <a:ext cx="7239000" cy="5669942"/>
          </a:xfrm>
        </p:spPr>
        <p:txBody>
          <a:bodyPr>
            <a:normAutofit/>
          </a:bodyPr>
          <a:lstStyle/>
          <a:p>
            <a:pPr algn="just"/>
            <a:r>
              <a:rPr lang="ru-RU" sz="3200" dirty="0" smtClean="0"/>
              <a:t>Регулировка напряжения должна быть плавная или ступенчатая, в последнем случае величина ступени должна быть не более 5% испытательного напряжения.</a:t>
            </a:r>
          </a:p>
          <a:p>
            <a:pPr algn="just"/>
            <a:r>
              <a:rPr lang="ru-RU" sz="3200" dirty="0" smtClean="0"/>
              <a:t>При длительном испытании первоначально приложенное напряжение не должно быть более 40% испытательного напряжения.</a:t>
            </a:r>
            <a:endParaRPr lang="ru-RU"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Условия испытаний.</a:t>
            </a:r>
            <a:endParaRPr lang="ru-RU" dirty="0"/>
          </a:p>
        </p:txBody>
      </p:sp>
      <p:sp>
        <p:nvSpPr>
          <p:cNvPr id="3" name="Содержимое 2"/>
          <p:cNvSpPr>
            <a:spLocks noGrp="1"/>
          </p:cNvSpPr>
          <p:nvPr>
            <p:ph idx="1"/>
          </p:nvPr>
        </p:nvSpPr>
        <p:spPr>
          <a:xfrm>
            <a:off x="457200" y="1609416"/>
            <a:ext cx="7615262" cy="4846320"/>
          </a:xfrm>
        </p:spPr>
        <p:txBody>
          <a:bodyPr>
            <a:noAutofit/>
          </a:bodyPr>
          <a:lstStyle/>
          <a:p>
            <a:pPr algn="just"/>
            <a:r>
              <a:rPr lang="ru-RU" sz="3200" dirty="0" smtClean="0"/>
              <a:t>Для изделий, испытываемых на воздухе, испытание должно производиться в помещении с температурой 20+5</a:t>
            </a:r>
            <a:r>
              <a:rPr lang="ru-RU" sz="3200" baseline="30000" dirty="0" smtClean="0"/>
              <a:t>о</a:t>
            </a:r>
            <a:r>
              <a:rPr lang="ru-RU" sz="3200" dirty="0" smtClean="0"/>
              <a:t>С и относительной влажностью воздуха не более 80%, если в технических условиях на КИ или стандартах не указаны другие значения температуры и влажности. </a:t>
            </a:r>
            <a:endParaRPr lang="ru-RU"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894382"/>
          </a:xfrm>
        </p:spPr>
        <p:txBody>
          <a:bodyPr/>
          <a:lstStyle/>
          <a:p>
            <a:pPr algn="ctr"/>
            <a:r>
              <a:rPr lang="ru-RU" dirty="0" smtClean="0"/>
              <a:t>Общие сведения</a:t>
            </a:r>
            <a:endParaRPr lang="ru-RU" dirty="0"/>
          </a:p>
        </p:txBody>
      </p:sp>
      <p:sp>
        <p:nvSpPr>
          <p:cNvPr id="3" name="Содержимое 2"/>
          <p:cNvSpPr>
            <a:spLocks noGrp="1"/>
          </p:cNvSpPr>
          <p:nvPr>
            <p:ph idx="1"/>
          </p:nvPr>
        </p:nvSpPr>
        <p:spPr>
          <a:xfrm>
            <a:off x="457200" y="1428736"/>
            <a:ext cx="7758138" cy="5027000"/>
          </a:xfrm>
        </p:spPr>
        <p:txBody>
          <a:bodyPr>
            <a:noAutofit/>
          </a:bodyPr>
          <a:lstStyle/>
          <a:p>
            <a:r>
              <a:rPr lang="ru-RU" sz="3200" dirty="0" smtClean="0"/>
              <a:t>Электрическая прочность – важнейшая характеристика изолированных кабельных изделий.</a:t>
            </a:r>
          </a:p>
          <a:p>
            <a:r>
              <a:rPr lang="ru-RU" sz="3200" dirty="0" smtClean="0"/>
              <a:t>Для её определения силовые кабели с бумажной, резиновой и пластмассовой изоляцией, кабели связи, провода и шнуры испытывают повышенным напряжением.</a:t>
            </a:r>
            <a:endParaRPr lang="ru-RU"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537324"/>
          </a:xfrm>
        </p:spPr>
        <p:txBody>
          <a:bodyPr>
            <a:normAutofit fontScale="90000"/>
          </a:bodyPr>
          <a:lstStyle/>
          <a:p>
            <a:pPr algn="ctr"/>
            <a:r>
              <a:rPr lang="ru-RU" dirty="0" smtClean="0"/>
              <a:t>Компенсация емкостного тока при испытании кабелей напряжением</a:t>
            </a:r>
            <a:endParaRPr lang="ru-RU" dirty="0"/>
          </a:p>
        </p:txBody>
      </p:sp>
      <p:sp>
        <p:nvSpPr>
          <p:cNvPr id="3" name="Содержимое 2"/>
          <p:cNvSpPr>
            <a:spLocks noGrp="1"/>
          </p:cNvSpPr>
          <p:nvPr>
            <p:ph idx="1"/>
          </p:nvPr>
        </p:nvSpPr>
        <p:spPr>
          <a:xfrm>
            <a:off x="457200" y="2285992"/>
            <a:ext cx="7239000" cy="4169744"/>
          </a:xfrm>
        </p:spPr>
        <p:txBody>
          <a:bodyPr>
            <a:normAutofit/>
          </a:bodyPr>
          <a:lstStyle/>
          <a:p>
            <a:pPr algn="just"/>
            <a:r>
              <a:rPr lang="ru-RU" sz="3200" dirty="0" smtClean="0"/>
              <a:t>Для испытания кабелей высокого напряжения в больших строительных длинах требуются мощные испытательные установки. Так при испытании 1 км фазы 35 кВ напряжением 88 кВ емкостной ток будет около 5-7 А в зависимости от сечения кабеля.</a:t>
            </a:r>
            <a:endParaRPr lang="ru-RU"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45719"/>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457200" y="428604"/>
            <a:ext cx="7615262" cy="6027132"/>
          </a:xfrm>
        </p:spPr>
        <p:txBody>
          <a:bodyPr>
            <a:normAutofit/>
          </a:bodyPr>
          <a:lstStyle/>
          <a:p>
            <a:pPr algn="just"/>
            <a:r>
              <a:rPr lang="ru-RU" sz="3200" dirty="0" smtClean="0"/>
              <a:t>Для этого испытания требуется трансформатор на номинальное напряжение не ниже 100 кВ, допускающий нагрузку высокого напряжения обмотки током 7А, т.е. трансформатор и регулирующие устройство должны иметь мощность не менее 700 </a:t>
            </a:r>
            <a:r>
              <a:rPr lang="ru-RU" sz="3200" dirty="0" err="1" smtClean="0"/>
              <a:t>кВА</a:t>
            </a:r>
            <a:r>
              <a:rPr lang="ru-RU" sz="3200" dirty="0" smtClean="0"/>
              <a:t>.</a:t>
            </a:r>
          </a:p>
          <a:p>
            <a:pPr algn="just"/>
            <a:r>
              <a:rPr lang="ru-RU" sz="3200" dirty="0" smtClean="0"/>
              <a:t>При испытании на барабанах длин кабелей напряжением  110 и 220 кВ требуются мощности порядка многих тысяч </a:t>
            </a:r>
            <a:r>
              <a:rPr lang="ru-RU" sz="3200" dirty="0" err="1" smtClean="0"/>
              <a:t>кВА</a:t>
            </a:r>
            <a:r>
              <a:rPr lang="ru-RU" sz="3200" dirty="0" smtClean="0"/>
              <a:t>.</a:t>
            </a:r>
            <a:endParaRPr lang="ru-RU"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80002"/>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457200" y="285728"/>
            <a:ext cx="7543824" cy="6170008"/>
          </a:xfrm>
        </p:spPr>
        <p:txBody>
          <a:bodyPr>
            <a:normAutofit/>
          </a:bodyPr>
          <a:lstStyle/>
          <a:p>
            <a:pPr algn="just"/>
            <a:r>
              <a:rPr lang="ru-RU" sz="3200" dirty="0" smtClean="0"/>
              <a:t>Для уменьшения мощности повышающего  трансформатора и регулирующего устройства (генератора) емкостной ток компенсируют индуктивным током от дроссельных катушек, подключаемых параллельно испытуемым кабелям. Индуктивность дроссельных катушек устанавливают т.о., чтобы по возможности приблизиться к резонансу токов.</a:t>
            </a:r>
            <a:endParaRPr lang="ru-RU"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08564"/>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457200" y="428604"/>
            <a:ext cx="7615262" cy="6027132"/>
          </a:xfrm>
        </p:spPr>
        <p:txBody>
          <a:bodyPr>
            <a:normAutofit fontScale="92500" lnSpcReduction="10000"/>
          </a:bodyPr>
          <a:lstStyle/>
          <a:p>
            <a:r>
              <a:rPr lang="ru-RU" sz="3200" dirty="0" smtClean="0"/>
              <a:t>При приложении к кабелю емкостью С (Ф), напряжения </a:t>
            </a:r>
            <a:r>
              <a:rPr lang="en-US" sz="3200" dirty="0" smtClean="0"/>
              <a:t>U</a:t>
            </a:r>
            <a:r>
              <a:rPr lang="ru-RU" sz="3200" dirty="0" smtClean="0"/>
              <a:t> (В), с частотой </a:t>
            </a:r>
            <a:r>
              <a:rPr lang="en-US" sz="3200" dirty="0" smtClean="0"/>
              <a:t>f</a:t>
            </a:r>
            <a:r>
              <a:rPr lang="ru-RU" sz="3200" dirty="0" smtClean="0"/>
              <a:t> (Гц), емкостной ток </a:t>
            </a:r>
            <a:r>
              <a:rPr lang="en-US" sz="3200" dirty="0" err="1" smtClean="0"/>
              <a:t>I</a:t>
            </a:r>
            <a:r>
              <a:rPr lang="en-US" sz="3200" baseline="-25000" dirty="0" err="1" smtClean="0"/>
              <a:t>c</a:t>
            </a:r>
            <a:r>
              <a:rPr lang="ru-RU" sz="3200" dirty="0" smtClean="0"/>
              <a:t> будет равен </a:t>
            </a:r>
            <a:r>
              <a:rPr lang="en-US" sz="3200" dirty="0" err="1" smtClean="0"/>
              <a:t>U</a:t>
            </a:r>
            <a:r>
              <a:rPr lang="en-US" sz="3200" i="1" dirty="0" err="1" smtClean="0"/>
              <a:t>w</a:t>
            </a:r>
            <a:r>
              <a:rPr lang="en-US" sz="3200" dirty="0" err="1" smtClean="0"/>
              <a:t>C</a:t>
            </a:r>
            <a:r>
              <a:rPr lang="en-US" sz="3200" dirty="0" smtClean="0"/>
              <a:t> (F)</a:t>
            </a:r>
            <a:r>
              <a:rPr lang="ru-RU" sz="3200" dirty="0" smtClean="0"/>
              <a:t>.</a:t>
            </a:r>
          </a:p>
          <a:p>
            <a:r>
              <a:rPr lang="ru-RU" sz="3200" dirty="0" smtClean="0"/>
              <a:t>Емкостной сток на 90</a:t>
            </a:r>
            <a:r>
              <a:rPr lang="ru-RU" sz="3200" baseline="30000" dirty="0" smtClean="0"/>
              <a:t>о</a:t>
            </a:r>
            <a:r>
              <a:rPr lang="ru-RU" sz="3200" dirty="0" smtClean="0"/>
              <a:t> опережает напряжение и по фазе прямо противоположен индуктивному току, равному </a:t>
            </a:r>
            <a:r>
              <a:rPr lang="en-US" sz="3200" dirty="0" smtClean="0"/>
              <a:t>           I</a:t>
            </a:r>
            <a:r>
              <a:rPr lang="en-US" sz="3200" baseline="-25000" dirty="0" smtClean="0"/>
              <a:t>L</a:t>
            </a:r>
            <a:r>
              <a:rPr lang="en-US" sz="3200" dirty="0" smtClean="0"/>
              <a:t>=U/(</a:t>
            </a:r>
            <a:r>
              <a:rPr lang="en-US" sz="3200" dirty="0" err="1" smtClean="0"/>
              <a:t>wL</a:t>
            </a:r>
            <a:r>
              <a:rPr lang="en-US" sz="3200" dirty="0" smtClean="0"/>
              <a:t>)</a:t>
            </a:r>
            <a:r>
              <a:rPr lang="ru-RU" sz="3200" dirty="0" smtClean="0"/>
              <a:t>.</a:t>
            </a:r>
            <a:endParaRPr lang="en-US" sz="3200" dirty="0" smtClean="0"/>
          </a:p>
          <a:p>
            <a:r>
              <a:rPr lang="en-US" sz="3200" dirty="0" smtClean="0"/>
              <a:t> </a:t>
            </a:r>
            <a:r>
              <a:rPr lang="ru-RU" sz="3200" dirty="0" smtClean="0"/>
              <a:t>При настройке индуктивности дросселя и емкости кабеля в резонанс, т.е. при равенстве абсолютных значений </a:t>
            </a:r>
            <a:r>
              <a:rPr lang="en-US" sz="3200" dirty="0" err="1" smtClean="0"/>
              <a:t>I</a:t>
            </a:r>
            <a:r>
              <a:rPr lang="en-US" sz="3200" baseline="-25000" dirty="0" err="1" smtClean="0"/>
              <a:t>c</a:t>
            </a:r>
            <a:r>
              <a:rPr lang="en-US" sz="3200" dirty="0" smtClean="0"/>
              <a:t> </a:t>
            </a:r>
            <a:r>
              <a:rPr lang="ru-RU" sz="3200" dirty="0" smtClean="0"/>
              <a:t>и </a:t>
            </a:r>
            <a:r>
              <a:rPr lang="en-US" sz="3200" dirty="0" smtClean="0"/>
              <a:t> I</a:t>
            </a:r>
            <a:r>
              <a:rPr lang="en-US" sz="3200" baseline="-25000" dirty="0" smtClean="0"/>
              <a:t>l</a:t>
            </a:r>
            <a:r>
              <a:rPr lang="ru-RU" sz="3200" baseline="-25000" dirty="0" smtClean="0"/>
              <a:t> </a:t>
            </a:r>
            <a:r>
              <a:rPr lang="ru-RU" sz="3200" dirty="0" smtClean="0"/>
              <a:t>трансформатор будет покрывать только омические потери. </a:t>
            </a:r>
            <a:endParaRPr lang="ru-RU" sz="3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08564"/>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457200" y="571480"/>
            <a:ext cx="7239000" cy="5884256"/>
          </a:xfrm>
        </p:spPr>
        <p:txBody>
          <a:bodyPr>
            <a:normAutofit/>
          </a:bodyPr>
          <a:lstStyle/>
          <a:p>
            <a:pPr algn="just"/>
            <a:r>
              <a:rPr lang="ru-RU" sz="3200" dirty="0" smtClean="0"/>
              <a:t>При равенстве индуктивного и емкостного тока имеем:</a:t>
            </a:r>
          </a:p>
          <a:p>
            <a:pPr algn="just">
              <a:buNone/>
            </a:pPr>
            <a:r>
              <a:rPr lang="ru-RU" sz="3200" dirty="0" smtClean="0"/>
              <a:t>                 </a:t>
            </a:r>
            <a:r>
              <a:rPr lang="en-US" sz="3200" dirty="0" err="1" smtClean="0"/>
              <a:t>U</a:t>
            </a:r>
            <a:r>
              <a:rPr lang="en-US" sz="3200" i="1" dirty="0" err="1" smtClean="0"/>
              <a:t>w</a:t>
            </a:r>
            <a:r>
              <a:rPr lang="en-US" sz="3200" dirty="0" err="1" smtClean="0"/>
              <a:t>C</a:t>
            </a:r>
            <a:r>
              <a:rPr lang="en-US" sz="3200" dirty="0" smtClean="0"/>
              <a:t>=U/(</a:t>
            </a:r>
            <a:r>
              <a:rPr lang="en-US" sz="3200" i="1" dirty="0" err="1" smtClean="0"/>
              <a:t>w</a:t>
            </a:r>
            <a:r>
              <a:rPr lang="en-US" sz="3200" dirty="0" err="1" smtClean="0"/>
              <a:t>L</a:t>
            </a:r>
            <a:r>
              <a:rPr lang="en-US" sz="3200" dirty="0" smtClean="0"/>
              <a:t>).</a:t>
            </a:r>
          </a:p>
          <a:p>
            <a:pPr algn="just">
              <a:buNone/>
            </a:pPr>
            <a:r>
              <a:rPr lang="ru-RU" sz="3200" dirty="0" smtClean="0"/>
              <a:t>Отсюда </a:t>
            </a:r>
            <a:r>
              <a:rPr lang="en-US" sz="3200" dirty="0" smtClean="0"/>
              <a:t>   L=1/</a:t>
            </a:r>
            <a:r>
              <a:rPr lang="en-US" sz="3200" i="1" dirty="0" smtClean="0"/>
              <a:t>w</a:t>
            </a:r>
            <a:r>
              <a:rPr lang="en-US" sz="3200" baseline="30000" dirty="0" smtClean="0"/>
              <a:t>2</a:t>
            </a:r>
            <a:r>
              <a:rPr lang="en-US" sz="3200" dirty="0" smtClean="0"/>
              <a:t>C</a:t>
            </a:r>
            <a:r>
              <a:rPr lang="ru-RU" sz="3200" dirty="0" smtClean="0"/>
              <a:t>=10/С</a:t>
            </a:r>
          </a:p>
          <a:p>
            <a:pPr algn="just">
              <a:buNone/>
            </a:pPr>
            <a:r>
              <a:rPr lang="ru-RU" sz="3200" dirty="0" smtClean="0"/>
              <a:t>Обычно регулирование индуктивности осуществляют ступенями путем переключения обмоток дроссельных катушек, которые можно включать параллельно, последовательно и смешано.</a:t>
            </a:r>
            <a:endParaRPr lang="ru-RU"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7239000" cy="108564"/>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214282" y="285728"/>
            <a:ext cx="7929618" cy="6170008"/>
          </a:xfrm>
        </p:spPr>
        <p:txBody>
          <a:bodyPr>
            <a:normAutofit/>
          </a:bodyPr>
          <a:lstStyle/>
          <a:p>
            <a:pPr marL="0" algn="just"/>
            <a:r>
              <a:rPr lang="ru-RU" sz="2800" dirty="0" smtClean="0"/>
              <a:t>Поэтому полная компенсация емкостных токов не всегда возможна, и трансформатор, помимо активной составляющей тока, будет нагружен разностью емкостного и индуктивного токов.</a:t>
            </a:r>
          </a:p>
          <a:p>
            <a:pPr marL="0" algn="just"/>
            <a:r>
              <a:rPr lang="ru-RU" sz="2800" dirty="0" smtClean="0"/>
              <a:t>Дроссели обычно выполняют на номинальное напряжение 50-100 кВ, и для получения индуктивности на требуемое напряжение и мощность, отдельные дроссели, смонтированные на изолирующих подставках, собирают в соответствующие группы путем параллельного и последовательного их соединения.</a:t>
            </a:r>
            <a:endParaRPr lang="ru-RU"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2037390"/>
          </a:xfrm>
        </p:spPr>
        <p:txBody>
          <a:bodyPr>
            <a:normAutofit fontScale="90000"/>
          </a:bodyPr>
          <a:lstStyle/>
          <a:p>
            <a:pPr algn="ctr"/>
            <a:r>
              <a:rPr lang="ru-RU" dirty="0" smtClean="0"/>
              <a:t>Испытание кабелей Высокого напряжения  с помощью </a:t>
            </a:r>
            <a:r>
              <a:rPr lang="ru-RU" dirty="0" err="1" smtClean="0"/>
              <a:t>кас-кадной</a:t>
            </a:r>
            <a:r>
              <a:rPr lang="ru-RU" dirty="0" smtClean="0"/>
              <a:t> трансформаторной установки</a:t>
            </a:r>
            <a:endParaRPr lang="ru-RU" dirty="0"/>
          </a:p>
        </p:txBody>
      </p:sp>
      <p:sp>
        <p:nvSpPr>
          <p:cNvPr id="3" name="Содержимое 2"/>
          <p:cNvSpPr>
            <a:spLocks noGrp="1"/>
          </p:cNvSpPr>
          <p:nvPr>
            <p:ph idx="1"/>
          </p:nvPr>
        </p:nvSpPr>
        <p:spPr>
          <a:xfrm>
            <a:off x="0" y="2500306"/>
            <a:ext cx="8215338" cy="4143404"/>
          </a:xfrm>
        </p:spPr>
        <p:txBody>
          <a:bodyPr>
            <a:normAutofit/>
          </a:bodyPr>
          <a:lstStyle/>
          <a:p>
            <a:pPr algn="just"/>
            <a:r>
              <a:rPr lang="ru-RU" sz="2800" dirty="0" smtClean="0"/>
              <a:t>В тех случаях, когда для проведения испытаний требуются напряжения выше 500 кВ испытательные установки выполняют в виде  каскада трансформаторов. </a:t>
            </a:r>
          </a:p>
          <a:p>
            <a:pPr algn="just"/>
            <a:r>
              <a:rPr lang="ru-RU" sz="2800" dirty="0" smtClean="0"/>
              <a:t>При каскадном соединении напряжения обмоток высокого напряжения трансформаторов суммируются.</a:t>
            </a:r>
          </a:p>
          <a:p>
            <a:pPr algn="just"/>
            <a:r>
              <a:rPr lang="ru-RU" sz="2800" dirty="0" smtClean="0"/>
              <a:t>Весь каскад питается через обмотку низшего напряжения первого элемента.</a:t>
            </a:r>
            <a:endParaRPr lang="ru-RU"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45719"/>
          </a:xfrm>
        </p:spPr>
        <p:txBody>
          <a:bodyPr>
            <a:normAutofit fontScale="90000"/>
          </a:bodyPr>
          <a:lstStyle/>
          <a:p>
            <a:r>
              <a:rPr lang="ru-RU" dirty="0" smtClean="0"/>
              <a:t>         </a:t>
            </a:r>
            <a:endParaRPr lang="ru-RU" dirty="0"/>
          </a:p>
        </p:txBody>
      </p:sp>
      <p:pic>
        <p:nvPicPr>
          <p:cNvPr id="1026" name="Picture 2"/>
          <p:cNvPicPr>
            <a:picLocks noGrp="1" noChangeAspect="1" noChangeArrowheads="1"/>
          </p:cNvPicPr>
          <p:nvPr>
            <p:ph idx="1"/>
          </p:nvPr>
        </p:nvPicPr>
        <p:blipFill>
          <a:blip r:embed="rId2"/>
          <a:srcRect/>
          <a:stretch>
            <a:fillRect/>
          </a:stretch>
        </p:blipFill>
        <p:spPr bwMode="auto">
          <a:xfrm>
            <a:off x="928662" y="500042"/>
            <a:ext cx="6357982" cy="5857916"/>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7239000" cy="71438"/>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214282" y="571480"/>
            <a:ext cx="7929618" cy="5643602"/>
          </a:xfrm>
        </p:spPr>
        <p:txBody>
          <a:bodyPr>
            <a:normAutofit/>
          </a:bodyPr>
          <a:lstStyle/>
          <a:p>
            <a:pPr algn="just"/>
            <a:r>
              <a:rPr lang="ru-RU" sz="3200" dirty="0" smtClean="0"/>
              <a:t>Начало обмотки высшего напряжения первого трансформатора заземлено, а конец её через ввод, смонтированный на крышке бака, соединен с кожухом бака второго элемента.</a:t>
            </a:r>
          </a:p>
          <a:p>
            <a:pPr algn="just"/>
            <a:r>
              <a:rPr lang="ru-RU" sz="3200" dirty="0" smtClean="0"/>
              <a:t>Бак второго элемента изолирован на полное напряжение первого элемента каскада. Второй элемент каскада питается от дополнительной возбудительной обмотки, имеющий потенциал первого элемента каскада.</a:t>
            </a:r>
            <a:endParaRPr lang="ru-RU" sz="3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45719"/>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457200" y="1000108"/>
            <a:ext cx="7239000" cy="5455628"/>
          </a:xfrm>
        </p:spPr>
        <p:txBody>
          <a:bodyPr>
            <a:normAutofit/>
          </a:bodyPr>
          <a:lstStyle/>
          <a:p>
            <a:pPr algn="just"/>
            <a:r>
              <a:rPr lang="ru-RU" sz="3200" dirty="0" smtClean="0"/>
              <a:t>Обмотка высшего напряжения второго элемента каскада одним концом соединяется с баком. Второй конец обмотки высшего напряжения выводится через ввод, смонтированный на крышке бака второго элемента каскада. </a:t>
            </a:r>
          </a:p>
          <a:p>
            <a:pPr algn="just"/>
            <a:r>
              <a:rPr lang="ru-RU" sz="3200" dirty="0" smtClean="0"/>
              <a:t>Аналогично выполняется соединение каскада из трех элементов.</a:t>
            </a:r>
            <a:endParaRPr lang="ru-RU"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45719"/>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285720" y="285728"/>
            <a:ext cx="8286808" cy="6170008"/>
          </a:xfrm>
        </p:spPr>
        <p:txBody>
          <a:bodyPr>
            <a:normAutofit/>
          </a:bodyPr>
          <a:lstStyle/>
          <a:p>
            <a:r>
              <a:rPr lang="ru-RU" sz="3200" dirty="0" smtClean="0"/>
              <a:t>Электрическая прочность зависит от:</a:t>
            </a:r>
          </a:p>
          <a:p>
            <a:pPr>
              <a:buFontTx/>
              <a:buChar char="-"/>
            </a:pPr>
            <a:r>
              <a:rPr lang="ru-RU" sz="3200" dirty="0" smtClean="0"/>
              <a:t> скорости подъема напряжения,</a:t>
            </a:r>
          </a:p>
          <a:p>
            <a:pPr>
              <a:buFontTx/>
              <a:buChar char="-"/>
            </a:pPr>
            <a:r>
              <a:rPr lang="ru-RU" sz="3200" dirty="0" smtClean="0"/>
              <a:t> длительности приложения испытательного напряжения;</a:t>
            </a:r>
          </a:p>
          <a:p>
            <a:pPr>
              <a:buFontTx/>
              <a:buChar char="-"/>
            </a:pPr>
            <a:r>
              <a:rPr lang="ru-RU" sz="3200" dirty="0" smtClean="0"/>
              <a:t> тепловых воздействий на кабельное изделие до проведения испытаний;</a:t>
            </a:r>
          </a:p>
          <a:p>
            <a:pPr>
              <a:buFontTx/>
              <a:buChar char="-"/>
            </a:pPr>
            <a:r>
              <a:rPr lang="ru-RU" sz="3200" dirty="0" smtClean="0"/>
              <a:t>механических воздействий на кабельное изделие  до проведения испытаний.</a:t>
            </a:r>
          </a:p>
          <a:p>
            <a:r>
              <a:rPr lang="ru-RU" sz="3200" dirty="0" smtClean="0"/>
              <a:t>С увеличением длительности воздействия напряжения электрическая прочность уменьшается.</a:t>
            </a:r>
            <a:endParaRPr lang="ru-RU" sz="3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Преимущества каскадного включения трансформаторов</a:t>
            </a:r>
            <a:endParaRPr lang="ru-RU" dirty="0"/>
          </a:p>
        </p:txBody>
      </p:sp>
      <p:sp>
        <p:nvSpPr>
          <p:cNvPr id="3" name="Содержимое 2"/>
          <p:cNvSpPr>
            <a:spLocks noGrp="1"/>
          </p:cNvSpPr>
          <p:nvPr>
            <p:ph idx="1"/>
          </p:nvPr>
        </p:nvSpPr>
        <p:spPr/>
        <p:txBody>
          <a:bodyPr>
            <a:normAutofit lnSpcReduction="10000"/>
          </a:bodyPr>
          <a:lstStyle/>
          <a:p>
            <a:pPr algn="just"/>
            <a:r>
              <a:rPr lang="ru-RU" dirty="0" smtClean="0"/>
              <a:t>-</a:t>
            </a:r>
            <a:r>
              <a:rPr lang="ru-RU" sz="3200" dirty="0" smtClean="0"/>
              <a:t>применение более дешевых и менее сложных трансформаторов средних напряжений;</a:t>
            </a:r>
          </a:p>
          <a:p>
            <a:pPr algn="just"/>
            <a:r>
              <a:rPr lang="ru-RU" sz="3200" dirty="0" smtClean="0"/>
              <a:t>-возможность использовать каждый из трансформаторов в отдельности для получения промежуточных напряжений;</a:t>
            </a:r>
          </a:p>
          <a:p>
            <a:pPr algn="just"/>
            <a:r>
              <a:rPr lang="ru-RU" sz="3200" dirty="0" smtClean="0"/>
              <a:t>-при каскаде из 3 единиц можно получить трехфазный ток высокого напряжения.</a:t>
            </a:r>
            <a:endParaRPr lang="ru-RU" sz="3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2394580"/>
          </a:xfrm>
        </p:spPr>
        <p:txBody>
          <a:bodyPr/>
          <a:lstStyle/>
          <a:p>
            <a:pPr algn="ctr"/>
            <a:r>
              <a:rPr lang="ru-RU" dirty="0" smtClean="0"/>
              <a:t>Испытание кабелей высокого напряжения с помощью резонансных трансформаторов</a:t>
            </a:r>
            <a:endParaRPr lang="ru-RU" dirty="0"/>
          </a:p>
        </p:txBody>
      </p:sp>
      <p:sp>
        <p:nvSpPr>
          <p:cNvPr id="3" name="Содержимое 2"/>
          <p:cNvSpPr>
            <a:spLocks noGrp="1"/>
          </p:cNvSpPr>
          <p:nvPr>
            <p:ph idx="1"/>
          </p:nvPr>
        </p:nvSpPr>
        <p:spPr>
          <a:xfrm>
            <a:off x="457200" y="3143248"/>
            <a:ext cx="7239000" cy="3312488"/>
          </a:xfrm>
        </p:spPr>
        <p:txBody>
          <a:bodyPr>
            <a:normAutofit/>
          </a:bodyPr>
          <a:lstStyle/>
          <a:p>
            <a:r>
              <a:rPr lang="ru-RU" sz="3200" dirty="0" smtClean="0"/>
              <a:t> Для испытания кабелей ВН  на пробивное напряжение и на ускоренное старение используют резонансные трансформаторные установки.</a:t>
            </a:r>
            <a:endParaRPr lang="ru-RU" sz="32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08564"/>
          </a:xfrm>
        </p:spPr>
        <p:txBody>
          <a:bodyPr>
            <a:normAutofit fontScale="90000"/>
          </a:bodyPr>
          <a:lstStyle/>
          <a:p>
            <a:r>
              <a:rPr lang="ru-RU" dirty="0" smtClean="0"/>
              <a:t>           </a:t>
            </a:r>
            <a:endParaRPr lang="ru-RU" dirty="0"/>
          </a:p>
        </p:txBody>
      </p:sp>
      <p:pic>
        <p:nvPicPr>
          <p:cNvPr id="7170" name="Picture 2"/>
          <p:cNvPicPr>
            <a:picLocks noGrp="1" noChangeAspect="1" noChangeArrowheads="1"/>
          </p:cNvPicPr>
          <p:nvPr>
            <p:ph idx="1"/>
          </p:nvPr>
        </p:nvPicPr>
        <p:blipFill>
          <a:blip r:embed="rId2"/>
          <a:srcRect/>
          <a:stretch>
            <a:fillRect/>
          </a:stretch>
        </p:blipFill>
        <p:spPr bwMode="auto">
          <a:xfrm>
            <a:off x="642910" y="714356"/>
            <a:ext cx="7143800" cy="5572164"/>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45719"/>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457200" y="500042"/>
            <a:ext cx="7615262" cy="5955694"/>
          </a:xfrm>
        </p:spPr>
        <p:txBody>
          <a:bodyPr/>
          <a:lstStyle/>
          <a:p>
            <a:pPr algn="just"/>
            <a:r>
              <a:rPr lang="ru-RU" sz="3200" dirty="0" smtClean="0"/>
              <a:t>К сети через регулирующее устройство включают повышающий (т.н. питающий) трансформатор, обмотка ВН которого включена последовательно с обмотками высокого напряжения одного-двух резонансных трансформаторов</a:t>
            </a:r>
            <a:r>
              <a:rPr lang="ru-RU" dirty="0" smtClean="0"/>
              <a:t>. </a:t>
            </a:r>
            <a:r>
              <a:rPr lang="ru-RU" sz="3200" dirty="0" smtClean="0"/>
              <a:t>При последовательном включении нескольких элементов резонансных трансформаторов их монтируют на изолирующих подставках.</a:t>
            </a:r>
            <a:endParaRPr lang="ru-RU" sz="3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45719"/>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214282" y="428604"/>
            <a:ext cx="7929618" cy="6027132"/>
          </a:xfrm>
        </p:spPr>
        <p:txBody>
          <a:bodyPr>
            <a:normAutofit fontScale="92500" lnSpcReduction="10000"/>
          </a:bodyPr>
          <a:lstStyle/>
          <a:p>
            <a:pPr algn="just"/>
            <a:r>
              <a:rPr lang="ru-RU" sz="3200" dirty="0" smtClean="0"/>
              <a:t>Вторичную обмотку резонансного трансформатора присоединяют к дросселю с регулируемой индуктивностью, величину которой устанавливают таким образом, что бы возник резонанс напряжений в схеме: ёмкость испытуемого кабеля – суммарная индуктивность резонансных трансформаторов. Конструктивно резонансный трансформатор с приключенной к нему регулируемой индуктивностью выполняют в одном кожухе, уменьшая габариты и удешевляя установку.</a:t>
            </a:r>
            <a:endParaRPr lang="ru-RU"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45719"/>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142844" y="142852"/>
            <a:ext cx="8072494" cy="6500858"/>
          </a:xfrm>
        </p:spPr>
        <p:txBody>
          <a:bodyPr>
            <a:normAutofit fontScale="92500" lnSpcReduction="10000"/>
          </a:bodyPr>
          <a:lstStyle/>
          <a:p>
            <a:pPr marL="0"/>
            <a:r>
              <a:rPr lang="ru-RU" sz="3200" dirty="0" smtClean="0"/>
              <a:t>В данной схеме мощность питающего трансформатора и регулирующего устройства может быть в 8-12 раз меньше реактивной мощности, потребляемой кабелем.</a:t>
            </a:r>
          </a:p>
          <a:p>
            <a:pPr marL="0"/>
            <a:r>
              <a:rPr lang="ru-RU" sz="3200" dirty="0" smtClean="0"/>
              <a:t>Напряжение на стороне ВН питающего трансформатора составляет около 10% напряжения, получаемого на кабеле от резонансной установки.</a:t>
            </a:r>
          </a:p>
          <a:p>
            <a:pPr marL="0"/>
            <a:r>
              <a:rPr lang="ru-RU" sz="3200" dirty="0" smtClean="0"/>
              <a:t>При пробое испытуемого кабеля установка мгновенно выходит из резонанса и разрушения в изоляции в месте пробоя  малы, что облегчает изучение механизма пробоя и определение слабых мест в его конструкции.</a:t>
            </a:r>
            <a:endParaRPr lang="ru-RU"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239000" cy="1643050"/>
          </a:xfrm>
        </p:spPr>
        <p:txBody>
          <a:bodyPr>
            <a:normAutofit fontScale="90000"/>
          </a:bodyPr>
          <a:lstStyle/>
          <a:p>
            <a:pPr algn="ctr"/>
            <a:r>
              <a:rPr lang="ru-RU" dirty="0" smtClean="0"/>
              <a:t>Испытание напряжением на аппаратах сухого испытания АСИ, ЗАСИ и ВАСИ</a:t>
            </a:r>
            <a:endParaRPr lang="ru-RU" dirty="0"/>
          </a:p>
        </p:txBody>
      </p:sp>
      <p:sp>
        <p:nvSpPr>
          <p:cNvPr id="3" name="Содержимое 2"/>
          <p:cNvSpPr>
            <a:spLocks noGrp="1"/>
          </p:cNvSpPr>
          <p:nvPr>
            <p:ph idx="1"/>
          </p:nvPr>
        </p:nvSpPr>
        <p:spPr>
          <a:xfrm>
            <a:off x="214282" y="1785926"/>
            <a:ext cx="7858180" cy="4669810"/>
          </a:xfrm>
        </p:spPr>
        <p:txBody>
          <a:bodyPr>
            <a:normAutofit lnSpcReduction="10000"/>
          </a:bodyPr>
          <a:lstStyle/>
          <a:p>
            <a:pPr algn="just"/>
            <a:r>
              <a:rPr lang="ru-RU" sz="3200" dirty="0" smtClean="0"/>
              <a:t>При испытании на аппаратах сухого испытания КИ с заземленной жилой перематывают через аппарат, в котором напряжение прикладывается с внешней поверхности изоляции.</a:t>
            </a:r>
          </a:p>
          <a:p>
            <a:pPr algn="just"/>
            <a:r>
              <a:rPr lang="ru-RU" sz="3200" dirty="0" smtClean="0"/>
              <a:t>На кабельных заводах применяют три типа аппаратов сухого испытания: АСИ (аппарат сухого испытания), ЗАСИ (</a:t>
            </a:r>
            <a:r>
              <a:rPr lang="ru-RU" sz="3200" dirty="0" err="1" smtClean="0"/>
              <a:t>звукочастотный</a:t>
            </a:r>
            <a:r>
              <a:rPr lang="ru-RU" sz="3200" dirty="0" smtClean="0"/>
              <a:t> АСИ) и ВАСМ (высокочастотный АСИ).</a:t>
            </a:r>
            <a:endParaRPr lang="ru-RU" sz="3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pic>
        <p:nvPicPr>
          <p:cNvPr id="6146" name="Picture 2"/>
          <p:cNvPicPr>
            <a:picLocks noGrp="1" noChangeAspect="1" noChangeArrowheads="1"/>
          </p:cNvPicPr>
          <p:nvPr>
            <p:ph idx="1"/>
          </p:nvPr>
        </p:nvPicPr>
        <p:blipFill>
          <a:blip r:embed="rId2"/>
          <a:srcRect/>
          <a:stretch>
            <a:fillRect/>
          </a:stretch>
        </p:blipFill>
        <p:spPr bwMode="auto">
          <a:xfrm>
            <a:off x="500034" y="1785926"/>
            <a:ext cx="7358114" cy="428628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822944"/>
          </a:xfrm>
        </p:spPr>
        <p:txBody>
          <a:bodyPr/>
          <a:lstStyle/>
          <a:p>
            <a:pPr algn="ctr"/>
            <a:r>
              <a:rPr lang="ru-RU" dirty="0" smtClean="0"/>
              <a:t>Принцип работы АСИ</a:t>
            </a:r>
            <a:endParaRPr lang="ru-RU" dirty="0"/>
          </a:p>
        </p:txBody>
      </p:sp>
      <p:sp>
        <p:nvSpPr>
          <p:cNvPr id="3" name="Содержимое 2"/>
          <p:cNvSpPr>
            <a:spLocks noGrp="1"/>
          </p:cNvSpPr>
          <p:nvPr>
            <p:ph idx="1"/>
          </p:nvPr>
        </p:nvSpPr>
        <p:spPr>
          <a:xfrm>
            <a:off x="357158" y="1142984"/>
            <a:ext cx="7643866" cy="5312752"/>
          </a:xfrm>
        </p:spPr>
        <p:txBody>
          <a:bodyPr>
            <a:normAutofit fontScale="92500" lnSpcReduction="10000"/>
          </a:bodyPr>
          <a:lstStyle/>
          <a:p>
            <a:pPr algn="just"/>
            <a:r>
              <a:rPr lang="ru-RU" sz="3200" dirty="0" smtClean="0"/>
              <a:t>Испытуемая жила 1 посредством приемного и отдающего устройств проходит через контактное устройство электрода 2, находящегося под высоким напряжением 50-периодного переменного тока от </a:t>
            </a:r>
            <a:r>
              <a:rPr lang="ru-RU" sz="3200" dirty="0" err="1" smtClean="0"/>
              <a:t>повысительного</a:t>
            </a:r>
            <a:r>
              <a:rPr lang="ru-RU" sz="3200" dirty="0" smtClean="0"/>
              <a:t> трансформатора, встроенного в аппарат. Контактное устройство </a:t>
            </a:r>
            <a:r>
              <a:rPr lang="ru-RU" sz="3200" dirty="0" err="1" smtClean="0"/>
              <a:t>выполненно</a:t>
            </a:r>
            <a:r>
              <a:rPr lang="ru-RU" sz="3200" dirty="0" smtClean="0"/>
              <a:t> в виде металлической трубки, внутри которой размещена группа стальных шариков, укрепленных по винтовой линии.</a:t>
            </a:r>
            <a:endParaRPr lang="ru-RU" sz="3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08564"/>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285720" y="357166"/>
            <a:ext cx="7786742" cy="6098570"/>
          </a:xfrm>
        </p:spPr>
        <p:txBody>
          <a:bodyPr>
            <a:normAutofit lnSpcReduction="10000"/>
          </a:bodyPr>
          <a:lstStyle/>
          <a:p>
            <a:pPr algn="just"/>
            <a:r>
              <a:rPr lang="ru-RU" sz="3200" dirty="0" smtClean="0"/>
              <a:t>При проходе через контактное устройство электрода ВН здоровая изоляция остается неповрежденной, а в местах с дефектной изоляцией должен произойти пробой (прогар изоляции). Под действием тока, возникающего в месте пробоя, срабатывает реле, которое размыкает цепь первичной обмотки </a:t>
            </a:r>
            <a:r>
              <a:rPr lang="ru-RU" sz="3200" dirty="0" err="1" smtClean="0"/>
              <a:t>повысительного</a:t>
            </a:r>
            <a:r>
              <a:rPr lang="ru-RU" sz="3200" dirty="0" smtClean="0"/>
              <a:t> трансформатора, останавливает перемотку испытуемой жилы и включает звуковой и световой сигналы.</a:t>
            </a:r>
            <a:endParaRPr lang="ru-RU"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Схемы и условия испытаний</a:t>
            </a:r>
            <a:endParaRPr lang="ru-RU" dirty="0"/>
          </a:p>
        </p:txBody>
      </p:sp>
      <p:sp>
        <p:nvSpPr>
          <p:cNvPr id="3" name="Содержимое 2"/>
          <p:cNvSpPr>
            <a:spLocks noGrp="1"/>
          </p:cNvSpPr>
          <p:nvPr>
            <p:ph idx="1"/>
          </p:nvPr>
        </p:nvSpPr>
        <p:spPr/>
        <p:txBody>
          <a:bodyPr>
            <a:normAutofit/>
          </a:bodyPr>
          <a:lstStyle/>
          <a:p>
            <a:pPr algn="just"/>
            <a:r>
              <a:rPr lang="ru-RU" sz="3200" dirty="0" smtClean="0"/>
              <a:t>В соответствии с нормативными документами схему испытаний кабельного изделия  определяют в зависимости от конструкции кабельного изделия и, в частности, количества жил, наличия или отсутствия общей металлической оболочки, экрана, брони по таблице.</a:t>
            </a:r>
            <a:endParaRPr lang="ru-RU" sz="3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08564"/>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142844" y="928670"/>
            <a:ext cx="7929618" cy="4857784"/>
          </a:xfrm>
        </p:spPr>
        <p:txBody>
          <a:bodyPr>
            <a:normAutofit/>
          </a:bodyPr>
          <a:lstStyle/>
          <a:p>
            <a:pPr algn="just"/>
            <a:r>
              <a:rPr lang="ru-RU" sz="3200" dirty="0" smtClean="0"/>
              <a:t>Во избежание поражения электрическим током обслуживающего персонала аппарат должен быть надежно заземлен. В аппаратах введено ограничение величины максимально возможного тока при пробое до 0,7 мА, что не опасно для человека при попадании его под полное испытательное напряжение.</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45719"/>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142844" y="357166"/>
            <a:ext cx="7858180" cy="6098570"/>
          </a:xfrm>
        </p:spPr>
        <p:txBody>
          <a:bodyPr>
            <a:normAutofit/>
          </a:bodyPr>
          <a:lstStyle/>
          <a:p>
            <a:pPr algn="just"/>
            <a:r>
              <a:rPr lang="ru-RU" sz="3200" dirty="0" smtClean="0"/>
              <a:t>Ограничение тока достигается  применением специального испытательного трансформатора с большим внутренним сопротивлением  и включением дополнительного токоограничивающего сопротивления.</a:t>
            </a:r>
          </a:p>
          <a:p>
            <a:pPr algn="just"/>
            <a:r>
              <a:rPr lang="ru-RU" sz="3200" dirty="0" smtClean="0"/>
              <a:t>Аппарат состоит из трех основных блоков: высокого напряжения, счета числа пробоев изоляции, сигнализации и блокировки.</a:t>
            </a:r>
            <a:endParaRPr lang="ru-RU" sz="3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608630"/>
          </a:xfrm>
        </p:spPr>
        <p:txBody>
          <a:bodyPr/>
          <a:lstStyle/>
          <a:p>
            <a:pPr algn="ctr"/>
            <a:r>
              <a:rPr lang="ru-RU" dirty="0" err="1" smtClean="0"/>
              <a:t>васи</a:t>
            </a:r>
            <a:endParaRPr lang="ru-RU" dirty="0"/>
          </a:p>
        </p:txBody>
      </p:sp>
      <p:sp>
        <p:nvSpPr>
          <p:cNvPr id="3" name="Содержимое 2"/>
          <p:cNvSpPr>
            <a:spLocks noGrp="1"/>
          </p:cNvSpPr>
          <p:nvPr>
            <p:ph idx="1"/>
          </p:nvPr>
        </p:nvSpPr>
        <p:spPr>
          <a:xfrm>
            <a:off x="457200" y="1071546"/>
            <a:ext cx="7615262" cy="5384190"/>
          </a:xfrm>
        </p:spPr>
        <p:txBody>
          <a:bodyPr>
            <a:normAutofit lnSpcReduction="10000"/>
          </a:bodyPr>
          <a:lstStyle/>
          <a:p>
            <a:pPr algn="just"/>
            <a:r>
              <a:rPr lang="ru-RU" sz="3200" dirty="0" smtClean="0"/>
              <a:t>Аппараты типа ВАСИ генерируют напряжение частотой 200 кГц.</a:t>
            </a:r>
          </a:p>
          <a:p>
            <a:pPr algn="just"/>
            <a:r>
              <a:rPr lang="ru-RU" sz="3200" dirty="0" smtClean="0"/>
              <a:t>Применение высокой частоты повышает безопасность и упрощает контактное устройство электрода ВН, которое в аппаратах типа ВАСИ  представляет остроконечную латунную  пластинку, непосредственно не соприкасающуюся с испытуемой жилой.</a:t>
            </a:r>
            <a:endParaRPr lang="ru-RU" sz="3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08564"/>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285720" y="500042"/>
            <a:ext cx="7786742" cy="5955694"/>
          </a:xfrm>
        </p:spPr>
        <p:txBody>
          <a:bodyPr>
            <a:normAutofit fontScale="92500" lnSpcReduction="10000"/>
          </a:bodyPr>
          <a:lstStyle/>
          <a:p>
            <a:pPr algn="just"/>
            <a:r>
              <a:rPr lang="ru-RU" sz="3200" dirty="0" smtClean="0"/>
              <a:t>Между латунной пластинкой и испытуемой изолированной жилой возникает высокочастотный разряд, не повреждающий здоровую изоляцию и охватывающий со всех сторон испытуемую жилу на длине 110-150 мм.</a:t>
            </a:r>
          </a:p>
          <a:p>
            <a:pPr algn="just"/>
            <a:r>
              <a:rPr lang="ru-RU" sz="3200" dirty="0" smtClean="0"/>
              <a:t>Для приведение в действие сигнализации при пробое дефектного места к электроду ВН через вторичную обмотку высокочастотного трансформатора подается 75 В от источника постоянного тока, второй полюс которого заземлен.</a:t>
            </a:r>
            <a:endParaRPr lang="ru-RU" sz="3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45719"/>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457200" y="1142984"/>
            <a:ext cx="7615262" cy="4143404"/>
          </a:xfrm>
        </p:spPr>
        <p:txBody>
          <a:bodyPr>
            <a:normAutofit/>
          </a:bodyPr>
          <a:lstStyle/>
          <a:p>
            <a:pPr algn="just"/>
            <a:r>
              <a:rPr lang="ru-RU" sz="3200" dirty="0" smtClean="0"/>
              <a:t>При пробое изоляции постоянный ток через высокочастотную дугу попадает на заземленную жилу и приводит в действие световую и звуковую сигнализацию, а также устройство для отметки красящим составом места с поврежденной изоляцией. </a:t>
            </a:r>
            <a:endParaRPr lang="ru-RU" sz="3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751506"/>
          </a:xfrm>
        </p:spPr>
        <p:txBody>
          <a:bodyPr/>
          <a:lstStyle/>
          <a:p>
            <a:pPr algn="ctr"/>
            <a:r>
              <a:rPr lang="ru-RU" dirty="0" smtClean="0"/>
              <a:t>ЗАСИ</a:t>
            </a:r>
            <a:endParaRPr lang="ru-RU" dirty="0"/>
          </a:p>
        </p:txBody>
      </p:sp>
      <p:sp>
        <p:nvSpPr>
          <p:cNvPr id="3" name="Содержимое 2"/>
          <p:cNvSpPr>
            <a:spLocks noGrp="1"/>
          </p:cNvSpPr>
          <p:nvPr>
            <p:ph idx="1"/>
          </p:nvPr>
        </p:nvSpPr>
        <p:spPr>
          <a:xfrm>
            <a:off x="285720" y="1214422"/>
            <a:ext cx="7715304" cy="5241314"/>
          </a:xfrm>
        </p:spPr>
        <p:txBody>
          <a:bodyPr>
            <a:normAutofit/>
          </a:bodyPr>
          <a:lstStyle/>
          <a:p>
            <a:pPr algn="just"/>
            <a:r>
              <a:rPr lang="ru-RU" sz="3200" dirty="0" smtClean="0"/>
              <a:t>При совмещении процессов контроля с наложением изоляции на агрегатах непрерывной вулканизации применение аппаратов типа АСИ и ВАСИ затруднено из-за их громоздкости и повышенных требований ТБ при работе на технологическом оборудовании. Тогда применяют аппараты типа ЗАСИ.</a:t>
            </a:r>
            <a:endParaRPr lang="ru-RU" sz="3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322878"/>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457200" y="500042"/>
            <a:ext cx="7239000" cy="5955694"/>
          </a:xfrm>
        </p:spPr>
        <p:txBody>
          <a:bodyPr>
            <a:normAutofit lnSpcReduction="10000"/>
          </a:bodyPr>
          <a:lstStyle/>
          <a:p>
            <a:pPr algn="just"/>
            <a:r>
              <a:rPr lang="ru-RU" sz="3200" dirty="0" smtClean="0"/>
              <a:t>В аппаратах типа ЗАСИ автогенератор преобразует постоянное напряжение в переменное с частотой  2000 Гц. При пробое изоляции генерация переменного тока мгновенно прекращается, и этим достигается полная безопасность персонала.</a:t>
            </a:r>
          </a:p>
          <a:p>
            <a:pPr algn="just"/>
            <a:r>
              <a:rPr lang="ru-RU" sz="3200" dirty="0" smtClean="0"/>
              <a:t>Испытательное напряжение регулируется ступенями по 0,5 кВ от 3 до 10 кВ. Питание от сети 220 В, потребляемая мощность 30 Вт.</a:t>
            </a:r>
            <a:endParaRPr lang="ru-RU" sz="3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08564"/>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457200" y="571480"/>
            <a:ext cx="7239000" cy="5884256"/>
          </a:xfrm>
        </p:spPr>
        <p:txBody>
          <a:bodyPr>
            <a:normAutofit lnSpcReduction="10000"/>
          </a:bodyPr>
          <a:lstStyle/>
          <a:p>
            <a:pPr algn="just"/>
            <a:r>
              <a:rPr lang="ru-RU" sz="3200" dirty="0" smtClean="0"/>
              <a:t>Аппарат ЗАСИ состоит из преобразовательного блока с выносным контрольным электродом ВН, быстродействующим счетчиком прогаров, блока определителя качества продукции, блока разделительного учета нормальной и дефектной продукции и блока питания. Выносной электрод ВН смонтирован на опорном изоляторе. </a:t>
            </a:r>
            <a:endParaRPr lang="ru-RU" sz="3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45719"/>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457200" y="428604"/>
            <a:ext cx="7239000" cy="6027132"/>
          </a:xfrm>
        </p:spPr>
        <p:txBody>
          <a:bodyPr>
            <a:normAutofit/>
          </a:bodyPr>
          <a:lstStyle/>
          <a:p>
            <a:pPr algn="just"/>
            <a:r>
              <a:rPr lang="ru-RU" sz="3200" dirty="0" smtClean="0"/>
              <a:t>Он состоит из металлической скобы с прорезями для пропускания испытуемой жилы. В скобу вставлены два кольца, параллельно соединенных спиральными пружинами.</a:t>
            </a:r>
          </a:p>
          <a:p>
            <a:pPr algn="just"/>
            <a:r>
              <a:rPr lang="ru-RU" sz="3200" dirty="0" smtClean="0"/>
              <a:t>После ввода испытуемой жилы в электрод (через прорези скобы и колец) одно из колец поворачивают вокруг оси, при этом пружины охватывают жилу, плотно соприкасаясь с её поверхностью.</a:t>
            </a:r>
            <a:endParaRPr lang="ru-RU" sz="32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608762"/>
          </a:xfrm>
        </p:spPr>
        <p:txBody>
          <a:bodyPr>
            <a:normAutofit fontScale="90000"/>
          </a:bodyPr>
          <a:lstStyle/>
          <a:p>
            <a:pPr algn="ctr"/>
            <a:r>
              <a:rPr lang="ru-RU" dirty="0" smtClean="0"/>
              <a:t>Особенности испытания эмалированных проводов напряжением</a:t>
            </a:r>
            <a:endParaRPr lang="ru-RU" dirty="0"/>
          </a:p>
        </p:txBody>
      </p:sp>
      <p:sp>
        <p:nvSpPr>
          <p:cNvPr id="3" name="Содержимое 2"/>
          <p:cNvSpPr>
            <a:spLocks noGrp="1"/>
          </p:cNvSpPr>
          <p:nvPr>
            <p:ph idx="1"/>
          </p:nvPr>
        </p:nvSpPr>
        <p:spPr>
          <a:xfrm>
            <a:off x="214282" y="2143116"/>
            <a:ext cx="7715304" cy="4312620"/>
          </a:xfrm>
        </p:spPr>
        <p:txBody>
          <a:bodyPr>
            <a:normAutofit/>
          </a:bodyPr>
          <a:lstStyle/>
          <a:p>
            <a:pPr algn="just"/>
            <a:r>
              <a:rPr lang="ru-RU" sz="3200" dirty="0" smtClean="0"/>
              <a:t>Особенность заключается в подготовке образцов к испытаниям и в определении количества точечных повреждений  изоляции в эмалевой пленке на длине провода 15 м.</a:t>
            </a:r>
          </a:p>
          <a:p>
            <a:pPr algn="just"/>
            <a:r>
              <a:rPr lang="ru-RU" sz="3200" dirty="0" smtClean="0"/>
              <a:t>Способ подготовки образцов определяется в зависимости от диаметра материала ТПЖ провода.</a:t>
            </a:r>
            <a:endParaRPr lang="ru-RU"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08564"/>
          </a:xfrm>
        </p:spPr>
        <p:txBody>
          <a:bodyPr>
            <a:normAutofit fontScale="90000"/>
          </a:bodyPr>
          <a:lstStyle/>
          <a:p>
            <a:r>
              <a:rPr lang="ru-RU" dirty="0" smtClean="0"/>
              <a:t>  </a:t>
            </a:r>
            <a:endParaRPr lang="ru-RU" dirty="0"/>
          </a:p>
        </p:txBody>
      </p:sp>
      <p:pic>
        <p:nvPicPr>
          <p:cNvPr id="2050" name="Picture 2"/>
          <p:cNvPicPr>
            <a:picLocks noGrp="1" noChangeAspect="1" noChangeArrowheads="1"/>
          </p:cNvPicPr>
          <p:nvPr>
            <p:ph idx="1"/>
          </p:nvPr>
        </p:nvPicPr>
        <p:blipFill>
          <a:blip r:embed="rId2"/>
          <a:srcRect/>
          <a:stretch>
            <a:fillRect/>
          </a:stretch>
        </p:blipFill>
        <p:spPr bwMode="auto">
          <a:xfrm>
            <a:off x="1071538" y="214290"/>
            <a:ext cx="5068917" cy="642942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80002"/>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457200" y="1000108"/>
            <a:ext cx="7239000" cy="4500594"/>
          </a:xfrm>
        </p:spPr>
        <p:txBody>
          <a:bodyPr>
            <a:normAutofit/>
          </a:bodyPr>
          <a:lstStyle/>
          <a:p>
            <a:pPr algn="just"/>
            <a:r>
              <a:rPr lang="ru-RU" sz="3200" dirty="0" smtClean="0"/>
              <a:t>Медные эмалированные провода диаметром 0,04 мм и меньше и провода из сплавов сопротивлений диаметров 0,02 – 0,8 мм для испытаний на пробой сматывают с катушки и обвивают вокруг заземленных металлических валиков в виде двух восьмерок.</a:t>
            </a:r>
            <a:endParaRPr lang="ru-RU" sz="3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08564"/>
          </a:xfrm>
        </p:spPr>
        <p:txBody>
          <a:bodyPr>
            <a:normAutofit fontScale="90000"/>
          </a:bodyPr>
          <a:lstStyle/>
          <a:p>
            <a:r>
              <a:rPr lang="ru-RU" dirty="0" smtClean="0"/>
              <a:t>             </a:t>
            </a:r>
            <a:endParaRPr lang="ru-RU" dirty="0"/>
          </a:p>
        </p:txBody>
      </p:sp>
      <p:pic>
        <p:nvPicPr>
          <p:cNvPr id="8194" name="Picture 2"/>
          <p:cNvPicPr>
            <a:picLocks noGrp="1" noChangeAspect="1" noChangeArrowheads="1"/>
          </p:cNvPicPr>
          <p:nvPr>
            <p:ph idx="1"/>
          </p:nvPr>
        </p:nvPicPr>
        <p:blipFill>
          <a:blip r:embed="rId2"/>
          <a:srcRect/>
          <a:stretch>
            <a:fillRect/>
          </a:stretch>
        </p:blipFill>
        <p:spPr bwMode="auto">
          <a:xfrm>
            <a:off x="928662" y="357166"/>
            <a:ext cx="6000792" cy="60007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45719"/>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457200" y="785794"/>
            <a:ext cx="7543824" cy="5669942"/>
          </a:xfrm>
        </p:spPr>
        <p:txBody>
          <a:bodyPr>
            <a:normAutofit/>
          </a:bodyPr>
          <a:lstStyle/>
          <a:p>
            <a:pPr algn="just"/>
            <a:r>
              <a:rPr lang="ru-RU" sz="3200" dirty="0" smtClean="0"/>
              <a:t>Конец провода зачищают от эмалевой изоляции и присоединяют к </a:t>
            </a:r>
            <a:r>
              <a:rPr lang="ru-RU" sz="3200" dirty="0" err="1" smtClean="0"/>
              <a:t>повысительному</a:t>
            </a:r>
            <a:r>
              <a:rPr lang="ru-RU" sz="3200" dirty="0" smtClean="0"/>
              <a:t> трансформатору мощностью не более 0,5 </a:t>
            </a:r>
            <a:r>
              <a:rPr lang="ru-RU" sz="3200" dirty="0" err="1" smtClean="0"/>
              <a:t>кВА</a:t>
            </a:r>
            <a:r>
              <a:rPr lang="ru-RU" sz="3200" dirty="0" smtClean="0"/>
              <a:t>. На участке провода между металлическими заземленными валиками и зажимом ВН  прикладывают нагрузку, создающее натяжение, равное 1 кгс на 1 мм</a:t>
            </a:r>
            <a:r>
              <a:rPr lang="ru-RU" sz="3200" baseline="30000" dirty="0" smtClean="0"/>
              <a:t>2</a:t>
            </a:r>
            <a:r>
              <a:rPr lang="ru-RU" sz="3200" dirty="0" smtClean="0"/>
              <a:t> сечения испытуемого провода.</a:t>
            </a:r>
            <a:endParaRPr lang="ru-RU" sz="32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45719"/>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457200" y="500042"/>
            <a:ext cx="7239000" cy="5955694"/>
          </a:xfrm>
        </p:spPr>
        <p:txBody>
          <a:bodyPr>
            <a:normAutofit/>
          </a:bodyPr>
          <a:lstStyle/>
          <a:p>
            <a:pPr algn="just"/>
            <a:r>
              <a:rPr lang="ru-RU" sz="3200" dirty="0" smtClean="0"/>
              <a:t>Напряжение прикладывают между зажимом ВН и заземленными валиками и плавно, со скоростью не выше 100 В/с, поднимают до пробоя изоляции между проволокой и металлическими валиками. Пробивное напряжение должно быть не ниже величин, указанных в ТУ или в соответствующих стандартах.</a:t>
            </a:r>
            <a:endParaRPr lang="ru-RU" sz="32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08564"/>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457200" y="357166"/>
            <a:ext cx="7329510" cy="6098570"/>
          </a:xfrm>
        </p:spPr>
        <p:txBody>
          <a:bodyPr>
            <a:normAutofit/>
          </a:bodyPr>
          <a:lstStyle/>
          <a:p>
            <a:pPr algn="just"/>
            <a:r>
              <a:rPr lang="ru-RU" sz="3200" dirty="0" smtClean="0"/>
              <a:t>Медные и  алюминиевые эмалированные провода диаметром 0,5 – 2,44 мм для испытаний на пробой готовят следующим образом.</a:t>
            </a:r>
          </a:p>
          <a:p>
            <a:pPr algn="just"/>
            <a:r>
              <a:rPr lang="ru-RU" sz="3200" dirty="0" smtClean="0"/>
              <a:t>От каждой испытуемой катушки с проводом берут </a:t>
            </a:r>
            <a:r>
              <a:rPr lang="ru-RU" sz="3200" dirty="0" smtClean="0"/>
              <a:t>образе</a:t>
            </a:r>
            <a:r>
              <a:rPr lang="ru-RU" sz="3200" dirty="0" smtClean="0"/>
              <a:t>ц</a:t>
            </a:r>
            <a:r>
              <a:rPr lang="ru-RU" sz="3200" dirty="0" smtClean="0"/>
              <a:t> </a:t>
            </a:r>
            <a:r>
              <a:rPr lang="ru-RU" sz="3200" dirty="0" smtClean="0"/>
              <a:t>длиною не менее 500 мм. Образец складывают пополам, закрепляют в зажимах установки для скручивания и скручивают на длине 200 мм. </a:t>
            </a:r>
            <a:endParaRPr lang="ru-RU" sz="32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pic>
        <p:nvPicPr>
          <p:cNvPr id="3074" name="Picture 2"/>
          <p:cNvPicPr>
            <a:picLocks noGrp="1" noChangeAspect="1" noChangeArrowheads="1"/>
          </p:cNvPicPr>
          <p:nvPr>
            <p:ph idx="1"/>
          </p:nvPr>
        </p:nvPicPr>
        <p:blipFill>
          <a:blip r:embed="rId2"/>
          <a:srcRect/>
          <a:stretch>
            <a:fillRect/>
          </a:stretch>
        </p:blipFill>
        <p:spPr bwMode="auto">
          <a:xfrm>
            <a:off x="714348" y="1928802"/>
            <a:ext cx="6929486" cy="40005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251440"/>
          </a:xfrm>
        </p:spPr>
        <p:txBody>
          <a:bodyPr>
            <a:normAutofit fontScale="90000"/>
          </a:bodyPr>
          <a:lstStyle/>
          <a:p>
            <a:r>
              <a:rPr lang="ru-RU" dirty="0" smtClean="0"/>
              <a:t>                </a:t>
            </a:r>
            <a:endParaRPr lang="ru-RU" dirty="0"/>
          </a:p>
        </p:txBody>
      </p:sp>
      <p:sp>
        <p:nvSpPr>
          <p:cNvPr id="3" name="Содержимое 2"/>
          <p:cNvSpPr>
            <a:spLocks noGrp="1"/>
          </p:cNvSpPr>
          <p:nvPr>
            <p:ph sz="half" idx="1"/>
          </p:nvPr>
        </p:nvSpPr>
        <p:spPr>
          <a:xfrm>
            <a:off x="214282" y="357166"/>
            <a:ext cx="4572032" cy="6143668"/>
          </a:xfrm>
        </p:spPr>
        <p:txBody>
          <a:bodyPr>
            <a:noAutofit/>
          </a:bodyPr>
          <a:lstStyle/>
          <a:p>
            <a:pPr algn="just"/>
            <a:r>
              <a:rPr lang="ru-RU" dirty="0" smtClean="0"/>
              <a:t>При скручивании величины натяжения должны быть 0,5 кгс на 1 см2 сечения алюминиевой проволоки и 1,0 кгс на 1 мм2 сечения медной проволоки. </a:t>
            </a:r>
          </a:p>
          <a:p>
            <a:pPr algn="just"/>
            <a:r>
              <a:rPr lang="ru-RU" dirty="0" smtClean="0"/>
              <a:t>Количество скруток выбирают в зависимости от проволоки в соответствии с таблицей.</a:t>
            </a:r>
            <a:endParaRPr lang="ru-RU" dirty="0"/>
          </a:p>
        </p:txBody>
      </p:sp>
      <p:pic>
        <p:nvPicPr>
          <p:cNvPr id="5" name="Picture 2"/>
          <p:cNvPicPr>
            <a:picLocks noGrp="1" noChangeAspect="1" noChangeArrowheads="1"/>
          </p:cNvPicPr>
          <p:nvPr>
            <p:ph sz="half" idx="2"/>
          </p:nvPr>
        </p:nvPicPr>
        <p:blipFill>
          <a:blip r:embed="rId2"/>
          <a:srcRect/>
          <a:stretch>
            <a:fillRect/>
          </a:stretch>
        </p:blipFill>
        <p:spPr bwMode="auto">
          <a:xfrm>
            <a:off x="5000628" y="1571612"/>
            <a:ext cx="3500461" cy="24706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823076"/>
          </a:xfrm>
        </p:spPr>
        <p:txBody>
          <a:bodyPr>
            <a:normAutofit fontScale="90000"/>
          </a:bodyPr>
          <a:lstStyle/>
          <a:p>
            <a:r>
              <a:rPr lang="ru-RU" sz="3200" dirty="0" smtClean="0"/>
              <a:t>Число скруток на длине 200 мм при подготовке алюминиевых или медных проводов </a:t>
            </a:r>
            <a:r>
              <a:rPr lang="en-US" sz="3200" dirty="0" smtClean="0"/>
              <a:t>d</a:t>
            </a:r>
            <a:r>
              <a:rPr lang="ru-RU" sz="3200" dirty="0" smtClean="0"/>
              <a:t>=0,05-2,44 мм к испытанию напряжением</a:t>
            </a:r>
            <a:endParaRPr lang="ru-RU" sz="3200" dirty="0"/>
          </a:p>
        </p:txBody>
      </p:sp>
      <p:pic>
        <p:nvPicPr>
          <p:cNvPr id="2050" name="Picture 2"/>
          <p:cNvPicPr>
            <a:picLocks noGrp="1" noChangeAspect="1" noChangeArrowheads="1"/>
          </p:cNvPicPr>
          <p:nvPr>
            <p:ph idx="1"/>
          </p:nvPr>
        </p:nvPicPr>
        <p:blipFill>
          <a:blip r:embed="rId2"/>
          <a:srcRect/>
          <a:stretch>
            <a:fillRect/>
          </a:stretch>
        </p:blipFill>
        <p:spPr bwMode="auto">
          <a:xfrm>
            <a:off x="571472" y="2571744"/>
            <a:ext cx="7286676"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80002"/>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457200" y="500042"/>
            <a:ext cx="7239000" cy="5955694"/>
          </a:xfrm>
        </p:spPr>
        <p:txBody>
          <a:bodyPr>
            <a:normAutofit/>
          </a:bodyPr>
          <a:lstStyle/>
          <a:p>
            <a:pPr algn="just"/>
            <a:r>
              <a:rPr lang="ru-RU" sz="3200" dirty="0" smtClean="0"/>
              <a:t>Петлю, образованную на конце скрученного провода, разрезают в двух местах так, чтобы разрезанные концы были как можно дальше один от другого.</a:t>
            </a:r>
          </a:p>
          <a:p>
            <a:pPr algn="just"/>
            <a:r>
              <a:rPr lang="ru-RU" sz="3200" dirty="0" smtClean="0"/>
              <a:t>К зачищенным концам скрученного образца прикладывают напряжение от </a:t>
            </a:r>
            <a:r>
              <a:rPr lang="ru-RU" sz="3200" dirty="0" err="1" smtClean="0"/>
              <a:t>повысительного</a:t>
            </a:r>
            <a:r>
              <a:rPr lang="ru-RU" sz="3200" dirty="0" smtClean="0"/>
              <a:t> трансформатора мощностью менее 1 </a:t>
            </a:r>
            <a:r>
              <a:rPr lang="ru-RU" sz="3200" dirty="0" err="1" smtClean="0"/>
              <a:t>кВА</a:t>
            </a:r>
            <a:r>
              <a:rPr lang="ru-RU" sz="3200" dirty="0" smtClean="0"/>
              <a:t> и плавно повышают со скоростью 500 В/с до пробоя. </a:t>
            </a:r>
            <a:endParaRPr lang="ru-RU" sz="32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08564"/>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457200" y="500042"/>
            <a:ext cx="7686700" cy="5955694"/>
          </a:xfrm>
        </p:spPr>
        <p:txBody>
          <a:bodyPr>
            <a:normAutofit lnSpcReduction="10000"/>
          </a:bodyPr>
          <a:lstStyle/>
          <a:p>
            <a:pPr algn="just"/>
            <a:r>
              <a:rPr lang="ru-RU" sz="3200" dirty="0" smtClean="0"/>
              <a:t>Пробивное напряжение должно быть не ниже величин, указанных в ТУ или в соответствующих стандартах.</a:t>
            </a:r>
          </a:p>
          <a:p>
            <a:pPr algn="just"/>
            <a:r>
              <a:rPr lang="ru-RU" sz="3200" dirty="0" smtClean="0"/>
              <a:t>Определение числа точечных повреждений производят на проводах диаметром до 0,35 мм включительно.</a:t>
            </a:r>
          </a:p>
          <a:p>
            <a:pPr algn="just"/>
            <a:r>
              <a:rPr lang="ru-RU" sz="3200" dirty="0" smtClean="0"/>
              <a:t>Испытание производят на одном образце провода, который посредством приемного и отдающего устройства перематывают со скоростью 20-30 м/мин через прибор с влажным контактом длиною 20 мм.</a:t>
            </a:r>
            <a:endParaRPr lang="ru-RU"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7239000" cy="71438"/>
          </a:xfrm>
        </p:spPr>
        <p:txBody>
          <a:bodyPr>
            <a:normAutofit fontScale="90000"/>
          </a:bodyPr>
          <a:lstStyle/>
          <a:p>
            <a:r>
              <a:rPr lang="ru-RU" dirty="0" smtClean="0"/>
              <a:t>      </a:t>
            </a:r>
            <a:endParaRPr lang="ru-RU" dirty="0"/>
          </a:p>
        </p:txBody>
      </p:sp>
      <p:pic>
        <p:nvPicPr>
          <p:cNvPr id="3074" name="Picture 2"/>
          <p:cNvPicPr>
            <a:picLocks noGrp="1" noChangeAspect="1" noChangeArrowheads="1"/>
          </p:cNvPicPr>
          <p:nvPr>
            <p:ph idx="1"/>
          </p:nvPr>
        </p:nvPicPr>
        <p:blipFill>
          <a:blip r:embed="rId2"/>
          <a:srcRect/>
          <a:stretch>
            <a:fillRect/>
          </a:stretch>
        </p:blipFill>
        <p:spPr bwMode="auto">
          <a:xfrm>
            <a:off x="1214414" y="428604"/>
            <a:ext cx="5929354" cy="6143668"/>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08564"/>
          </a:xfrm>
        </p:spPr>
        <p:txBody>
          <a:bodyPr>
            <a:normAutofit fontScale="90000"/>
          </a:bodyPr>
          <a:lstStyle/>
          <a:p>
            <a:r>
              <a:rPr lang="ru-RU" dirty="0" smtClean="0"/>
              <a:t>         </a:t>
            </a:r>
            <a:endParaRPr lang="ru-RU" dirty="0"/>
          </a:p>
        </p:txBody>
      </p:sp>
      <p:pic>
        <p:nvPicPr>
          <p:cNvPr id="5122" name="Picture 2"/>
          <p:cNvPicPr>
            <a:picLocks noGrp="1" noChangeAspect="1" noChangeArrowheads="1"/>
          </p:cNvPicPr>
          <p:nvPr>
            <p:ph idx="1"/>
          </p:nvPr>
        </p:nvPicPr>
        <p:blipFill>
          <a:blip r:embed="rId2"/>
          <a:srcRect/>
          <a:stretch>
            <a:fillRect/>
          </a:stretch>
        </p:blipFill>
        <p:spPr bwMode="auto">
          <a:xfrm>
            <a:off x="785786" y="500042"/>
            <a:ext cx="6858048"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45719"/>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457200" y="428604"/>
            <a:ext cx="7615262" cy="6027132"/>
          </a:xfrm>
        </p:spPr>
        <p:txBody>
          <a:bodyPr>
            <a:normAutofit fontScale="92500" lnSpcReduction="10000"/>
          </a:bodyPr>
          <a:lstStyle/>
          <a:p>
            <a:pPr algn="just"/>
            <a:r>
              <a:rPr lang="ru-RU" sz="3200" dirty="0" smtClean="0"/>
              <a:t>Зачищенный конец провода присоединяют к заземленному отрицательному полюсу источника напряжения постоянного тока напряжением 60+-3 В, второй положительный полюс источника напряжения присоединяют к сосуду с 0,015%-ным раствором сульфата натрия. В цепь источника напряжения включено реле, отмечающее место повреждения эмалевой изоляции при сопротивлении в месте дефекта не более 5 кОм для проволоки диаметром не более 0,5 мм и при сопротивлении </a:t>
            </a:r>
            <a:r>
              <a:rPr lang="ru-RU" dirty="0" smtClean="0"/>
              <a:t>     </a:t>
            </a:r>
            <a:endParaRPr lang="ru-RU"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45719"/>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457200" y="785794"/>
            <a:ext cx="7686700" cy="5669942"/>
          </a:xfrm>
        </p:spPr>
        <p:txBody>
          <a:bodyPr>
            <a:normAutofit/>
          </a:bodyPr>
          <a:lstStyle/>
          <a:p>
            <a:pPr algn="just"/>
            <a:r>
              <a:rPr lang="ru-RU" sz="3200" dirty="0" smtClean="0"/>
              <a:t>30 кОм для проволоки диаметром 0,05 мм и счетчик, фиксирующий количество точечных повреждений.</a:t>
            </a:r>
          </a:p>
          <a:p>
            <a:pPr algn="just"/>
            <a:r>
              <a:rPr lang="ru-RU" sz="3200" dirty="0" smtClean="0"/>
              <a:t>Реле вместе со счетным устройством должно срабатывать в течение 0,04 с </a:t>
            </a:r>
            <a:r>
              <a:rPr lang="ru-RU" sz="3200" dirty="0" err="1" smtClean="0"/>
              <a:t>с</a:t>
            </a:r>
            <a:r>
              <a:rPr lang="ru-RU" sz="3200" dirty="0" smtClean="0"/>
              <a:t> момента получения импульса и должно быть так отрегулировано, что бы следующее повреждение, наступившее за время до 0,5 с не регистрировалось.</a:t>
            </a:r>
            <a:endParaRPr lang="ru-RU" sz="32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465754"/>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457200" y="1071546"/>
            <a:ext cx="7239000" cy="5384190"/>
          </a:xfrm>
        </p:spPr>
        <p:txBody>
          <a:bodyPr>
            <a:normAutofit/>
          </a:bodyPr>
          <a:lstStyle/>
          <a:p>
            <a:pPr algn="just"/>
            <a:r>
              <a:rPr lang="ru-RU" sz="3200" dirty="0" smtClean="0"/>
              <a:t>Непрерывный дефект на длине провода отмечается световым сигналом.</a:t>
            </a:r>
          </a:p>
          <a:p>
            <a:pPr algn="just"/>
            <a:r>
              <a:rPr lang="ru-RU" sz="3200" dirty="0" smtClean="0"/>
              <a:t>Число точечных повреждений не должно превышать величин, указанных в стандартах или технических условиях на соответствующие </a:t>
            </a:r>
            <a:r>
              <a:rPr lang="ru-RU" sz="3200" smtClean="0"/>
              <a:t>эмалированные провода.</a:t>
            </a:r>
            <a:endParaRPr lang="ru-RU"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08564"/>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457200" y="785794"/>
            <a:ext cx="7329510" cy="5669942"/>
          </a:xfrm>
        </p:spPr>
        <p:txBody>
          <a:bodyPr>
            <a:normAutofit/>
          </a:bodyPr>
          <a:lstStyle/>
          <a:p>
            <a:pPr algn="just"/>
            <a:r>
              <a:rPr lang="ru-RU" sz="3200" dirty="0" smtClean="0"/>
              <a:t>В зависимости от конструкции и назначения кабельного изделия испытание напряжением проводят при нахождении испытуемого объекта в воздухе, при погружении в воду, при контакте внешней поверхности изоляции с металлическими шариками или при контакте с металлическим цилиндром.</a:t>
            </a:r>
            <a:endParaRPr lang="ru-RU"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08564"/>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457200" y="571480"/>
            <a:ext cx="7239000" cy="5884256"/>
          </a:xfrm>
        </p:spPr>
        <p:txBody>
          <a:bodyPr>
            <a:normAutofit/>
          </a:bodyPr>
          <a:lstStyle/>
          <a:p>
            <a:pPr algn="just"/>
            <a:r>
              <a:rPr lang="ru-RU" sz="3200" dirty="0" smtClean="0"/>
              <a:t>В воздухе испытывают все кабели, имеющие металлическую оболочку, например силовые кабели с пропитанной бумажной изоляцией в свинцовой или алюминиевой оболочке, а также кабели и провода с резиновой или пластмассовой изоляцией и оболочкой, предназначенные для работы на воздухе.</a:t>
            </a:r>
            <a:endParaRPr lang="ru-RU"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45719"/>
          </a:xfrm>
        </p:spPr>
        <p:txBody>
          <a:bodyPr>
            <a:normAutofit fontScale="90000"/>
          </a:bodyPr>
          <a:lstStyle/>
          <a:p>
            <a:r>
              <a:rPr lang="ru-RU" dirty="0" smtClean="0"/>
              <a:t> </a:t>
            </a:r>
            <a:endParaRPr lang="ru-RU" dirty="0"/>
          </a:p>
        </p:txBody>
      </p:sp>
      <p:sp>
        <p:nvSpPr>
          <p:cNvPr id="3" name="Содержимое 2"/>
          <p:cNvSpPr>
            <a:spLocks noGrp="1"/>
          </p:cNvSpPr>
          <p:nvPr>
            <p:ph idx="1"/>
          </p:nvPr>
        </p:nvSpPr>
        <p:spPr>
          <a:xfrm>
            <a:off x="457200" y="500042"/>
            <a:ext cx="7472386" cy="5955694"/>
          </a:xfrm>
        </p:spPr>
        <p:txBody>
          <a:bodyPr>
            <a:normAutofit/>
          </a:bodyPr>
          <a:lstStyle/>
          <a:p>
            <a:pPr algn="just"/>
            <a:r>
              <a:rPr lang="ru-RU" sz="3200" dirty="0" smtClean="0"/>
              <a:t>В воде испытывают кабели и провода с резиновой или пластмассовой изоляцией и оболочкой, предназначенные для работы в воде или влажной среде, например, кабели с резиновой изоляцией для геофизических работ, провода с резиновой изоляцией для электрифици-рованного транспорта.</a:t>
            </a:r>
            <a:endParaRPr lang="ru-RU" sz="32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604</TotalTime>
  <Words>2425</Words>
  <PresentationFormat>Экран (4:3)</PresentationFormat>
  <Paragraphs>159</Paragraphs>
  <Slides>63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63</vt:i4>
      </vt:variant>
    </vt:vector>
  </HeadingPairs>
  <TitlesOfParts>
    <vt:vector size="64" baseType="lpstr">
      <vt:lpstr>Изящная</vt:lpstr>
      <vt:lpstr>Испытания кабельных изделий повышенным напряжением</vt:lpstr>
      <vt:lpstr>Общие сведения</vt:lpstr>
      <vt:lpstr>        </vt:lpstr>
      <vt:lpstr>Схемы и условия испытаний</vt:lpstr>
      <vt:lpstr>  </vt:lpstr>
      <vt:lpstr>      </vt:lpstr>
      <vt:lpstr>         </vt:lpstr>
      <vt:lpstr> </vt:lpstr>
      <vt:lpstr> </vt:lpstr>
      <vt:lpstr>  </vt:lpstr>
      <vt:lpstr>Принципиальные схемы испытательных установок</vt:lpstr>
      <vt:lpstr>       </vt:lpstr>
      <vt:lpstr> </vt:lpstr>
      <vt:lpstr>        </vt:lpstr>
      <vt:lpstr>Техника безопасности</vt:lpstr>
      <vt:lpstr> </vt:lpstr>
      <vt:lpstr>Погрешность измерений</vt:lpstr>
      <vt:lpstr>           </vt:lpstr>
      <vt:lpstr>Условия испытаний.</vt:lpstr>
      <vt:lpstr>Компенсация емкостного тока при испытании кабелей напряжением</vt:lpstr>
      <vt:lpstr>        </vt:lpstr>
      <vt:lpstr>         </vt:lpstr>
      <vt:lpstr>     </vt:lpstr>
      <vt:lpstr> </vt:lpstr>
      <vt:lpstr>       </vt:lpstr>
      <vt:lpstr>Испытание кабелей Высокого напряжения  с помощью кас-кадной трансформаторной установки</vt:lpstr>
      <vt:lpstr>         </vt:lpstr>
      <vt:lpstr>              </vt:lpstr>
      <vt:lpstr>              </vt:lpstr>
      <vt:lpstr>Преимущества каскадного включения трансформаторов</vt:lpstr>
      <vt:lpstr>Испытание кабелей высокого напряжения с помощью резонансных трансформаторов</vt:lpstr>
      <vt:lpstr>           </vt:lpstr>
      <vt:lpstr>         </vt:lpstr>
      <vt:lpstr>         </vt:lpstr>
      <vt:lpstr>       </vt:lpstr>
      <vt:lpstr>Испытание напряжением на аппаратах сухого испытания АСИ, ЗАСИ и ВАСИ</vt:lpstr>
      <vt:lpstr>                </vt:lpstr>
      <vt:lpstr>Принцип работы АСИ</vt:lpstr>
      <vt:lpstr>          </vt:lpstr>
      <vt:lpstr>            </vt:lpstr>
      <vt:lpstr>    </vt:lpstr>
      <vt:lpstr>васи</vt:lpstr>
      <vt:lpstr>       </vt:lpstr>
      <vt:lpstr>           </vt:lpstr>
      <vt:lpstr>ЗАСИ</vt:lpstr>
      <vt:lpstr>     </vt:lpstr>
      <vt:lpstr>          </vt:lpstr>
      <vt:lpstr>         </vt:lpstr>
      <vt:lpstr>Особенности испытания эмалированных проводов напряжением</vt:lpstr>
      <vt:lpstr>          </vt:lpstr>
      <vt:lpstr>             </vt:lpstr>
      <vt:lpstr>            </vt:lpstr>
      <vt:lpstr>         </vt:lpstr>
      <vt:lpstr>          </vt:lpstr>
      <vt:lpstr>               </vt:lpstr>
      <vt:lpstr>                </vt:lpstr>
      <vt:lpstr>Число скруток на длине 200 мм при подготовке алюминиевых или медных проводов d=0,05-2,44 мм к испытанию напряжением</vt:lpstr>
      <vt:lpstr>         </vt:lpstr>
      <vt:lpstr>    </vt:lpstr>
      <vt:lpstr>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Испытания кабельных изделий повышенным напряжением</dc:title>
  <cp:lastModifiedBy>Пользователь</cp:lastModifiedBy>
  <cp:revision>95</cp:revision>
  <dcterms:modified xsi:type="dcterms:W3CDTF">2015-02-12T11:44:25Z</dcterms:modified>
</cp:coreProperties>
</file>