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6858000" cy="9906000" type="A4"/>
  <p:notesSz cx="6858000" cy="9144000"/>
  <p:defaultTextStyle>
    <a:defPPr>
      <a:defRPr lang="ru-RU"/>
    </a:defPPr>
    <a:lvl1pPr marL="0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880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759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639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519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4398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3279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2160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1038" algn="l" defTabSz="95775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538" autoAdjust="0"/>
    <p:restoredTop sz="99392" autoAdjust="0"/>
  </p:normalViewPr>
  <p:slideViewPr>
    <p:cSldViewPr>
      <p:cViewPr>
        <p:scale>
          <a:sx n="73" d="100"/>
          <a:sy n="73" d="100"/>
        </p:scale>
        <p:origin x="-1758" y="-18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1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96702"/>
            <a:ext cx="1543050" cy="845220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96702"/>
            <a:ext cx="4514850" cy="84522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75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6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5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3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32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21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103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1" y="2311402"/>
            <a:ext cx="3028950" cy="653750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217386"/>
            <a:ext cx="3030141" cy="924101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80" indent="0">
              <a:buNone/>
              <a:defRPr sz="2100" b="1"/>
            </a:lvl2pPr>
            <a:lvl3pPr marL="957759" indent="0">
              <a:buNone/>
              <a:defRPr sz="1900" b="1"/>
            </a:lvl3pPr>
            <a:lvl4pPr marL="1436639" indent="0">
              <a:buNone/>
              <a:defRPr sz="1700" b="1"/>
            </a:lvl4pPr>
            <a:lvl5pPr marL="1915519" indent="0">
              <a:buNone/>
              <a:defRPr sz="1700" b="1"/>
            </a:lvl5pPr>
            <a:lvl6pPr marL="2394398" indent="0">
              <a:buNone/>
              <a:defRPr sz="1700" b="1"/>
            </a:lvl6pPr>
            <a:lvl7pPr marL="2873279" indent="0">
              <a:buNone/>
              <a:defRPr sz="1700" b="1"/>
            </a:lvl7pPr>
            <a:lvl8pPr marL="3352160" indent="0">
              <a:buNone/>
              <a:defRPr sz="1700" b="1"/>
            </a:lvl8pPr>
            <a:lvl9pPr marL="383103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217386"/>
            <a:ext cx="3031331" cy="924101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80" indent="0">
              <a:buNone/>
              <a:defRPr sz="2100" b="1"/>
            </a:lvl2pPr>
            <a:lvl3pPr marL="957759" indent="0">
              <a:buNone/>
              <a:defRPr sz="1900" b="1"/>
            </a:lvl3pPr>
            <a:lvl4pPr marL="1436639" indent="0">
              <a:buNone/>
              <a:defRPr sz="1700" b="1"/>
            </a:lvl4pPr>
            <a:lvl5pPr marL="1915519" indent="0">
              <a:buNone/>
              <a:defRPr sz="1700" b="1"/>
            </a:lvl5pPr>
            <a:lvl6pPr marL="2394398" indent="0">
              <a:buNone/>
              <a:defRPr sz="1700" b="1"/>
            </a:lvl6pPr>
            <a:lvl7pPr marL="2873279" indent="0">
              <a:buNone/>
              <a:defRPr sz="1700" b="1"/>
            </a:lvl7pPr>
            <a:lvl8pPr marL="3352160" indent="0">
              <a:buNone/>
              <a:defRPr sz="1700" b="1"/>
            </a:lvl8pPr>
            <a:lvl9pPr marL="3831038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94407"/>
            <a:ext cx="2256235" cy="1678517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94408"/>
            <a:ext cx="3833813" cy="8454497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2072924"/>
            <a:ext cx="2256235" cy="6775980"/>
          </a:xfrm>
        </p:spPr>
        <p:txBody>
          <a:bodyPr/>
          <a:lstStyle>
            <a:lvl1pPr marL="0" indent="0">
              <a:buNone/>
              <a:defRPr sz="1500"/>
            </a:lvl1pPr>
            <a:lvl2pPr marL="478880" indent="0">
              <a:buNone/>
              <a:defRPr sz="1200"/>
            </a:lvl2pPr>
            <a:lvl3pPr marL="957759" indent="0">
              <a:buNone/>
              <a:defRPr sz="1100"/>
            </a:lvl3pPr>
            <a:lvl4pPr marL="1436639" indent="0">
              <a:buNone/>
              <a:defRPr sz="1000"/>
            </a:lvl4pPr>
            <a:lvl5pPr marL="1915519" indent="0">
              <a:buNone/>
              <a:defRPr sz="1000"/>
            </a:lvl5pPr>
            <a:lvl6pPr marL="2394398" indent="0">
              <a:buNone/>
              <a:defRPr sz="1000"/>
            </a:lvl6pPr>
            <a:lvl7pPr marL="2873279" indent="0">
              <a:buNone/>
              <a:defRPr sz="1000"/>
            </a:lvl7pPr>
            <a:lvl8pPr marL="3352160" indent="0">
              <a:buNone/>
              <a:defRPr sz="1000"/>
            </a:lvl8pPr>
            <a:lvl9pPr marL="383103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400"/>
            </a:lvl1pPr>
            <a:lvl2pPr marL="478880" indent="0">
              <a:buNone/>
              <a:defRPr sz="2900"/>
            </a:lvl2pPr>
            <a:lvl3pPr marL="957759" indent="0">
              <a:buNone/>
              <a:defRPr sz="2500"/>
            </a:lvl3pPr>
            <a:lvl4pPr marL="1436639" indent="0">
              <a:buNone/>
              <a:defRPr sz="2100"/>
            </a:lvl4pPr>
            <a:lvl5pPr marL="1915519" indent="0">
              <a:buNone/>
              <a:defRPr sz="2100"/>
            </a:lvl5pPr>
            <a:lvl6pPr marL="2394398" indent="0">
              <a:buNone/>
              <a:defRPr sz="2100"/>
            </a:lvl6pPr>
            <a:lvl7pPr marL="2873279" indent="0">
              <a:buNone/>
              <a:defRPr sz="2100"/>
            </a:lvl7pPr>
            <a:lvl8pPr marL="3352160" indent="0">
              <a:buNone/>
              <a:defRPr sz="2100"/>
            </a:lvl8pPr>
            <a:lvl9pPr marL="3831038" indent="0">
              <a:buNone/>
              <a:defRPr sz="21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500"/>
            </a:lvl1pPr>
            <a:lvl2pPr marL="478880" indent="0">
              <a:buNone/>
              <a:defRPr sz="1200"/>
            </a:lvl2pPr>
            <a:lvl3pPr marL="957759" indent="0">
              <a:buNone/>
              <a:defRPr sz="1100"/>
            </a:lvl3pPr>
            <a:lvl4pPr marL="1436639" indent="0">
              <a:buNone/>
              <a:defRPr sz="1000"/>
            </a:lvl4pPr>
            <a:lvl5pPr marL="1915519" indent="0">
              <a:buNone/>
              <a:defRPr sz="1000"/>
            </a:lvl5pPr>
            <a:lvl6pPr marL="2394398" indent="0">
              <a:buNone/>
              <a:defRPr sz="1000"/>
            </a:lvl6pPr>
            <a:lvl7pPr marL="2873279" indent="0">
              <a:buNone/>
              <a:defRPr sz="1000"/>
            </a:lvl7pPr>
            <a:lvl8pPr marL="3352160" indent="0">
              <a:buNone/>
              <a:defRPr sz="1000"/>
            </a:lvl8pPr>
            <a:lvl9pPr marL="383103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700"/>
            <a:ext cx="6172200" cy="1651000"/>
          </a:xfrm>
          <a:prstGeom prst="rect">
            <a:avLst/>
          </a:prstGeom>
        </p:spPr>
        <p:txBody>
          <a:bodyPr vert="horz" lIns="95776" tIns="47888" rIns="95776" bIns="4788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5776" tIns="47888" rIns="95776" bIns="4788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5776" tIns="47888" rIns="95776" bIns="4788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5776" tIns="47888" rIns="95776" bIns="4788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1" y="9181397"/>
            <a:ext cx="1600200" cy="527403"/>
          </a:xfrm>
          <a:prstGeom prst="rect">
            <a:avLst/>
          </a:prstGeom>
        </p:spPr>
        <p:txBody>
          <a:bodyPr vert="horz" lIns="95776" tIns="47888" rIns="95776" bIns="4788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7759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160" indent="-359160" algn="l" defTabSz="957759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8180" indent="-299300" algn="l" defTabSz="95775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7200" indent="-239440" algn="l" defTabSz="95775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6079" indent="-239440" algn="l" defTabSz="957759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960" indent="-239440" algn="l" defTabSz="957759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3839" indent="-239440" algn="l" defTabSz="95775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718" indent="-239440" algn="l" defTabSz="95775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598" indent="-239440" algn="l" defTabSz="95775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479" indent="-239440" algn="l" defTabSz="95775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80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759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639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519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398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279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160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038" algn="l" defTabSz="95775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31.xml"/><Relationship Id="rId18" Type="http://schemas.openxmlformats.org/officeDocument/2006/relationships/slide" Target="slide40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12" Type="http://schemas.openxmlformats.org/officeDocument/2006/relationships/slide" Target="slide26.xml"/><Relationship Id="rId17" Type="http://schemas.openxmlformats.org/officeDocument/2006/relationships/slide" Target="slide38.xml"/><Relationship Id="rId2" Type="http://schemas.openxmlformats.org/officeDocument/2006/relationships/slide" Target="slide3.xml"/><Relationship Id="rId16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24.xml"/><Relationship Id="rId5" Type="http://schemas.openxmlformats.org/officeDocument/2006/relationships/slide" Target="slide8.xml"/><Relationship Id="rId15" Type="http://schemas.openxmlformats.org/officeDocument/2006/relationships/slide" Target="slide34.xml"/><Relationship Id="rId10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7.xml"/><Relationship Id="rId14" Type="http://schemas.openxmlformats.org/officeDocument/2006/relationships/slide" Target="slide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1174" descr="ЛОГОТИ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2" y="1372068"/>
            <a:ext cx="1450975" cy="1554691"/>
          </a:xfrm>
          <a:prstGeom prst="rect">
            <a:avLst/>
          </a:prstGeom>
          <a:noFill/>
        </p:spPr>
      </p:pic>
      <p:pic>
        <p:nvPicPr>
          <p:cNvPr id="1027" name="Рисунок 1175" descr="400_F_7826220_3wQkBHzpwoBZm3hgwWzaH7sbt5wnfMN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94" y="4256480"/>
            <a:ext cx="5316538" cy="4313237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85796" y="4278869"/>
            <a:ext cx="5310187" cy="4311517"/>
          </a:xfrm>
          <a:prstGeom prst="rect">
            <a:avLst/>
          </a:prstGeom>
          <a:noFill/>
          <a:ln w="57150">
            <a:solidFill>
              <a:srgbClr val="25BDDB"/>
            </a:solidFill>
            <a:miter lim="800000"/>
            <a:headEnd/>
            <a:tailEnd/>
          </a:ln>
        </p:spPr>
        <p:txBody>
          <a:bodyPr vert="horz" wrap="square" lIns="95776" tIns="47888" rIns="95776" bIns="47888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32909"/>
            <a:ext cx="6858000" cy="1358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76" tIns="47888" rIns="95776" bIns="47888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Областное государственное бюджетное образовательное учреждение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Среднего профессионального образования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«ТОМСКИЙ ПОЛИТЕХНИЧЕСКИЙ ТЕХНИКУМ»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«ТПТ»)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2944571"/>
            <a:ext cx="6858000" cy="146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76" tIns="47888" rIns="95776" bIns="47888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Электронный сборник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«Рекомендации по выполнению практических работ»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учебной дисциплине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Инженерная графика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8197396"/>
            <a:ext cx="6858000" cy="151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76" tIns="47888" rIns="95776" bIns="47888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Разработала:                                                                            Петлина Л.В.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2013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10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42918" y="254464"/>
            <a:ext cx="6072230" cy="85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№4А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«Простой разрез»</a:t>
            </a: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проекции модели с применением простых разрезов и аксонометрическая проекция с вырезом 14 части.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Научиться применять основные правила выполнения разрезов в соответствии с ГОСТ 2.305-68.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формат листа – А3.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Приступая к выполнению листа необходимо изучить правила построения разрезов по ГОСТ 2.305-68. Рассмотрим примеры образования и правила выполнения простых разрезов.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Изображения на чертежах должны давать ясное представление о внешнем виде и внутреннем устройстве предмета.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Внутренние очертания невидимые снаружи, показывают штриховыми линиями. Однако при изображении деталей со сложным внутренним устройством большое количество штриховых линий затрудняет чтение  чертежа. По такому чертежу трудно представить форму детали, а также нельзя поставить размеры.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Чертёж детали можно сделать более ясным и наглядным, применив способ условного изображения, называемый  разрезом.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Согласно ГОСТ 2.305-68, разрезом называется изображение предмета, мысленно рассеченного одной или несколькими секущими плоскостями.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На разрезе показывают то, что получается в секущей плоскости, и то, что расположено за ней. Отсеченную часть предмета, расположенную между глазом наблюдателя и секущей плоскостью, мысленно удаляют.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11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24597" name="Рисунок 6" descr="IMG_00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33" t="19370" r="8318" b="20010"/>
          <a:stretch>
            <a:fillRect/>
          </a:stretch>
        </p:blipFill>
        <p:spPr bwMode="auto">
          <a:xfrm rot="21540000">
            <a:off x="624236" y="432662"/>
            <a:ext cx="5962939" cy="6469060"/>
          </a:xfrm>
          <a:prstGeom prst="rect">
            <a:avLst/>
          </a:prstGeom>
          <a:noFill/>
        </p:spPr>
      </p:pic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642918" y="7243595"/>
            <a:ext cx="6072230" cy="135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Разрезы выполненные одной секущей плоскостью, называются простыми.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зависимоти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положения секущей плоскости относительно горизонтальной плоскости проекций разрезы разделяют на такие: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горизонтальные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когда секущая плоскость параллельна горизонтальной плоскости проекций;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12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25621" name="Рисунок 7" descr="IMG_0008"/>
          <p:cNvPicPr>
            <a:picLocks noChangeAspect="1" noChangeArrowheads="1"/>
          </p:cNvPicPr>
          <p:nvPr/>
        </p:nvPicPr>
        <p:blipFill>
          <a:blip r:embed="rId2" cstate="print"/>
          <a:srcRect l="815" t="632" r="39503" b="66414"/>
          <a:stretch>
            <a:fillRect/>
          </a:stretch>
        </p:blipFill>
        <p:spPr bwMode="auto">
          <a:xfrm>
            <a:off x="1288430" y="5167314"/>
            <a:ext cx="4998090" cy="3889347"/>
          </a:xfrm>
          <a:prstGeom prst="rect">
            <a:avLst/>
          </a:prstGeom>
          <a:noFill/>
        </p:spPr>
      </p:pic>
      <p:sp>
        <p:nvSpPr>
          <p:cNvPr id="25622" name="Rectangle 22"/>
          <p:cNvSpPr>
            <a:spLocks noChangeArrowheads="1"/>
          </p:cNvSpPr>
          <p:nvPr/>
        </p:nvSpPr>
        <p:spPr bwMode="auto">
          <a:xfrm>
            <a:off x="642918" y="238092"/>
            <a:ext cx="6072230" cy="47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вертикальные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когда секущая плоскость перпендикулярна горизонтальной плоскости проекций.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Вертикальный разрез называют  фронтальным, если секущая плоскость параллельна фронтальной плоскости проекций, или профильным, если секущая плоскость параллельна профильной плоскости проекций;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наклонные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когда секущая плоскость составляет с горизонтальной плоскостью проекций угол, отличный от прямого.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Местный разрез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разрез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ограниченной части детали, ограниченный волнистой линией обрыва.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 в разрезе штрихуется согласно ГОСТ 2.306-68.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Согласно ГОСТ 2.305-68 устанавливаются условности и упрощения: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если секущая плоскость совпадает с осью симметрии предмета, то она не показывается, а разрез не подписывается;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если в разрезе получается симметричная фигура, то совмещается половина вида с половиной разреза (половинчатый разрез);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тонкие стенки (ребер жесткости, ушки и т.п.) показываются на разрезе не заштрихованными вдоль их длинной стороны;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642918" y="4570773"/>
            <a:ext cx="6072230" cy="88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выполнить изображения в тонких линиях, проставить  размеры с карточки и обвести основной сплошной линией.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13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26625" name="Рисунок 8" descr="IMG_0010"/>
          <p:cNvPicPr>
            <a:picLocks noChangeAspect="1" noChangeArrowheads="1"/>
          </p:cNvPicPr>
          <p:nvPr/>
        </p:nvPicPr>
        <p:blipFill>
          <a:blip r:embed="rId2" cstate="print"/>
          <a:srcRect l="30934" t="955" r="2652" b="36826"/>
          <a:stretch>
            <a:fillRect/>
          </a:stretch>
        </p:blipFill>
        <p:spPr bwMode="auto">
          <a:xfrm>
            <a:off x="625497" y="4953000"/>
            <a:ext cx="6018213" cy="3995737"/>
          </a:xfrm>
          <a:prstGeom prst="rect">
            <a:avLst/>
          </a:prstGeom>
          <a:noFill/>
        </p:spPr>
      </p:pic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55" name="Rectangle 31"/>
          <p:cNvSpPr>
            <a:spLocks noChangeArrowheads="1"/>
          </p:cNvSpPr>
          <p:nvPr/>
        </p:nvSpPr>
        <p:spPr bwMode="auto">
          <a:xfrm>
            <a:off x="642918" y="220018"/>
            <a:ext cx="607223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№4Б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«Сложный разрез»</a:t>
            </a: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две проекции двух деталей с выполнением сложных разрезов.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Закрепить навыки построения разрезов на примере применения сложного разреза.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Метод-указания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auto">
          <a:xfrm>
            <a:off x="642918" y="3301266"/>
            <a:ext cx="6072230" cy="165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формат листа – А3.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Сложными называются разрезы, получаемые с помощью двух секущих полостей.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Ломаными называются разрезы, получаемые от рассечения предмета не параллельными, а пересекающимися плоскостями.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7-конечная звезда 25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14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42918" y="577208"/>
            <a:ext cx="607223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Порядок выполнения работы</a:t>
            </a:r>
          </a:p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Перечертить заданные с карточки – задания виды двух деталей. На них указать секущие плоскости.</a:t>
            </a:r>
          </a:p>
          <a:p>
            <a:pPr marL="228600" marR="0" lvl="0" indent="-22860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457200" algn="l"/>
              </a:tabLst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Один из видов заменить ступенчатым разрезом.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Другой из видов заменить ломаным разрезом.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На построенных изображениях нанести размеры.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Обвести основной сплошной линией.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9" name="Рисунок 9" descr="IMG_0007"/>
          <p:cNvPicPr>
            <a:picLocks noChangeAspect="1" noChangeArrowheads="1"/>
          </p:cNvPicPr>
          <p:nvPr/>
        </p:nvPicPr>
        <p:blipFill>
          <a:blip r:embed="rId2" cstate="print"/>
          <a:srcRect l="5411" t="44823" r="22842" b="27147"/>
          <a:stretch>
            <a:fillRect/>
          </a:stretch>
        </p:blipFill>
        <p:spPr bwMode="auto">
          <a:xfrm>
            <a:off x="669388" y="4667248"/>
            <a:ext cx="5888558" cy="3244851"/>
          </a:xfrm>
          <a:prstGeom prst="rect">
            <a:avLst/>
          </a:prstGeom>
          <a:noFill/>
        </p:spPr>
      </p:pic>
      <p:sp>
        <p:nvSpPr>
          <p:cNvPr id="24" name="7-конечная звезда 23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15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28673" name="Рисунок 10" descr="IMG_0007"/>
          <p:cNvPicPr>
            <a:picLocks noChangeAspect="1" noChangeArrowheads="1"/>
          </p:cNvPicPr>
          <p:nvPr/>
        </p:nvPicPr>
        <p:blipFill>
          <a:blip r:embed="rId2" cstate="print"/>
          <a:srcRect l="58887" t="4416" r="17406" b="60510"/>
          <a:stretch>
            <a:fillRect/>
          </a:stretch>
        </p:blipFill>
        <p:spPr bwMode="auto">
          <a:xfrm rot="5340000">
            <a:off x="2624643" y="5665555"/>
            <a:ext cx="2284413" cy="4779963"/>
          </a:xfrm>
          <a:prstGeom prst="rect">
            <a:avLst/>
          </a:prstGeom>
          <a:noFill/>
        </p:spPr>
      </p:pic>
      <p:sp>
        <p:nvSpPr>
          <p:cNvPr id="28703" name="Rectangle 31"/>
          <p:cNvSpPr>
            <a:spLocks noChangeArrowheads="1"/>
          </p:cNvSpPr>
          <p:nvPr/>
        </p:nvSpPr>
        <p:spPr bwMode="auto">
          <a:xfrm>
            <a:off x="642918" y="252772"/>
            <a:ext cx="6000792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ctr" defTabSz="9144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№5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«Эскиз детали с применением сечений»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«ВАЛ»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Главный вид (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спереди) и необходимые сечения.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 правила выполнения сечений по ГОСТ 2.305.68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указания: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рекомендуемый формат листа – А4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раздаточный материал – детали типа «вал»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Приступая к выполнению чертежа, внимательно изучить правила выполнения сечений в соответствии с ГОСТ 2.305 68</a:t>
            </a:r>
            <a:r>
              <a:rPr kumimoji="0" lang="ru-RU" sz="14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**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тех случаях, когда нельзя выявить форму отдельных элементов детали по виду или размеру, применяют сечения.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642918" y="4931445"/>
            <a:ext cx="6072230" cy="216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Сечением называется изображение фигуры, получающейся при мысленном рассечении предмета одной или несколькими плоскостями. На сечении показывают только то, что получается непосредственно в секущей плоскости. Сечения делят на два вида: 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вынесенные сечения и наложенные сечения.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Их обводят основной сплошной линией. Наложенные располагают непосредственно на изображении и обводят тонкой сплошной линией. На рисунках приведены примеры сечений.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16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29697" name="Рисунок 11" descr="2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 l="54797" t="22779" r="15784" b="36425"/>
          <a:stretch>
            <a:fillRect/>
          </a:stretch>
        </p:blipFill>
        <p:spPr bwMode="auto">
          <a:xfrm>
            <a:off x="1142984" y="4095744"/>
            <a:ext cx="5184775" cy="5072098"/>
          </a:xfrm>
          <a:prstGeom prst="rect">
            <a:avLst/>
          </a:prstGeom>
          <a:noFill/>
        </p:spPr>
      </p:pic>
      <p:sp>
        <p:nvSpPr>
          <p:cNvPr id="29727" name="Rectangle 31"/>
          <p:cNvSpPr>
            <a:spLocks noChangeArrowheads="1"/>
          </p:cNvSpPr>
          <p:nvPr/>
        </p:nvSpPr>
        <p:spPr bwMode="auto">
          <a:xfrm>
            <a:off x="642917" y="238092"/>
            <a:ext cx="6072231" cy="4165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00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Порядок выполнения работы:</a:t>
            </a:r>
            <a:endParaRPr lang="ru-RU" sz="1600" dirty="0" smtClean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Ознакомится с конструкцией детали.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Ось симметрии вала вычерчивается в горизонтальном положении (параллельно основной надписи).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Главный вид должен давать полное представление о детали (длинную часть можно вычертить с разрывом).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Проанализировать форму вала, продумать количество сечений, выбрать способ их изображения.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Наметить сечения и выполнить их штриховку.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Нанести размерные линии.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Обмерив деталь проставить размерные числа.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В графе основной надписи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маркировать материал рекомендуемый для валов: сталь 40 ГОСТ 1050-88.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Обвести основной сплошной линией.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7-конечная звезда 23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17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42918" y="254464"/>
            <a:ext cx="6000792" cy="85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№6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«Эскиз детали»</a:t>
            </a:r>
          </a:p>
          <a:p>
            <a:pPr marL="0" marR="0" lvl="0" indent="449263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Формат листа А3, А4. На листе выполняется эскиз средней сложности. Деталь должна быть пустотелой с элементом резьбы, для большей наглядности необходимо выполнить технический рисунок.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Активизировать процесс усвоения умений и навыков пройденного ранее материала;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Выработка умений анализировать форму детали и выбирать наиболее целесообразные изображения;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Зактрепить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навыки выполнения эскизов деталей.</a:t>
            </a: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указания: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Эскиз – это чертёж, выполняемый от руки, предназначен для разового использования в производстве.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эскиза может быть выполнен рабочий чертёж, поэтому он должен содержать все необходимые данные для изготовления детали: виды, разрезы, сечения, размеры и т. Д. Эскиз выполняется в глазомерном масштабе, т.е. изображение детали может увеличено или уменьшено, но при этом пропорциональность элементов детали должна быть сохранена. На эскизах в основной надписи в графе 6 масштаб не указывается. На выносном элементе вместо масштаба пишут слово увеличено.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Главный вид выбирается из расчёта, что он должен давать наибольшее представление о предмете.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изображений должно быть «минимальным», но достаточным. Каждое лишнее изображение – это та же самая ошибка.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Особо обратить внимание на повторение тем «Разрезы» и «Резьбы».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18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642918" y="238092"/>
            <a:ext cx="6072230" cy="6268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Порядок выполнения эскиза:</a:t>
            </a:r>
          </a:p>
          <a:p>
            <a:pPr marL="0" marR="0" lvl="0" indent="449263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 Выяснить название и назначение детали;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Определить её положение (детали с формой тела вращения располагают так, чтобы ось вращения была параллельна основной надписи чертежа);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 Проанализировать форму детали;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 Выбрать количество видов (что будет зависеть от формы детали);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Продумать какие разрезы, сечения, подготовить формат бумаги, выполнить рамку и основную надпись;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Продумать композиционное расположение изображений на листе, провести оси симметрии и центровые линии основных элементов детали, тонкими линиями;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Без нажима на карандаш, выполнить изображения детали, начиная с основных, крупных форм и кончая более мелкими элементами детали (проточки, фаски, пазы, галтели, бобышки);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 Наметить разрезы и сечения и выполнить штриховку;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 Провести выносные и размерные линии. Размерные линии для внутренних и наружных поверхностей надо группировать отдельно. Сначала нанести размерные линии для габаритных размеров, межосевых расстояний, диаметров отверстий и затем для остальных размеров;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 Обмерив деталь, проставить размерные числа;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 Обвести чертёж основной сплошной линией;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Рисунок 12" descr="IMG_000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EAE2"/>
              </a:clrFrom>
              <a:clrTo>
                <a:srgbClr val="F7EAE2">
                  <a:alpha val="0"/>
                </a:srgbClr>
              </a:clrTo>
            </a:clrChange>
          </a:blip>
          <a:srcRect t="36259" r="22409" b="30934"/>
          <a:stretch>
            <a:fillRect/>
          </a:stretch>
        </p:blipFill>
        <p:spPr bwMode="auto">
          <a:xfrm>
            <a:off x="1071546" y="6167446"/>
            <a:ext cx="5049838" cy="3006725"/>
          </a:xfrm>
          <a:prstGeom prst="rect">
            <a:avLst/>
          </a:prstGeom>
          <a:noFill/>
        </p:spPr>
      </p:pic>
      <p:sp>
        <p:nvSpPr>
          <p:cNvPr id="24" name="7-конечная звезда 23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19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Рисунок 13" descr="IMG_0003"/>
          <p:cNvPicPr>
            <a:picLocks noChangeAspect="1" noChangeArrowheads="1"/>
          </p:cNvPicPr>
          <p:nvPr/>
        </p:nvPicPr>
        <p:blipFill>
          <a:blip r:embed="rId2" cstate="print"/>
          <a:srcRect l="2205" t="1135" r="1250" b="1994"/>
          <a:stretch>
            <a:fillRect/>
          </a:stretch>
        </p:blipFill>
        <p:spPr bwMode="auto">
          <a:xfrm>
            <a:off x="642918" y="523844"/>
            <a:ext cx="6030779" cy="8556514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71480" y="238092"/>
            <a:ext cx="61436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Пример  чертежа для специальности 151031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1" y="53101"/>
            <a:ext cx="385142" cy="389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776" tIns="47888" rIns="95776" bIns="47888" numCol="1" anchor="ctr" anchorCtr="0" compatLnSpc="1">
            <a:prstTxWarp prst="textNoShape">
              <a:avLst/>
            </a:prstTxWarp>
            <a:spAutoFit/>
          </a:bodyPr>
          <a:lstStyle/>
          <a:p>
            <a:pPr indent="189556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</a:endParaRPr>
          </a:p>
        </p:txBody>
      </p:sp>
      <p:grpSp>
        <p:nvGrpSpPr>
          <p:cNvPr id="14337" name="Group 1"/>
          <p:cNvGrpSpPr>
            <a:grpSpLocks/>
          </p:cNvGrpSpPr>
          <p:nvPr/>
        </p:nvGrpSpPr>
        <p:grpSpPr bwMode="auto">
          <a:xfrm>
            <a:off x="500042" y="217466"/>
            <a:ext cx="6143668" cy="9521879"/>
            <a:chOff x="0" y="0"/>
            <a:chExt cx="20000" cy="20018"/>
          </a:xfrm>
        </p:grpSpPr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5" name="Line 49"/>
            <p:cNvSpPr>
              <a:spLocks noChangeShapeType="1"/>
            </p:cNvSpPr>
            <p:nvPr/>
          </p:nvSpPr>
          <p:spPr bwMode="auto">
            <a:xfrm>
              <a:off x="993" y="17183"/>
              <a:ext cx="2" cy="103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4" name="Line 48"/>
            <p:cNvSpPr>
              <a:spLocks noChangeShapeType="1"/>
            </p:cNvSpPr>
            <p:nvPr/>
          </p:nvSpPr>
          <p:spPr bwMode="auto">
            <a:xfrm>
              <a:off x="10" y="17173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3" name="Line 47"/>
            <p:cNvSpPr>
              <a:spLocks noChangeShapeType="1"/>
            </p:cNvSpPr>
            <p:nvPr/>
          </p:nvSpPr>
          <p:spPr bwMode="auto">
            <a:xfrm>
              <a:off x="2186" y="17192"/>
              <a:ext cx="2" cy="279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2" name="Line 46"/>
            <p:cNvSpPr>
              <a:spLocks noChangeShapeType="1"/>
            </p:cNvSpPr>
            <p:nvPr/>
          </p:nvSpPr>
          <p:spPr bwMode="auto">
            <a:xfrm>
              <a:off x="4919" y="17192"/>
              <a:ext cx="2" cy="279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1" name="Line 45"/>
            <p:cNvSpPr>
              <a:spLocks noChangeShapeType="1"/>
            </p:cNvSpPr>
            <p:nvPr/>
          </p:nvSpPr>
          <p:spPr bwMode="auto">
            <a:xfrm>
              <a:off x="6557" y="17192"/>
              <a:ext cx="2" cy="279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0" name="Line 44"/>
            <p:cNvSpPr>
              <a:spLocks noChangeShapeType="1"/>
            </p:cNvSpPr>
            <p:nvPr/>
          </p:nvSpPr>
          <p:spPr bwMode="auto">
            <a:xfrm>
              <a:off x="7650" y="17183"/>
              <a:ext cx="2" cy="279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9" name="Line 43"/>
            <p:cNvSpPr>
              <a:spLocks noChangeShapeType="1"/>
            </p:cNvSpPr>
            <p:nvPr/>
          </p:nvSpPr>
          <p:spPr bwMode="auto">
            <a:xfrm>
              <a:off x="15848" y="18239"/>
              <a:ext cx="4" cy="69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8" name="Line 4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7" name="Line 4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6" name="Rectangle 40"/>
            <p:cNvSpPr>
              <a:spLocks noChangeArrowheads="1"/>
            </p:cNvSpPr>
            <p:nvPr/>
          </p:nvSpPr>
          <p:spPr bwMode="auto">
            <a:xfrm>
              <a:off x="54" y="17912"/>
              <a:ext cx="88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9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9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900" dirty="0" smtClean="0">
                <a:latin typeface="Arial" pitchFamily="34" charset="0"/>
              </a:endParaRPr>
            </a:p>
          </p:txBody>
        </p:sp>
        <p:sp>
          <p:nvSpPr>
            <p:cNvPr id="14375" name="Rectangle 39"/>
            <p:cNvSpPr>
              <a:spLocks noChangeArrowheads="1"/>
            </p:cNvSpPr>
            <p:nvPr/>
          </p:nvSpPr>
          <p:spPr bwMode="auto">
            <a:xfrm>
              <a:off x="1051" y="17912"/>
              <a:ext cx="11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9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900" dirty="0" smtClean="0">
                <a:latin typeface="Arial" pitchFamily="34" charset="0"/>
              </a:endParaRPr>
            </a:p>
          </p:txBody>
        </p:sp>
        <p:sp>
          <p:nvSpPr>
            <p:cNvPr id="14374" name="Rectangle 38"/>
            <p:cNvSpPr>
              <a:spLocks noChangeArrowheads="1"/>
            </p:cNvSpPr>
            <p:nvPr/>
          </p:nvSpPr>
          <p:spPr bwMode="auto">
            <a:xfrm>
              <a:off x="2267" y="17912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10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10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10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dirty="0" smtClean="0">
                <a:latin typeface="Arial" pitchFamily="34" charset="0"/>
              </a:endParaRPr>
            </a:p>
          </p:txBody>
        </p:sp>
        <p:sp>
          <p:nvSpPr>
            <p:cNvPr id="14373" name="Rectangle 37"/>
            <p:cNvSpPr>
              <a:spLocks noChangeArrowheads="1"/>
            </p:cNvSpPr>
            <p:nvPr/>
          </p:nvSpPr>
          <p:spPr bwMode="auto">
            <a:xfrm>
              <a:off x="4983" y="17912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800" dirty="0" smtClean="0">
                <a:latin typeface="Arial" pitchFamily="34" charset="0"/>
              </a:endParaRPr>
            </a:p>
          </p:txBody>
        </p:sp>
        <p:sp>
          <p:nvSpPr>
            <p:cNvPr id="14372" name="Rectangle 36"/>
            <p:cNvSpPr>
              <a:spLocks noChangeArrowheads="1"/>
            </p:cNvSpPr>
            <p:nvPr/>
          </p:nvSpPr>
          <p:spPr bwMode="auto">
            <a:xfrm>
              <a:off x="6604" y="17912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800" dirty="0" smtClean="0">
                <a:latin typeface="Arial" pitchFamily="34" charset="0"/>
              </a:endParaRPr>
            </a:p>
          </p:txBody>
        </p:sp>
        <p:sp>
          <p:nvSpPr>
            <p:cNvPr id="14371" name="Rectangle 35"/>
            <p:cNvSpPr>
              <a:spLocks noChangeArrowheads="1"/>
            </p:cNvSpPr>
            <p:nvPr/>
          </p:nvSpPr>
          <p:spPr bwMode="auto">
            <a:xfrm>
              <a:off x="15929" y="18258"/>
              <a:ext cx="1475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10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dirty="0" smtClean="0">
                <a:latin typeface="Arial" pitchFamily="34" charset="0"/>
              </a:endParaRPr>
            </a:p>
          </p:txBody>
        </p:sp>
        <p:sp>
          <p:nvSpPr>
            <p:cNvPr id="14370" name="Rectangle 34"/>
            <p:cNvSpPr>
              <a:spLocks noChangeArrowheads="1"/>
            </p:cNvSpPr>
            <p:nvPr/>
          </p:nvSpPr>
          <p:spPr bwMode="auto">
            <a:xfrm>
              <a:off x="15929" y="18623"/>
              <a:ext cx="1475" cy="3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i="1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</a:t>
              </a:r>
              <a:endParaRPr lang="ru-RU" dirty="0" smtClean="0">
                <a:latin typeface="Arial" pitchFamily="34" charset="0"/>
              </a:endParaRPr>
            </a:p>
          </p:txBody>
        </p:sp>
        <p:sp>
          <p:nvSpPr>
            <p:cNvPr id="14369" name="Rectangle 33"/>
            <p:cNvSpPr>
              <a:spLocks noChangeArrowheads="1"/>
            </p:cNvSpPr>
            <p:nvPr/>
          </p:nvSpPr>
          <p:spPr bwMode="auto">
            <a:xfrm>
              <a:off x="7760" y="17481"/>
              <a:ext cx="12159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dirty="0" smtClean="0">
                <a:latin typeface="Arial" pitchFamily="34" charset="0"/>
              </a:endParaRPr>
            </a:p>
          </p:txBody>
        </p:sp>
        <p:sp>
          <p:nvSpPr>
            <p:cNvPr id="14368" name="Line 32"/>
            <p:cNvSpPr>
              <a:spLocks noChangeShapeType="1"/>
            </p:cNvSpPr>
            <p:nvPr/>
          </p:nvSpPr>
          <p:spPr bwMode="auto">
            <a:xfrm>
              <a:off x="12" y="18233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800" dirty="0"/>
            </a:p>
          </p:txBody>
        </p:sp>
        <p:sp>
          <p:nvSpPr>
            <p:cNvPr id="14367" name="Line 31"/>
            <p:cNvSpPr>
              <a:spLocks noChangeShapeType="1"/>
            </p:cNvSpPr>
            <p:nvPr/>
          </p:nvSpPr>
          <p:spPr bwMode="auto">
            <a:xfrm>
              <a:off x="25" y="17881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800" dirty="0"/>
            </a:p>
          </p:txBody>
        </p:sp>
        <p:sp>
          <p:nvSpPr>
            <p:cNvPr id="14366" name="Line 30"/>
            <p:cNvSpPr>
              <a:spLocks noChangeShapeType="1"/>
            </p:cNvSpPr>
            <p:nvPr/>
          </p:nvSpPr>
          <p:spPr bwMode="auto">
            <a:xfrm>
              <a:off x="10" y="17526"/>
              <a:ext cx="762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65" name="Line 29"/>
            <p:cNvSpPr>
              <a:spLocks noChangeShapeType="1"/>
            </p:cNvSpPr>
            <p:nvPr/>
          </p:nvSpPr>
          <p:spPr bwMode="auto">
            <a:xfrm>
              <a:off x="10" y="18938"/>
              <a:ext cx="762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64" name="Line 28"/>
            <p:cNvSpPr>
              <a:spLocks noChangeShapeType="1"/>
            </p:cNvSpPr>
            <p:nvPr/>
          </p:nvSpPr>
          <p:spPr bwMode="auto">
            <a:xfrm>
              <a:off x="10" y="18583"/>
              <a:ext cx="762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4361" name="Group 25"/>
            <p:cNvGrpSpPr>
              <a:grpSpLocks/>
            </p:cNvGrpSpPr>
            <p:nvPr/>
          </p:nvGrpSpPr>
          <p:grpSpPr bwMode="auto">
            <a:xfrm>
              <a:off x="39" y="18267"/>
              <a:ext cx="4801" cy="310"/>
              <a:chOff x="0" y="0"/>
              <a:chExt cx="19999" cy="20000"/>
            </a:xfrm>
          </p:grpSpPr>
          <p:sp>
            <p:nvSpPr>
              <p:cNvPr id="14363" name="Rectangle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856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k-UA" sz="9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900" i="1" dirty="0" err="1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Разраб</a:t>
                </a:r>
                <a:r>
                  <a:rPr lang="uk-UA" sz="9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.</a:t>
                </a:r>
                <a:endParaRPr lang="uk-UA" sz="900" dirty="0" smtClean="0">
                  <a:latin typeface="Arial" pitchFamily="34" charset="0"/>
                </a:endParaRPr>
              </a:p>
            </p:txBody>
          </p:sp>
          <p:sp>
            <p:nvSpPr>
              <p:cNvPr id="14362" name="Rectangle 26"/>
              <p:cNvSpPr>
                <a:spLocks noChangeArrowheads="1"/>
              </p:cNvSpPr>
              <p:nvPr/>
            </p:nvSpPr>
            <p:spPr bwMode="auto">
              <a:xfrm>
                <a:off x="9281" y="0"/>
                <a:ext cx="10718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1000" i="1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.</a:t>
                </a:r>
                <a:endParaRPr lang="ru-RU" dirty="0" smtClean="0">
                  <a:latin typeface="Arial" pitchFamily="34" charset="0"/>
                </a:endParaRPr>
              </a:p>
            </p:txBody>
          </p:sp>
        </p:grpSp>
        <p:grpSp>
          <p:nvGrpSpPr>
            <p:cNvPr id="14358" name="Group 22"/>
            <p:cNvGrpSpPr>
              <a:grpSpLocks/>
            </p:cNvGrpSpPr>
            <p:nvPr/>
          </p:nvGrpSpPr>
          <p:grpSpPr bwMode="auto">
            <a:xfrm>
              <a:off x="39" y="18614"/>
              <a:ext cx="4801" cy="309"/>
              <a:chOff x="0" y="0"/>
              <a:chExt cx="19999" cy="20000"/>
            </a:xfrm>
          </p:grpSpPr>
          <p:sp>
            <p:nvSpPr>
              <p:cNvPr id="14360" name="Rectangl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856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k-UA" sz="9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900" i="1" dirty="0" err="1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Провер</a:t>
                </a:r>
                <a:r>
                  <a:rPr lang="uk-UA" sz="9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.</a:t>
                </a:r>
                <a:endParaRPr lang="uk-UA" sz="900" dirty="0" smtClean="0">
                  <a:latin typeface="Arial" pitchFamily="34" charset="0"/>
                </a:endParaRPr>
              </a:p>
            </p:txBody>
          </p:sp>
          <p:sp>
            <p:nvSpPr>
              <p:cNvPr id="14359" name="Rectangle 23"/>
              <p:cNvSpPr>
                <a:spLocks noChangeArrowheads="1"/>
              </p:cNvSpPr>
              <p:nvPr/>
            </p:nvSpPr>
            <p:spPr bwMode="auto">
              <a:xfrm>
                <a:off x="9281" y="0"/>
                <a:ext cx="10718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900" i="1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Петлина Л.В</a:t>
                </a:r>
                <a:endParaRPr lang="ru-RU" sz="900" dirty="0" smtClean="0">
                  <a:latin typeface="Arial" pitchFamily="34" charset="0"/>
                </a:endParaRPr>
              </a:p>
            </p:txBody>
          </p:sp>
        </p:grpSp>
        <p:grpSp>
          <p:nvGrpSpPr>
            <p:cNvPr id="14355" name="Group 19"/>
            <p:cNvGrpSpPr>
              <a:grpSpLocks/>
            </p:cNvGrpSpPr>
            <p:nvPr/>
          </p:nvGrpSpPr>
          <p:grpSpPr bwMode="auto">
            <a:xfrm>
              <a:off x="39" y="18969"/>
              <a:ext cx="4801" cy="309"/>
              <a:chOff x="0" y="0"/>
              <a:chExt cx="19999" cy="20000"/>
            </a:xfrm>
          </p:grpSpPr>
          <p:sp>
            <p:nvSpPr>
              <p:cNvPr id="14357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856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k-UA" sz="9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900" i="1" dirty="0" err="1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Реценз</a:t>
                </a:r>
                <a:r>
                  <a:rPr lang="uk-UA" sz="9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.</a:t>
                </a:r>
                <a:endParaRPr lang="uk-UA" sz="900" dirty="0" smtClean="0">
                  <a:latin typeface="Arial" pitchFamily="34" charset="0"/>
                </a:endParaRPr>
              </a:p>
            </p:txBody>
          </p:sp>
          <p:sp>
            <p:nvSpPr>
              <p:cNvPr id="14356" name="Rectangle 20"/>
              <p:cNvSpPr>
                <a:spLocks noChangeArrowheads="1"/>
              </p:cNvSpPr>
              <p:nvPr/>
            </p:nvSpPr>
            <p:spPr bwMode="auto">
              <a:xfrm>
                <a:off x="9281" y="0"/>
                <a:ext cx="10718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900" dirty="0" smtClean="0">
                  <a:latin typeface="Arial" pitchFamily="34" charset="0"/>
                </a:endParaRPr>
              </a:p>
            </p:txBody>
          </p:sp>
        </p:grpSp>
        <p:grpSp>
          <p:nvGrpSpPr>
            <p:cNvPr id="14352" name="Group 16"/>
            <p:cNvGrpSpPr>
              <a:grpSpLocks/>
            </p:cNvGrpSpPr>
            <p:nvPr/>
          </p:nvGrpSpPr>
          <p:grpSpPr bwMode="auto">
            <a:xfrm>
              <a:off x="39" y="19314"/>
              <a:ext cx="4801" cy="310"/>
              <a:chOff x="0" y="0"/>
              <a:chExt cx="19999" cy="20000"/>
            </a:xfrm>
          </p:grpSpPr>
          <p:sp>
            <p:nvSpPr>
              <p:cNvPr id="14354" name="Rectangl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886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k-UA" sz="10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 Н. Контр. </a:t>
                </a:r>
                <a:endParaRPr lang="uk-UA" dirty="0" smtClean="0">
                  <a:latin typeface="Arial" pitchFamily="34" charset="0"/>
                </a:endParaRPr>
              </a:p>
            </p:txBody>
          </p:sp>
          <p:sp>
            <p:nvSpPr>
              <p:cNvPr id="14353" name="Rectangle 17"/>
              <p:cNvSpPr>
                <a:spLocks noChangeArrowheads="1"/>
              </p:cNvSpPr>
              <p:nvPr/>
            </p:nvSpPr>
            <p:spPr bwMode="auto">
              <a:xfrm>
                <a:off x="9281" y="0"/>
                <a:ext cx="10718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dirty="0" smtClean="0">
                  <a:latin typeface="Arial" pitchFamily="34" charset="0"/>
                </a:endParaRPr>
              </a:p>
            </p:txBody>
          </p:sp>
        </p:grpSp>
        <p:grpSp>
          <p:nvGrpSpPr>
            <p:cNvPr id="14349" name="Group 13"/>
            <p:cNvGrpSpPr>
              <a:grpSpLocks/>
            </p:cNvGrpSpPr>
            <p:nvPr/>
          </p:nvGrpSpPr>
          <p:grpSpPr bwMode="auto">
            <a:xfrm>
              <a:off x="0" y="19661"/>
              <a:ext cx="4840" cy="357"/>
              <a:chOff x="-162" y="0"/>
              <a:chExt cx="20161" cy="23143"/>
            </a:xfrm>
          </p:grpSpPr>
          <p:sp>
            <p:nvSpPr>
              <p:cNvPr id="14351" name="Rectangle 15"/>
              <p:cNvSpPr>
                <a:spLocks noChangeArrowheads="1"/>
              </p:cNvSpPr>
              <p:nvPr/>
            </p:nvSpPr>
            <p:spPr bwMode="auto">
              <a:xfrm>
                <a:off x="-162" y="3539"/>
                <a:ext cx="8856" cy="19604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k-UA" sz="10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1000" i="1" dirty="0" err="1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Утверд</a:t>
                </a:r>
                <a:r>
                  <a:rPr lang="uk-UA" sz="1000" i="1" dirty="0" smtClean="0">
                    <a:latin typeface="ISOCPEUR"/>
                    <a:ea typeface="Times New Roman" pitchFamily="18" charset="0"/>
                    <a:cs typeface="Times New Roman" pitchFamily="18" charset="0"/>
                  </a:rPr>
                  <a:t>.</a:t>
                </a:r>
                <a:endParaRPr lang="uk-UA" sz="1000" dirty="0" smtClean="0">
                  <a:latin typeface="Arial" pitchFamily="34" charset="0"/>
                </a:endParaRPr>
              </a:p>
            </p:txBody>
          </p:sp>
          <p:sp>
            <p:nvSpPr>
              <p:cNvPr id="14350" name="Rectangle 14"/>
              <p:cNvSpPr>
                <a:spLocks noChangeArrowheads="1"/>
              </p:cNvSpPr>
              <p:nvPr/>
            </p:nvSpPr>
            <p:spPr bwMode="auto">
              <a:xfrm>
                <a:off x="9281" y="0"/>
                <a:ext cx="10718" cy="2000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</p:spPr>
            <p:txBody>
              <a:bodyPr vert="horz" wrap="square" lIns="12700" tIns="12700" rIns="12700" bIns="1270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dirty="0" smtClean="0">
                  <a:latin typeface="Arial" pitchFamily="34" charset="0"/>
                </a:endParaRPr>
              </a:p>
            </p:txBody>
          </p:sp>
        </p:grpSp>
        <p:sp>
          <p:nvSpPr>
            <p:cNvPr id="14348" name="Line 12"/>
            <p:cNvSpPr>
              <a:spLocks noChangeShapeType="1"/>
            </p:cNvSpPr>
            <p:nvPr/>
          </p:nvSpPr>
          <p:spPr bwMode="auto">
            <a:xfrm>
              <a:off x="14208" y="18239"/>
              <a:ext cx="2" cy="17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7" name="Rectangle 11"/>
            <p:cNvSpPr>
              <a:spLocks noChangeArrowheads="1"/>
            </p:cNvSpPr>
            <p:nvPr/>
          </p:nvSpPr>
          <p:spPr bwMode="auto">
            <a:xfrm>
              <a:off x="7787" y="18314"/>
              <a:ext cx="6292" cy="16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dirty="0" smtClean="0"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Методические рекомендации</a:t>
              </a:r>
              <a:endParaRPr lang="ru-RU" dirty="0" smtClean="0">
                <a:latin typeface="Arial" pitchFamily="34" charset="0"/>
              </a:endParaRPr>
            </a:p>
          </p:txBody>
        </p:sp>
        <p:sp>
          <p:nvSpPr>
            <p:cNvPr id="14346" name="Line 10"/>
            <p:cNvSpPr>
              <a:spLocks noChangeShapeType="1"/>
            </p:cNvSpPr>
            <p:nvPr/>
          </p:nvSpPr>
          <p:spPr bwMode="auto">
            <a:xfrm>
              <a:off x="14221" y="18587"/>
              <a:ext cx="5769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14219" y="18939"/>
              <a:ext cx="5769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>
              <a:off x="17487" y="18239"/>
              <a:ext cx="3" cy="69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14295" y="18258"/>
              <a:ext cx="147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10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Лит</a:t>
              </a:r>
              <a:r>
                <a:rPr lang="uk-UA" sz="10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dirty="0" smtClean="0">
                <a:latin typeface="Arial" pitchFamily="34" charset="0"/>
              </a:endParaRPr>
            </a:p>
          </p:txBody>
        </p:sp>
        <p:sp>
          <p:nvSpPr>
            <p:cNvPr id="14342" name="Rectangle 6"/>
            <p:cNvSpPr>
              <a:spLocks noChangeArrowheads="1"/>
            </p:cNvSpPr>
            <p:nvPr/>
          </p:nvSpPr>
          <p:spPr bwMode="auto">
            <a:xfrm>
              <a:off x="17577" y="18200"/>
              <a:ext cx="2327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10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Листов</a:t>
              </a:r>
              <a:endParaRPr lang="uk-UA" dirty="0" smtClean="0">
                <a:latin typeface="Arial" pitchFamily="34" charset="0"/>
              </a:endParaRPr>
            </a:p>
          </p:txBody>
        </p:sp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17591" y="18583"/>
              <a:ext cx="2326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31</a:t>
              </a:r>
              <a:endParaRPr lang="ru-RU" dirty="0" smtClean="0">
                <a:latin typeface="Arial" pitchFamily="34" charset="0"/>
              </a:endParaRPr>
            </a:p>
          </p:txBody>
        </p:sp>
        <p:sp>
          <p:nvSpPr>
            <p:cNvPr id="14340" name="Line 4"/>
            <p:cNvSpPr>
              <a:spLocks noChangeShapeType="1"/>
            </p:cNvSpPr>
            <p:nvPr/>
          </p:nvSpPr>
          <p:spPr bwMode="auto">
            <a:xfrm>
              <a:off x="14755" y="18594"/>
              <a:ext cx="2" cy="3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9" name="Line 3"/>
            <p:cNvSpPr>
              <a:spLocks noChangeShapeType="1"/>
            </p:cNvSpPr>
            <p:nvPr/>
          </p:nvSpPr>
          <p:spPr bwMode="auto">
            <a:xfrm>
              <a:off x="15301" y="18595"/>
              <a:ext cx="2" cy="3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8" name="Rectangle 2"/>
            <p:cNvSpPr>
              <a:spLocks noChangeArrowheads="1"/>
            </p:cNvSpPr>
            <p:nvPr/>
          </p:nvSpPr>
          <p:spPr bwMode="auto">
            <a:xfrm>
              <a:off x="14295" y="19221"/>
              <a:ext cx="5609" cy="44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700" dirty="0" smtClean="0"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ТПТ</a:t>
              </a:r>
              <a:endParaRPr lang="ru-RU" dirty="0" smtClean="0">
                <a:latin typeface="Arial" pitchFamily="34" charset="0"/>
              </a:endParaRPr>
            </a:p>
          </p:txBody>
        </p:sp>
      </p:grpSp>
      <p:sp>
        <p:nvSpPr>
          <p:cNvPr id="14411" name="Rectangle 75"/>
          <p:cNvSpPr>
            <a:spLocks noChangeArrowheads="1"/>
          </p:cNvSpPr>
          <p:nvPr/>
        </p:nvSpPr>
        <p:spPr bwMode="auto">
          <a:xfrm>
            <a:off x="500042" y="-91607"/>
            <a:ext cx="6215082" cy="766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76" tIns="47888" rIns="95776" bIns="47888" numCol="1" anchor="ctr" anchorCtr="0" compatLnSpc="1">
            <a:prstTxWarp prst="textNoShape">
              <a:avLst/>
            </a:prstTxWarp>
            <a:spAutoFit/>
          </a:bodyPr>
          <a:lstStyle/>
          <a:p>
            <a:pPr indent="18955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17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189556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</a:t>
            </a:r>
            <a:endParaRPr lang="ru-RU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sldjump"/>
              </a:rPr>
              <a:t>Введение……………………………………………….……………….3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sldjump"/>
              </a:rPr>
              <a:t>1. Перечень чертежей выполняемых на форматах ………………….4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sldjump"/>
              </a:rPr>
              <a:t>  - №1 «Контуры деталей»………………………………………….....4   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 action="ppaction://hlinksldjump"/>
              </a:rPr>
              <a:t>  - №2 «Проекции модели» ………………………………….……......6  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" action="ppaction://hlinksldjump"/>
              </a:rPr>
              <a:t>  -№3 «Построение 3</a:t>
            </a:r>
            <a:r>
              <a:rPr lang="ru-RU" sz="1500" u="sng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" action="ppaction://hlinksldjump"/>
              </a:rPr>
              <a:t>й </a:t>
            </a: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" action="ppaction://hlinksldjump"/>
              </a:rPr>
              <a:t> проекции»  …………………………………...8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6" action="ppaction://hlinksldjump"/>
              </a:rPr>
              <a:t>  - №4А «Простой разрез» ……………………………….……….….10  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7" action="ppaction://hlinksldjump"/>
              </a:rPr>
              <a:t>  - №4Б «Сложные разрезы»……………………………………...…..13 </a:t>
            </a: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8" action="ppaction://hlinksldjump"/>
              </a:rPr>
              <a:t>- №5 Эскиз детали «Вал»   ………………………………………….15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9" action="ppaction://hlinksldjump"/>
              </a:rPr>
              <a:t>- №6 «Эскиз детали»  ……………………………………………….17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0" action="ppaction://hlinksldjump"/>
              </a:rPr>
              <a:t>  - №7 «Сборочный чертёж» ……………………………………..…..20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1" action="ppaction://hlinksldjump"/>
              </a:rPr>
              <a:t>  -№8 «</a:t>
            </a:r>
            <a:r>
              <a:rPr lang="ru-RU" sz="15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1" action="ppaction://hlinksldjump"/>
              </a:rPr>
              <a:t>Деталирование</a:t>
            </a: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1" action="ppaction://hlinksldjump"/>
              </a:rPr>
              <a:t>» ……………………………………………....24 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2" action="ppaction://hlinksldjump"/>
              </a:rPr>
              <a:t>  - №9,10  Чертежи по специальности………………………..……...26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3" action="ppaction://hlinksldjump"/>
              </a:rPr>
              <a:t>Литература……………………………………………………..….…..31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4" action="ppaction://hlinksldjump"/>
              </a:rPr>
              <a:t>Приложение А «Чертежи специальности 131003,131018»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5" action="ppaction://hlinksldjump"/>
              </a:rPr>
              <a:t>Приложение Б «Чертежи специальности 140448»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6" action="ppaction://hlinksldjump"/>
              </a:rPr>
              <a:t>Приложение В «Чертежи специальности 151031»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7" action="ppaction://hlinksldjump"/>
              </a:rPr>
              <a:t>Приложение Г «Чертежи специальности 140433»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8" action="ppaction://hlinksldjump"/>
              </a:rPr>
              <a:t>Приложение Д «Чертежи специальности 140446»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indent="189556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20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33822" name="Rectangle 30"/>
          <p:cNvSpPr>
            <a:spLocks noChangeArrowheads="1"/>
          </p:cNvSpPr>
          <p:nvPr/>
        </p:nvSpPr>
        <p:spPr bwMode="auto">
          <a:xfrm>
            <a:off x="642918" y="27418"/>
            <a:ext cx="6000792" cy="932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lang="ru-RU" sz="1100" dirty="0" smtClean="0">
              <a:latin typeface="Arial" pitchFamily="34" charset="0"/>
            </a:endParaRPr>
          </a:p>
          <a:p>
            <a:pPr lvl="0" algn="ctr" defTabSz="914400" eaLnBrk="0" fontAlgn="base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№7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№7А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эскизы деталей сборочной единицы; №7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сборочный чертёж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листа: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Эскиз деталей входящих в сборочную единицу.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Сборочный чертёж и спецификация изделия.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Закрепление навыков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эскизирования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деталей.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Составление сборочного чертежа.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Оформление спецификации к сборочному чертежу.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указания: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формат листа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А4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для эскизов; А3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сборочный чертёж; А4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спецификация.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Раздаточный материал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сборочные единицы: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Сборочный чертёж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документ, содержащий изображение сборочной единицы и другие данные, необходимые для её сборки (изготовления и контроля), ГОСТ 2.102-68.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примере представлен учебный сборочный чертёж, записанный в разделе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Документация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спецификации. В этом сборочном чертеже приведены данные; необходимые для сборки изделия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Обойма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Правила оформления сборочных чертежей установлены ГОСТ 2.109-73.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Сборочный чертёж должен содержать: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1.Изображение сборочной единицы, дающее представление о расположении и взаимной связи составных частей, соединяемых по данному чертежу;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2.Сведения, обеспечивающие возможность сборки и контроля сборочной единицы;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3.Размеры, предельные отклонения и другие параметры и требования, которые должны быть проконтролированы или выполнены по сборочному чертежу;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4.Указания о характере сопряжения и методах его осуществления, если точность сопряжения обеспечивается при сборке (подбор деталей, их пригонка и т.д.);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82090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42918" y="254464"/>
            <a:ext cx="6000792" cy="85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Указания о способе выполнения неразъемных соединений (сварных, паяных и т.д.);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Номера позиций составных частей, входящих в изделие;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Основные характеристики изделия;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Габаритные размеры, определяющие предельные вешние и внутренние очертания изделия;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Установочные размеры, по которым изделие устанавливается на месте монтажа;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Присоединительные размеры, по которым изделие присоединяется к другим изделиям;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 Необходимы справочные размеры и т.п.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изображении изделия на сборочном чертеже помимо видов могут применяться размеры и сечения, поясняющие форму и расположение деталей, входящих в изделие. Для каждой составной части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Обоймы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спецификации указан номер позиции. На сборочном чертеже все составные части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Обоймы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нумеруют в соответствии с номерами позиций, указанными в спецификации.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Номера наносят над палкой-выноской. Номера позиций располагают параллельно основной надписи чертежа и группируют их в колонку или строчку, т.е. по вертикальной или горизонтальной прямой. Размер шрифта номеров позиций должен быть больше размера шрифта размерных чисел (на 1-2 номера шрифта).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Порядок выполнения работы: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(пример прилагается)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Ознакомление с изделием;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Распределение составных частей изделия по разделам спецификации и присвоение им обозначений;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Эскизирование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всех деталей, которые должны быть выполнены при изготовлении изделия; детали, которые могут быть отнесены к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Стандартным изделиям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к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Прочим изделиям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обычно не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эскизируют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При выполнении эскизов деталей рекомендуется пользоваться рекомендациями выполнения работ №6.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Выполнение спецификации и сборочного чертежа изделия.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6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21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25" name="7-конечная звезда 24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22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35841" name="Рисунок 14" descr="IMG_0005"/>
          <p:cNvPicPr>
            <a:picLocks noChangeAspect="1" noChangeArrowheads="1"/>
          </p:cNvPicPr>
          <p:nvPr/>
        </p:nvPicPr>
        <p:blipFill>
          <a:blip r:embed="rId2" cstate="print"/>
          <a:srcRect l="15802" t="1456" r="13728" b="29800"/>
          <a:stretch>
            <a:fillRect/>
          </a:stretch>
        </p:blipFill>
        <p:spPr bwMode="auto">
          <a:xfrm rot="60000">
            <a:off x="1760368" y="3866675"/>
            <a:ext cx="3838242" cy="5291203"/>
          </a:xfrm>
          <a:prstGeom prst="rect">
            <a:avLst/>
          </a:prstGeom>
          <a:noFill/>
        </p:spPr>
      </p:pic>
      <p:sp>
        <p:nvSpPr>
          <p:cNvPr id="35862" name="Rectangle 2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642918" y="207124"/>
            <a:ext cx="6000792" cy="396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Сборочный чертёж обычно выполняют в следующей последовательности: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Выбор количества изображений;      6. Нанесение размеров;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Выбор масштаба изображений;        7. Нанесение номеров позиций;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Выбор формата листа;                        8. Выполнение текстового материала;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Компоновка изображений;                   9. Заполнение основной надписи.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Выполнение изображений;</a:t>
            </a: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изображений должно быть минимальным, но достаточным для того, чтобы получить   полное представление о форме и размерах изделия и его составных частей.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выборе масштаба предпочтение отдаётся изображению изделия в действительном виде в масштабе 1:1.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23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24" name="Рисунок 23" descr="C:\Documents and Settings\Tomsk\Рабочий стол\2011_03_29\IMG_0004.jpg"/>
          <p:cNvPicPr/>
          <p:nvPr/>
        </p:nvPicPr>
        <p:blipFill>
          <a:blip r:embed="rId2" cstate="print"/>
          <a:srcRect l="12023" t="4419" r="15526" b="3157"/>
          <a:stretch>
            <a:fillRect/>
          </a:stretch>
        </p:blipFill>
        <p:spPr bwMode="auto">
          <a:xfrm rot="60000">
            <a:off x="1076004" y="353242"/>
            <a:ext cx="5085565" cy="874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24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36894" name="Rectangle 30"/>
          <p:cNvSpPr>
            <a:spLocks noChangeArrowheads="1"/>
          </p:cNvSpPr>
          <p:nvPr/>
        </p:nvSpPr>
        <p:spPr bwMode="auto">
          <a:xfrm>
            <a:off x="642918" y="195920"/>
            <a:ext cx="6000792" cy="804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№8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Рабочие чертежи деталей по сборочному чертежу изделия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4-5 листов рабочих чертежей деталей.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Получить навыки чтения сборных чертежей и составления рабочих чертежей деталей по сборочному чертежу.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указания: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Чертежи деталей выполняют на отдельных листах чертёжной бумаги стандартного формата. Стандартные детали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деталированию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подлежат. На одном из чертежей деталей кроме ортогональных проекций вычерчивается аксонометрическая проекция детали (допускается выполнение аксонометрии на отдельном листе).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Деталированием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называется разработка и выполнение чертежей деталей по сборочному чертежу. С помощью описания сборочной единицы и спецификации  прочитать сборочный чертёж, т.е. выяснить устройство и принцип работы сборочной единицы, из каких деталей и в каком качестве состоит сборка, способы соединения деталей между собой. Для получения полного представления о геометрической форме каждой детали нужно помнить о проекционной связи, помнить, что каждая деталь на всех изображениях имеет одинаковую самостоятельную штриховку, а смежные детали штрихуются иначе. Необходимо установить, какие изображения будут даны на чертежах, и определить положение плоскостей для разрезов и сечений. Рекомендуется, прежде чем начать чертить рабочий чертёж детали, предварительно выполнить эскиз этой детали (эскиз не сдаётся с контрольной работой, а служит необходимым вспомогательным этапом в разработке чертежа детали).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25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642918" y="282245"/>
            <a:ext cx="6000792" cy="8844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Порядок выполнения работы: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Прочитав сборочный чертёж, следует: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Определить и выбрать количество видов, разрезов, сечений для каждой детали. При этом количество изображений на чертеже детали не должно быть обязательно таким же, как на сборочном чертеже, так как назначение сборочного чертежа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показать конструкцию сборочной единицы (количество деталей, способы их соединения между собой, их взаимодействие в работе), а назначение чертежа детали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показать все необходимые данные детали для её изготовления (форму внешнюю и внутреннюю, размеры, шероховатость поверхности). Допуски и посадки на учебных чертежах проставлять не требуется.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Расположить деталь на чертеже соответственно расположению её заготовки при обработке, литейные детали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соответственно положению в изделии.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Определить по сборочному чертежу размеры, необходимые для выполнения чертежа детали. Масштаб в основной надписи по техническим причинам часто не соответствует масштабу напечатанному в книге чертежа, поэтому по одному из указанных размеров определяют размерность и т.д.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 Выполнить эскиз детали в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Рабочей тетради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проставить размеры.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 Перечертить детали с эскиза на чертёж, заранее выбрав формат листа  и продумав композиционное расположение изображений; вычертить основную надпись.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Заполнить основную надпись, взяв данные из спецификации, материалы деталей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таблица и задание.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сборочных чертежах неуказанные фаски следует вычертить при выполнении чертежей деталей.</a:t>
            </a: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выполнении чертежей деталей со сборочного чертежа следует учитывать упрощения при вычерчивании шпилечных и винтовых соединений по ГОСТ 2.315-68. На сборке не показывают разницу между глубиной гнезда под шпильку (или винт) и длиной завинченной в гнезде нарезанной части шпильки. Не указывают коническое углубление от сверла, которым высверливали углубление для резьбы. На рабочих чертежах гнезда под шпильку и винт следует вычерчивать полностью. Необходимо учесть и другие упрощения с которыми встречаетесь на сборочном чертежа.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26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39966" name="Rectangle 30"/>
          <p:cNvSpPr>
            <a:spLocks noChangeArrowheads="1"/>
          </p:cNvSpPr>
          <p:nvPr/>
        </p:nvSpPr>
        <p:spPr bwMode="auto">
          <a:xfrm>
            <a:off x="642918" y="212297"/>
            <a:ext cx="6000792" cy="8812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ctr" defTabSz="9144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lang="ru-RU" sz="600" dirty="0" smtClean="0">
              <a:latin typeface="Arial" pitchFamily="34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</a:p>
          <a:p>
            <a:pPr marL="0" marR="0" lvl="0" indent="45085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№9-10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Чертежи по специальности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данных работах предполагается выполнение схем, чертежей общего вида. Они выполняются схематично и без масштаба.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Ниже представлено описание схем и требований к ним. В приложениях к методическим указаниям находятся примеры чертежей и схем.</a:t>
            </a: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Требования к оформлению схем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Номенклатура и количество схем на изделие определяется особенностью изделия.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Между схемами на одно изделие должна быть установлена однозначная связь, которая обеспечивала бы возможность быстрого отыскания одних и тех же элементов, связей или соединений на всех схемах данного комплекта.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Виды и типы схем необходимо  определять с учетом требований ГОСТ 2.701-84.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Шифры схем, входящих в состав конструкторской документации изделий, должны состоять из буквы, определяющей вид схемы и цифры, обозначающей тип схемы.</a:t>
            </a: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 обозначают следующими буквами:</a:t>
            </a: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электрическая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гидравлическая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пневматическая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кинематическая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оптическая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вакуумная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27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642918" y="277210"/>
            <a:ext cx="6000792" cy="549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газовая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автоматизации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комбинированная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</a:t>
            </a: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Типы схем обозначают следующим образом: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структурная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функциональная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принципиальная (полная)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соединений (монтажная)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подключения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расположения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8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объединенная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Структурная - это схема, определяющая основные функциональные части изделия, их назначения и взаимосвязи.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Функциональная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схема, разъясняющая процессы, протекающие в цепях изделия или в изделии в целом. Пользуются при наладке, контроле или ремонте изделий.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</a:t>
            </a: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642917" y="5418961"/>
            <a:ext cx="6000793" cy="289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00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Принципиальная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схема, определяющая полный состав элементов и связей между ними, и дающая деятельное представление о принципах работы изделия.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Соединений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схема, показывающая соединения составных частей изделия.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Подключения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схема, показывающая внешние подключения изделия.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схема, определяющая составные части комплекса и соединения между собой.</a:t>
            </a:r>
          </a:p>
          <a:p>
            <a:pPr marL="0" marR="0" lvl="0" indent="45000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Расположения – это схема, определяющая относительное расположение составных частей изделия, установки.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28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42918" y="166492"/>
            <a:ext cx="6000792" cy="906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Объединённая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схема, когда в одном документе выполняются несколько типов.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Схемы выполняют без соблюдения масштаба, действительное пространственное расположение не учитывают или учитывают приближенно.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Вычерчивать схемы нужно компактно, но без ущерба для ясности и удобства их чтения. На схемах должно быть наименьшее количество изломов и пресечений линий связей. Расстояние между соседними параллельными линиями связи должно быть не менее 3,0 мм. Расстояние (просвет) между двумя соседними линиями графического обозначения должно быть не менее 1,0 мм.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формировании схем применяют следующие графические обозначения: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условные графические изображения, применяемые в стандартах ЕСКД;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прямоугольники;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упрощенные внешние очертания;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Применение нестандартных графических обозначений и упрощений внешних очертаний на схеме должно иметь соответствующие пояснения.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Линии связи выполняют толщиной от 0,2 до 1,0 мм в зависимости от форматов схемы и размеров изображений. Графические обозначения на схемах следует выполнять линиями той же толщины, что и линии связи.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Элементы в перечень записывают группами в алфавитном порядке буквенных позиционных обозначений. В пределах каждой группы, имеющей одинаковые позиционные обозначения, элементы располагают по возрастанию порядковых номеров.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Перечень элементов схемы может быть выполнен в виде самостоятельного документа на формате А4. Основную надпись к нему выполняют по ГОСТ 2.104-68. Код документа должен состоять из буквы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кода схемы, к которой выпущен перечень.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На свободном поле схемы допускается размещать диаграммы, таблицы, текстовые указания, определяющие назначение схемы или специфические требования к каждому.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82090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29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43009" name="Рисунок 1" descr="IMG_0007"/>
          <p:cNvPicPr>
            <a:picLocks noChangeAspect="1" noChangeArrowheads="1"/>
          </p:cNvPicPr>
          <p:nvPr/>
        </p:nvPicPr>
        <p:blipFill>
          <a:blip r:embed="rId2" cstate="print"/>
          <a:srcRect t="468" r="44437" b="57071"/>
          <a:stretch>
            <a:fillRect/>
          </a:stretch>
        </p:blipFill>
        <p:spPr bwMode="auto">
          <a:xfrm>
            <a:off x="1357298" y="3881430"/>
            <a:ext cx="4849813" cy="5251011"/>
          </a:xfrm>
          <a:prstGeom prst="rect">
            <a:avLst/>
          </a:prstGeom>
          <a:noFill/>
        </p:spPr>
      </p:pic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642918" y="207124"/>
            <a:ext cx="6000792" cy="396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Электрическая принципиальная схема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Электрические схемы имеют классификацию, термины и определения, которые устанавливает ГОСТ 2.701-84. Они выполняются в соответствии с ГОСТ 2.702-75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Схемы электрические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Общие требования к выполнению. Существует значительное число стандартов, содержащих условные графические обозначения элементов, применяемых в электрических схемах (примеры некоторых обозначений приведены в табл.)</a:t>
            </a: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На рис. Приведена принципиальная электрическая схема питания электроэнергией электромагнитной муфты.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Линии электрической связи (проводов) должны состоять из горизонтальных отрезков, обычно выполняемых толщиной 0,3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0,4 мм. Промежуток между любыми двумя параллельными линиями должен быть не менее 2 мм. Условные обозначения элементов на схеме: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40" name="Rectangle 32"/>
          <p:cNvSpPr>
            <a:spLocks noChangeArrowheads="1"/>
          </p:cNvSpPr>
          <p:nvPr/>
        </p:nvSpPr>
        <p:spPr bwMode="auto">
          <a:xfrm>
            <a:off x="457200" y="9144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7-конечная звезда 25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642918" y="93791"/>
            <a:ext cx="5857916" cy="780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892" tIns="40446" rIns="80892" bIns="40446" numCol="1" anchor="ctr" anchorCtr="0" compatLnSpc="1">
            <a:prstTxWarp prst="textNoShape">
              <a:avLst/>
            </a:prstTxWarp>
            <a:spAutoFit/>
          </a:bodyPr>
          <a:lstStyle/>
          <a:p>
            <a:pPr indent="398842" algn="ctr" defTabSz="808919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Введение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algn="just" defTabSz="80891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Образовательные программы постоянно актуализируются, поэтому использовать электронный ресурс удобно для изменения предметного содержания.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algn="just" defTabSz="80891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потенциал в ТПТ (ОГБОУ СПО)по предмету «инженерная графика» велик, если его привязывать к информационно-компьютерным технологиям.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algn="just" defTabSz="80891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сайте техникума «</a:t>
            </a:r>
            <a:r>
              <a:rPr lang="en-US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tpt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tom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Томский политехнический техникум выставлены для пользователей (студентов):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algn="just" defTabSz="80891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«Рабочая тетрадь по инженерной графике»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algn="just" defTabSz="80891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«Чтение чертежей и схем. Опорные конспекты»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algn="just" defTabSz="80891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более чёткой и продуктивной работы студентов при выполнении практических работ, разработан сборник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методуказаний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Он тоже помещён на сайт. Студенты выполняя самостоятельную работу во внеурочное время могут воспользоваться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интернет-ресурсами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предмету.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algn="just" defTabSz="80891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удобства сборник выполнен, как электронный учебник для студентов дневной формы обучения (но и студенты заочного отделения тоже могут им воспользоваться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в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программе  для создания  и проведения презентаций – </a:t>
            </a:r>
            <a:r>
              <a:rPr lang="en-US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Microsoft Office PowerPoint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Для удобного использования материалов предусмотрен переход к темам через гиперссылки (в режиме просмотра слайдов).  Для возврата к пункту «Содержание» необходимо воспользоваться гиперссылкой          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98842" defTabSz="808919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1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15380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9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8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7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6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5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4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3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70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5368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5365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5364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5363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3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15362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15390" name="Rectangle 30"/>
          <p:cNvSpPr>
            <a:spLocks noChangeArrowheads="1"/>
          </p:cNvSpPr>
          <p:nvPr/>
        </p:nvSpPr>
        <p:spPr bwMode="auto">
          <a:xfrm>
            <a:off x="1" y="93230"/>
            <a:ext cx="11755192" cy="32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892" tIns="40446" rIns="80892" bIns="40446" numCol="1" anchor="ctr" anchorCtr="0" compatLnSpc="1">
            <a:prstTxWarp prst="textNoShape">
              <a:avLst/>
            </a:prstTxWarp>
            <a:spAutoFit/>
          </a:bodyPr>
          <a:lstStyle/>
          <a:p>
            <a:pPr defTabSz="808919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Arial" pitchFamily="34" charset="0"/>
            </a:endParaRPr>
          </a:p>
        </p:txBody>
      </p:sp>
      <p:sp>
        <p:nvSpPr>
          <p:cNvPr id="25" name="7-конечная звезда 24">
            <a:hlinkClick r:id="rId2" action="ppaction://hlinksldjump"/>
          </p:cNvPr>
          <p:cNvSpPr/>
          <p:nvPr/>
        </p:nvSpPr>
        <p:spPr>
          <a:xfrm>
            <a:off x="3214686" y="7310454"/>
            <a:ext cx="214314" cy="214314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30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571480" y="224821"/>
            <a:ext cx="61436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Графическое изображение элементов: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4033" name="Рисунок 2" descr="IMG_0006"/>
          <p:cNvPicPr>
            <a:picLocks noChangeAspect="1" noChangeArrowheads="1"/>
          </p:cNvPicPr>
          <p:nvPr/>
        </p:nvPicPr>
        <p:blipFill>
          <a:blip r:embed="rId2" cstate="print"/>
          <a:srcRect l="6491" t="49596" r="14260" b="13005"/>
          <a:stretch>
            <a:fillRect/>
          </a:stretch>
        </p:blipFill>
        <p:spPr bwMode="auto">
          <a:xfrm rot="5340000">
            <a:off x="-606306" y="1920673"/>
            <a:ext cx="8614864" cy="5740753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31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42918" y="293148"/>
            <a:ext cx="6000792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Литература</a:t>
            </a:r>
          </a:p>
          <a:p>
            <a:pPr marL="0" marR="0" lvl="0" indent="0" algn="l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 Стандарты ЕСКД: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2.104-68 – Основы надписи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2.301-68 – Форматы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2.302-68 – Масштабы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2.303-68 – Линии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2.304-81 – Шрифты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2.305-68 – Изображения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2.306-68 – Обозначение графическое материалов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2.307-68 – Нанесение размеров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2.311-68 – Изображение резьбы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2.312-72– Условные изображения и обозначение швов сварных соединений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ГОСТ 2.402-68 – Условные изображения зубчатых колес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 2.403-75 – Правила выполнения чертежей зубчатых колес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2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С.К.Боголюбов «Инженерная графика» Москва «Машиностроение» 2006г.</a:t>
            </a:r>
          </a:p>
          <a:p>
            <a:pPr marL="228600" marR="0" lvl="0" indent="-22860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2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3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Г.В.Чумаченко «Техническое черчение» Изд. «Феникс» 2005г.</a:t>
            </a:r>
          </a:p>
          <a:p>
            <a:pPr marL="228600" marR="0" lvl="0" indent="-22860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3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   «Рабочая тетрадь. Инженерная графика» ТПТ Петлина Л.В.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tpt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tom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Учебно-методические пособия.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   «Опорные конспекты. Чтение чертежей и схем» ТПТ Петлина Л.В.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tpt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tom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Учебно-методические пособия.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4" name="7-конечная звезда 23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141355"/>
            <a:ext cx="66158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форматах А2, А1                                                                          Приложение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6081" name="Рисунок 10" descr="IMG_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04" y="952472"/>
            <a:ext cx="6268628" cy="8858312"/>
          </a:xfrm>
          <a:prstGeom prst="rect">
            <a:avLst/>
          </a:prstGeom>
          <a:noFill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424190"/>
            <a:ext cx="6858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Чертежи по специальности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131003,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131018.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6357958" y="9024966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Tomsk\Рабочий стол\2011_03_30\IMG_0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0269" y="-57912"/>
            <a:ext cx="7098538" cy="1002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7-конечная звезда 2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42900" y="144629"/>
            <a:ext cx="18435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А3.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7105" name="Рисунок 3" descr="IMG_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797" y="585825"/>
            <a:ext cx="6579789" cy="9296397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95216"/>
            <a:ext cx="6858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 А3, А2                                                                               Приложение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Чертежи по специальности 140448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Tomsk\Рабочий стол\2011_03_30\IMG_0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962" y="-3048"/>
            <a:ext cx="7011924" cy="991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7-конечная звезда 2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42900" y="287505"/>
            <a:ext cx="18435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А2.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74711"/>
            <a:ext cx="66986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 А3                                                                                    Приложение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9153" name="Рисунок 6" descr="IMG_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8" y="724465"/>
            <a:ext cx="6429420" cy="9086319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205082"/>
            <a:ext cx="6858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Чертежи по специальности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151031.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Tomsk\Рабочий стол\2011_03_30\IMG_0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" y="161544"/>
            <a:ext cx="6784086" cy="958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7-конечная звезда 2">
            <a:hlinkClick r:id="rId3" action="ppaction://hlinksldjump"/>
          </p:cNvPr>
          <p:cNvSpPr/>
          <p:nvPr/>
        </p:nvSpPr>
        <p:spPr>
          <a:xfrm>
            <a:off x="6357958" y="9239280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42900" y="573257"/>
            <a:ext cx="18435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А3.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-65690" y="152253"/>
            <a:ext cx="692369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 А4                                                                                     Приложение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Чертежи по специальности 140433.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1201" name="Рисунок 11" descr="IMG_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90" y="706551"/>
            <a:ext cx="6500858" cy="9188337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457200" y="4572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6357958" y="916784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Tomsk\Рабочий стол\2013_03_07\IMG_0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965" y="252984"/>
            <a:ext cx="6648069" cy="940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7-конечная звезда 2">
            <a:hlinkClick r:id="rId3" action="ppaction://hlinksldjump"/>
          </p:cNvPr>
          <p:cNvSpPr/>
          <p:nvPr/>
        </p:nvSpPr>
        <p:spPr>
          <a:xfrm>
            <a:off x="6357958" y="8882090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42900" y="95216"/>
            <a:ext cx="18435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А4.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IMG_0013"/>
          <p:cNvPicPr>
            <a:picLocks noChangeAspect="1" noChangeArrowheads="1"/>
          </p:cNvPicPr>
          <p:nvPr/>
        </p:nvPicPr>
        <p:blipFill>
          <a:blip r:embed="rId2" cstate="print"/>
          <a:srcRect l="36111" t="8270" r="14268" b="28018"/>
          <a:stretch>
            <a:fillRect/>
          </a:stretch>
        </p:blipFill>
        <p:spPr bwMode="auto">
          <a:xfrm>
            <a:off x="1714489" y="5524504"/>
            <a:ext cx="4017014" cy="3643338"/>
          </a:xfrm>
          <a:prstGeom prst="rect">
            <a:avLst/>
          </a:prstGeom>
          <a:noFill/>
        </p:spPr>
      </p:pic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571480" y="221435"/>
            <a:ext cx="6072230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  <a:spAutoFit/>
          </a:bodyPr>
          <a:lstStyle/>
          <a:p>
            <a:pPr marL="342879" indent="-342879" algn="ctr" defTabSz="914342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Перечень чертежей выполняемых на форматах</a:t>
            </a:r>
          </a:p>
          <a:p>
            <a:pPr marL="228586" indent="-228586" algn="ctr" defTabSz="914342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642918" y="855340"/>
            <a:ext cx="6000792" cy="295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  <a:spAutoFit/>
          </a:bodyPr>
          <a:lstStyle/>
          <a:p>
            <a:pPr defTabSz="914342" fontAlgn="base">
              <a:spcBef>
                <a:spcPct val="0"/>
              </a:spcBef>
              <a:spcAft>
                <a:spcPct val="0"/>
              </a:spcAft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№1</a:t>
            </a: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«Контуры детали»</a:t>
            </a: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листа:</a:t>
            </a: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Контур детали построенного по заданным размерам, с применением правил построения сопряжений.</a:t>
            </a: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задания: 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 правила выполнения сопряжений и простановки размеров.</a:t>
            </a: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600" dirty="0" smtClean="0">
              <a:latin typeface="Times New Roman" pitchFamily="18" charset="0"/>
              <a:cs typeface="Times New Roman" pitchFamily="18" charset="0"/>
            </a:endParaRP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указания: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формат листа – А3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714356" y="3450640"/>
            <a:ext cx="5929354" cy="235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342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вычерчивании контуров технических деталей и других технических построениях часто приходится выполнять сопряжения (плавные переходы) от одних линий к другим. Вспомните правила построения сопряжений. На рисунке приведены примеры построения сопряжений, когда задан радиус дуги сопряжения. В этом случае необходимо определить центр сопряжения и точки сопряжения. Обводку контура детали производят с помощью циркуля. При этом необходимо на чертеже сохранить линии построения центров и точек сопряжения.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39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40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41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42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43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44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4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45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46" name="7-конечная звезда 45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1" y="79685"/>
            <a:ext cx="6858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30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формате А2, А1                                                                             Приложение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30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Чертежи по специальности 140446.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30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 из курсового проекта.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30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3249" name="Рисунок 13" descr="IMG_0009"/>
          <p:cNvPicPr>
            <a:picLocks noChangeAspect="1" noChangeArrowheads="1"/>
          </p:cNvPicPr>
          <p:nvPr/>
        </p:nvPicPr>
        <p:blipFill>
          <a:blip r:embed="rId2" cstate="print"/>
          <a:srcRect l="1669" r="16711" b="16289"/>
          <a:stretch>
            <a:fillRect/>
          </a:stretch>
        </p:blipFill>
        <p:spPr bwMode="auto">
          <a:xfrm>
            <a:off x="363075" y="881035"/>
            <a:ext cx="6209197" cy="9001188"/>
          </a:xfrm>
          <a:prstGeom prst="rect">
            <a:avLst/>
          </a:prstGeom>
          <a:noFill/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30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0" y="43936"/>
            <a:ext cx="63798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4" tIns="45718" rIns="91434" bIns="45718" numCol="1" anchor="ctr" anchorCtr="0" compatLnSpc="1">
            <a:prstTxWarp prst="textNoShape">
              <a:avLst/>
            </a:prstTxWarp>
            <a:spAutoFit/>
          </a:bodyPr>
          <a:lstStyle/>
          <a:p>
            <a:pPr indent="449234" defTabSz="914342" fontAlgn="base">
              <a:spcBef>
                <a:spcPct val="0"/>
              </a:spcBef>
              <a:spcAft>
                <a:spcPct val="0"/>
              </a:spcAft>
            </a:pPr>
            <a:endParaRPr lang="ru-RU" sz="1800" dirty="0" smtClean="0">
              <a:latin typeface="Arial" pitchFamily="34" charset="0"/>
            </a:endParaRPr>
          </a:p>
        </p:txBody>
      </p:sp>
      <p:pic>
        <p:nvPicPr>
          <p:cNvPr id="2082" name="Рисунок 2" descr="IMG_0012"/>
          <p:cNvPicPr>
            <a:picLocks noChangeAspect="1" noChangeArrowheads="1"/>
          </p:cNvPicPr>
          <p:nvPr/>
        </p:nvPicPr>
        <p:blipFill>
          <a:blip r:embed="rId2" cstate="print"/>
          <a:srcRect l="2026" t="39696" r="38033" b="37674"/>
          <a:stretch>
            <a:fillRect/>
          </a:stretch>
        </p:blipFill>
        <p:spPr bwMode="auto">
          <a:xfrm>
            <a:off x="2428868" y="6230904"/>
            <a:ext cx="4272379" cy="2286016"/>
          </a:xfrm>
          <a:prstGeom prst="rect">
            <a:avLst/>
          </a:prstGeom>
          <a:noFill/>
        </p:spPr>
      </p:pic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0" y="43936"/>
            <a:ext cx="637983" cy="3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4" tIns="45718" rIns="91434" bIns="45718" numCol="1" anchor="ctr" anchorCtr="0" compatLnSpc="1">
            <a:prstTxWarp prst="textNoShape">
              <a:avLst/>
            </a:prstTxWarp>
            <a:spAutoFit/>
          </a:bodyPr>
          <a:lstStyle/>
          <a:p>
            <a:pPr indent="449234" defTabSz="914342" fontAlgn="base">
              <a:spcBef>
                <a:spcPct val="0"/>
              </a:spcBef>
              <a:spcAft>
                <a:spcPct val="0"/>
              </a:spcAft>
            </a:pPr>
            <a:endParaRPr lang="ru-RU" sz="1800" dirty="0" smtClean="0">
              <a:latin typeface="Arial" pitchFamily="34" charset="0"/>
            </a:endParaRPr>
          </a:p>
        </p:txBody>
      </p:sp>
      <p:sp>
        <p:nvSpPr>
          <p:cNvPr id="2113" name="Rectangle 65"/>
          <p:cNvSpPr>
            <a:spLocks noChangeArrowheads="1"/>
          </p:cNvSpPr>
          <p:nvPr/>
        </p:nvSpPr>
        <p:spPr bwMode="auto">
          <a:xfrm>
            <a:off x="642918" y="353485"/>
            <a:ext cx="6000792" cy="524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  <a:spAutoFit/>
          </a:bodyPr>
          <a:lstStyle/>
          <a:p>
            <a:pPr indent="449234" algn="just" defTabSz="914342" fontAlgn="base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Требуется вычертить контур в масштабе 5:1. Исследуя порядок построения, </a:t>
            </a:r>
            <a:r>
              <a:rPr lang="ru-RU" sz="1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 воспользоваться рассуждениями при выполнении работы.</a:t>
            </a:r>
            <a:endParaRPr lang="ru-RU" sz="600" dirty="0" smtClean="0">
              <a:latin typeface="Arial" pitchFamily="34" charset="0"/>
            </a:endParaRPr>
          </a:p>
          <a:p>
            <a:pPr indent="449234" algn="just" defTabSz="914342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Построение изображения пластины производят в такой последовательности:</a:t>
            </a:r>
            <a:endParaRPr lang="ru-RU" sz="600" dirty="0" smtClean="0">
              <a:latin typeface="Arial" pitchFamily="34" charset="0"/>
            </a:endParaRPr>
          </a:p>
          <a:p>
            <a:pPr indent="449234" algn="just" defTabSz="914342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Сначала, наметив место расположения изображения на поле чертежа, проводят вертикальную ось симметрии изображения и горизонтальную штрихпунктирную линию центров двух верхних отверстий. Эти две линии являются базами для отчёта, других размеров.</a:t>
            </a:r>
            <a:endParaRPr lang="ru-RU" sz="600" dirty="0" smtClean="0">
              <a:latin typeface="Arial" pitchFamily="34" charset="0"/>
            </a:endParaRPr>
          </a:p>
          <a:p>
            <a:pPr indent="449234" algn="just" defTabSz="914342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горизонтальной линии откладывают вправо и влево от вертикальной оси симметрии по 50 мм (с учётом масштаба 5:1) и вертикальными штрихпунктирными линиями отмечают центры О</a:t>
            </a:r>
            <a:r>
              <a:rPr lang="ru-RU" sz="1400" i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О</a:t>
            </a:r>
            <a:r>
              <a:rPr lang="ru-RU" sz="1400" i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окружностей.</a:t>
            </a:r>
            <a:endParaRPr lang="ru-RU" sz="600" dirty="0" smtClean="0">
              <a:latin typeface="Arial" pitchFamily="34" charset="0"/>
            </a:endParaRPr>
          </a:p>
          <a:p>
            <a:pPr indent="449234" algn="just" defTabSz="914342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Затем вниз от горизонтальной линии откладывают размеры: 15; 55=15+40; 100 (с учётом масштаба 5:1)  и горизонтальными линиями отмечают центры  О</a:t>
            </a:r>
            <a:r>
              <a:rPr lang="ru-RU" sz="1400" i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, О4  и О</a:t>
            </a:r>
            <a:r>
              <a:rPr lang="ru-RU" sz="1400" i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lang="ru-RU" sz="600" dirty="0" smtClean="0">
              <a:latin typeface="Arial" pitchFamily="34" charset="0"/>
            </a:endParaRPr>
          </a:p>
          <a:p>
            <a:pPr indent="449234" algn="just" defTabSz="914342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намеченных центров проводят дуги и окружности заданных размеров с учётом масштаба.</a:t>
            </a:r>
            <a:endParaRPr lang="ru-RU" sz="600" dirty="0" smtClean="0">
              <a:latin typeface="Arial" pitchFamily="34" charset="0"/>
            </a:endParaRPr>
          </a:p>
          <a:p>
            <a:pPr indent="449234" algn="just" defTabSz="914342" eaLnBrk="0" fontAlgn="base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половине окружности с центром О</a:t>
            </a:r>
            <a:r>
              <a:rPr lang="ru-RU" sz="1400" i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</a:t>
            </a: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проводят две вертикальные касательные.</a:t>
            </a:r>
            <a:endParaRPr lang="ru-RU" sz="600" dirty="0" smtClean="0">
              <a:latin typeface="Arial" pitchFamily="34" charset="0"/>
            </a:endParaRPr>
          </a:p>
          <a:p>
            <a:pPr indent="449234"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dirty="0" smtClean="0">
              <a:latin typeface="Arial" pitchFamily="34" charset="0"/>
            </a:endParaRPr>
          </a:p>
        </p:txBody>
      </p:sp>
      <p:sp>
        <p:nvSpPr>
          <p:cNvPr id="2114" name="Rectangle 66"/>
          <p:cNvSpPr>
            <a:spLocks noChangeArrowheads="1"/>
          </p:cNvSpPr>
          <p:nvPr/>
        </p:nvSpPr>
        <p:spPr bwMode="auto">
          <a:xfrm>
            <a:off x="642918" y="5239367"/>
            <a:ext cx="6000792" cy="856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  <a:spAutoFit/>
          </a:bodyPr>
          <a:lstStyle/>
          <a:p>
            <a:pPr indent="449234" algn="just" defTabSz="914342" fontAlgn="base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этого строят центры сопрягающих дуг, проводят сопрягающие дуги и отмечают точки сопряжения.</a:t>
            </a:r>
            <a:endParaRPr lang="ru-RU" sz="600" dirty="0" smtClean="0">
              <a:latin typeface="Arial" pitchFamily="34" charset="0"/>
            </a:endParaRPr>
          </a:p>
          <a:p>
            <a:pPr indent="449234" defTabSz="91434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dirty="0" smtClean="0">
              <a:latin typeface="Arial" pitchFamily="34" charset="0"/>
            </a:endParaRPr>
          </a:p>
        </p:txBody>
      </p:sp>
      <p:pic>
        <p:nvPicPr>
          <p:cNvPr id="2083" name="Picture 35" descr="IMG_0012"/>
          <p:cNvPicPr>
            <a:picLocks noChangeAspect="1" noChangeArrowheads="1"/>
          </p:cNvPicPr>
          <p:nvPr/>
        </p:nvPicPr>
        <p:blipFill>
          <a:blip r:embed="rId3" cstate="print"/>
          <a:srcRect l="33069" t="10114" r="35416" b="64182"/>
          <a:stretch>
            <a:fillRect/>
          </a:stretch>
        </p:blipFill>
        <p:spPr bwMode="auto">
          <a:xfrm>
            <a:off x="571480" y="6231145"/>
            <a:ext cx="1993088" cy="2293755"/>
          </a:xfrm>
          <a:prstGeom prst="rect">
            <a:avLst/>
          </a:prstGeom>
          <a:noFill/>
        </p:spPr>
      </p:pic>
      <p:grpSp>
        <p:nvGrpSpPr>
          <p:cNvPr id="5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6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6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6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7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7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7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5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7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28" name="7-конечная звезда 27">
            <a:hlinkClick r:id="rId4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" descr="IMG_0011"/>
          <p:cNvPicPr>
            <a:picLocks noChangeAspect="1" noChangeArrowheads="1"/>
          </p:cNvPicPr>
          <p:nvPr/>
        </p:nvPicPr>
        <p:blipFill>
          <a:blip r:embed="rId2" cstate="print"/>
          <a:srcRect l="21416" t="54797" r="14511"/>
          <a:stretch>
            <a:fillRect/>
          </a:stretch>
        </p:blipFill>
        <p:spPr bwMode="auto">
          <a:xfrm>
            <a:off x="1857364" y="5899027"/>
            <a:ext cx="3357586" cy="3340254"/>
          </a:xfrm>
          <a:prstGeom prst="rect">
            <a:avLst/>
          </a:prstGeom>
          <a:noFill/>
        </p:spPr>
      </p:pic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87" name="Rectangle 31"/>
          <p:cNvSpPr>
            <a:spLocks noChangeArrowheads="1"/>
          </p:cNvSpPr>
          <p:nvPr/>
        </p:nvSpPr>
        <p:spPr bwMode="auto">
          <a:xfrm>
            <a:off x="642918" y="205170"/>
            <a:ext cx="6072230" cy="4819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</a:p>
          <a:p>
            <a:pPr marL="0" marR="0" lvl="0" indent="0" algn="ctr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№2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Проекции модели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Комплексный чертёж модели и её аксонометрическая проекция.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Выполнение комплексных чертежей моделей по натурным образцам. Построение моделей развивает пространственное воображение и закрепляет навыки выполнения чертежей.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указания: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формат листа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А3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Раздаточный материал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модели тел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При выполнении задания необходимо правильно расположить изображения на чертеже. На фронтальной плоскости проекций следует поместить то изображение, которое наиболее полно представляет основные формы и размеры модели.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642918" y="4650140"/>
            <a:ext cx="6072230" cy="1803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Если изображенная модель имеет плоскости симметрии, то её чертёж начинают выполнять с проведения соответствующих осей симметрии. Если же плоскостей симметрии нет, то выполнение чертежа обычно начинают с изображения опорной поверхности, которая определяет вертикальное (или горизонтальное) расположение модели.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6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26" name="7-конечная звезда 25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7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642918" y="309645"/>
            <a:ext cx="6072230" cy="435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обеспечить проекционную связь и лучше понять взаимное расположение отдельных элементов модели, рекомендуется все три изображения строить параллельно.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Рекомендуется линии связи и построения не строить. Лишние линии удалить. </a:t>
            </a:r>
          </a:p>
          <a:p>
            <a:pPr marL="0" marR="0" lvl="0" indent="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Порядок выполнения работы:</a:t>
            </a:r>
          </a:p>
          <a:p>
            <a:pPr marL="0" marR="0" lvl="0" indent="0" algn="l" defTabSz="914400" rtl="0" eaLnBrk="0" fontAlgn="base" latinLnBrk="0" hangingPunct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Мысленно выбрать изображение, принимаемое за фронтальную проекцию, масштаб и скомпоновать изображения.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Построить оси эпюра и в тонких линиях выполнить 3 проекции модели с невидимыми линиями.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Нанести размеры.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Построив оси «ИЗ», построить аксонометрию модели.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Обвести основной сплошной линией видимые контуры модели.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1" name="Рисунок 4" descr="IMG_000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3E2"/>
              </a:clrFrom>
              <a:clrTo>
                <a:srgbClr val="FCF3E2">
                  <a:alpha val="0"/>
                </a:srgbClr>
              </a:clrTo>
            </a:clrChange>
          </a:blip>
          <a:srcRect l="11919" t="45200" r="33652" b="28561"/>
          <a:stretch>
            <a:fillRect/>
          </a:stretch>
        </p:blipFill>
        <p:spPr bwMode="auto">
          <a:xfrm rot="60000">
            <a:off x="686661" y="4920941"/>
            <a:ext cx="5810372" cy="3982187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572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7-конечная звезда 24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8" y="280253"/>
            <a:ext cx="6000792" cy="753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(ОГБОУ СПО ТПТ)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Томский политехнический техникум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Инженерная графика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ПРАКТИЧЕСКАЯ РАБОТА №3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Построение 3</a:t>
            </a:r>
            <a:r>
              <a:rPr kumimoji="0" lang="ru-RU" sz="1400" b="1" i="1" u="sng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проекции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листа: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проекции модели и её аксонометрическая проекция.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задания: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Закрепить знания и навыки проецирования моделей в прямоугольных проекциях; уметь анализировать геометрическую форму предмета.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указания: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формат листа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А3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раздаточный материал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индивидуальные карточки-задания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Рекомендуется за основу построения принять безосную систему.</a:t>
            </a: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При построении третьей проекции по двум данным нужно сначала хорошо представить себе форму детали в целом. Для этого необходимо выяснить: какие геометрические тела составляют данную деталь; мысленно расчленить деталь на составляющие её геометрические тела; представить себе, как эти тела будут изображаться в отсутствующей третьей проекции. Для того чтобы правильно понять форму детали, необходимо две данные её проекции рассмотреть одновременно, т.е., найдя какой-либо элемент фронтальной проекции, посмотреть, как он проецируется на горизонтальной проекции.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Пространственное образное мышление должно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подсказать найденную форму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Представив её легко построить недостающую третью проекцию.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6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8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sp>
        <p:nvSpPr>
          <p:cNvPr id="25" name="7-конечная звезда 24">
            <a:hlinkClick r:id="rId2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71480" y="214314"/>
            <a:ext cx="6123494" cy="9525032"/>
            <a:chOff x="0" y="0"/>
            <a:chExt cx="20000" cy="20000"/>
          </a:xfrm>
        </p:grpSpPr>
        <p:sp>
          <p:nvSpPr>
            <p:cNvPr id="5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1093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8"/>
            <p:cNvSpPr>
              <a:spLocks noChangeShapeType="1"/>
            </p:cNvSpPr>
            <p:nvPr/>
          </p:nvSpPr>
          <p:spPr bwMode="auto">
            <a:xfrm>
              <a:off x="10" y="18941"/>
              <a:ext cx="19967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7"/>
            <p:cNvSpPr>
              <a:spLocks noChangeShapeType="1"/>
            </p:cNvSpPr>
            <p:nvPr/>
          </p:nvSpPr>
          <p:spPr bwMode="auto">
            <a:xfrm>
              <a:off x="2186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4919" y="18949"/>
              <a:ext cx="2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>
              <a:off x="6557" y="1895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650" y="18949"/>
              <a:ext cx="2" cy="10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18905" y="18949"/>
              <a:ext cx="4" cy="104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0" y="19293"/>
              <a:ext cx="7621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10" y="19646"/>
              <a:ext cx="762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19" y="19296"/>
              <a:ext cx="10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Изм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139" y="19660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2267" y="19660"/>
              <a:ext cx="2573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№ </a:t>
              </a: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докум</a:t>
              </a: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.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983" y="19660"/>
              <a:ext cx="1534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err="1" smtClean="0">
                  <a:latin typeface="ISOCPEUR"/>
                  <a:ea typeface="Times New Roman" pitchFamily="18" charset="0"/>
                  <a:cs typeface="Times New Roman" pitchFamily="18" charset="0"/>
                </a:rPr>
                <a:t>Подпись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604" y="19660"/>
              <a:ext cx="1000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Дата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8949" y="18977"/>
              <a:ext cx="1001" cy="30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800" i="1" dirty="0" smtClean="0">
                  <a:latin typeface="ISOCPEUR"/>
                  <a:ea typeface="Times New Roman" pitchFamily="18" charset="0"/>
                  <a:cs typeface="Times New Roman" pitchFamily="18" charset="0"/>
                </a:rPr>
                <a:t>Лист</a:t>
              </a:r>
              <a:endParaRPr lang="uk-UA" sz="1600" dirty="0" smtClean="0">
                <a:latin typeface="Arial" pitchFamily="34" charset="0"/>
              </a:endParaRP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18949" y="19435"/>
              <a:ext cx="1001" cy="42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algn="ctr" defTabSz="8089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dirty="0" smtClean="0">
                  <a:latin typeface="Calibri" pitchFamily="34" charset="0"/>
                  <a:cs typeface="Times New Roman" pitchFamily="18" charset="0"/>
                </a:rPr>
                <a:t>9</a:t>
              </a:r>
              <a:endParaRPr lang="ru-RU" sz="1600" dirty="0" smtClean="0">
                <a:latin typeface="Arial" pitchFamily="34" charset="0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7745" y="19221"/>
              <a:ext cx="11075" cy="47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vert="horz" wrap="square" lIns="12700" tIns="12700" rIns="12700" bIns="12700" numCol="1" anchor="t" anchorCtr="0" compatLnSpc="1">
              <a:prstTxWarp prst="textNoShape">
                <a:avLst/>
              </a:prstTxWarp>
            </a:bodyPr>
            <a:lstStyle/>
            <a:p>
              <a:pPr defTabSz="808919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 smtClean="0">
                <a:latin typeface="Arial" pitchFamily="34" charset="0"/>
              </a:endParaRPr>
            </a:p>
          </p:txBody>
        </p:sp>
      </p:grpSp>
      <p:pic>
        <p:nvPicPr>
          <p:cNvPr id="22529" name="Рисунок 5" descr="IMG_0009"/>
          <p:cNvPicPr>
            <a:picLocks noChangeAspect="1" noChangeArrowheads="1"/>
          </p:cNvPicPr>
          <p:nvPr/>
        </p:nvPicPr>
        <p:blipFill>
          <a:blip r:embed="rId2" cstate="print"/>
          <a:srcRect l="2025" t="632" r="21416" b="55429"/>
          <a:stretch>
            <a:fillRect/>
          </a:stretch>
        </p:blipFill>
        <p:spPr bwMode="auto">
          <a:xfrm>
            <a:off x="928670" y="4524372"/>
            <a:ext cx="5485396" cy="4456116"/>
          </a:xfrm>
          <a:prstGeom prst="rect">
            <a:avLst/>
          </a:prstGeom>
          <a:noFill/>
        </p:spPr>
      </p:pic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642918" y="283997"/>
            <a:ext cx="6000792" cy="438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Порядок выполнения работы</a:t>
            </a:r>
          </a:p>
          <a:p>
            <a:pPr marL="0" marR="0" lvl="0" indent="449263" algn="just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Перечертить с карточки по заданным размерам две проекции детали.</a:t>
            </a:r>
          </a:p>
          <a:p>
            <a:pPr marL="228600" marR="0" lvl="0" indent="-22860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Выяснить геометрические тела составляющие деталь и представить, как они будут изображаться в третьей проекции.</a:t>
            </a: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Построить в тонких линиях недостающую третью проекцию с  невидимыми линиями.</a:t>
            </a: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Проставить размеры с карточки-задания.</a:t>
            </a: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Обвести основную сплошной линией проекции детали.</a:t>
            </a: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Построить аксонометрическую проекцию детали.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457200" y="9144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7-конечная звезда 25">
            <a:hlinkClick r:id="rId3" action="ppaction://hlinksldjump"/>
          </p:cNvPr>
          <p:cNvSpPr/>
          <p:nvPr/>
        </p:nvSpPr>
        <p:spPr>
          <a:xfrm>
            <a:off x="6357958" y="8810652"/>
            <a:ext cx="285752" cy="28575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4168</Words>
  <PresentationFormat>Лист A4 (210x297 мм)</PresentationFormat>
  <Paragraphs>638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76</cp:revision>
  <dcterms:modified xsi:type="dcterms:W3CDTF">2010-03-12T16:21:45Z</dcterms:modified>
</cp:coreProperties>
</file>