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s/slide79.xml" ContentType="application/vnd.openxmlformats-officedocument.presentationml.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84"/>
  </p:notes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319" r:id="rId22"/>
    <p:sldId id="320" r:id="rId23"/>
    <p:sldId id="321" r:id="rId24"/>
    <p:sldId id="322" r:id="rId25"/>
    <p:sldId id="326" r:id="rId26"/>
    <p:sldId id="323" r:id="rId27"/>
    <p:sldId id="325" r:id="rId28"/>
    <p:sldId id="324" r:id="rId29"/>
    <p:sldId id="281" r:id="rId30"/>
    <p:sldId id="277" r:id="rId31"/>
    <p:sldId id="278" r:id="rId32"/>
    <p:sldId id="279" r:id="rId33"/>
    <p:sldId id="284" r:id="rId34"/>
    <p:sldId id="285" r:id="rId35"/>
    <p:sldId id="286" r:id="rId36"/>
    <p:sldId id="287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36" r:id="rId51"/>
    <p:sldId id="302" r:id="rId52"/>
    <p:sldId id="303" r:id="rId53"/>
    <p:sldId id="305" r:id="rId54"/>
    <p:sldId id="306" r:id="rId55"/>
    <p:sldId id="304" r:id="rId56"/>
    <p:sldId id="307" r:id="rId57"/>
    <p:sldId id="308" r:id="rId58"/>
    <p:sldId id="282" r:id="rId59"/>
    <p:sldId id="288" r:id="rId60"/>
    <p:sldId id="309" r:id="rId61"/>
    <p:sldId id="328" r:id="rId62"/>
    <p:sldId id="310" r:id="rId63"/>
    <p:sldId id="311" r:id="rId64"/>
    <p:sldId id="312" r:id="rId65"/>
    <p:sldId id="313" r:id="rId66"/>
    <p:sldId id="330" r:id="rId67"/>
    <p:sldId id="332" r:id="rId68"/>
    <p:sldId id="333" r:id="rId69"/>
    <p:sldId id="335" r:id="rId70"/>
    <p:sldId id="341" r:id="rId71"/>
    <p:sldId id="342" r:id="rId72"/>
    <p:sldId id="343" r:id="rId73"/>
    <p:sldId id="344" r:id="rId74"/>
    <p:sldId id="314" r:id="rId75"/>
    <p:sldId id="315" r:id="rId76"/>
    <p:sldId id="316" r:id="rId77"/>
    <p:sldId id="317" r:id="rId78"/>
    <p:sldId id="318" r:id="rId79"/>
    <p:sldId id="337" r:id="rId80"/>
    <p:sldId id="338" r:id="rId81"/>
    <p:sldId id="339" r:id="rId82"/>
    <p:sldId id="340" r:id="rId8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86DC8"/>
    <a:srgbClr val="FF33CC"/>
    <a:srgbClr val="260000"/>
    <a:srgbClr val="990000"/>
    <a:srgbClr val="451B1E"/>
    <a:srgbClr val="CC00CC"/>
    <a:srgbClr val="FF0000"/>
    <a:srgbClr val="CD3D03"/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>
        <p:scale>
          <a:sx n="90" d="100"/>
          <a:sy n="90" d="100"/>
        </p:scale>
        <p:origin x="-59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E0E396-EE99-48A9-8636-1DA491350376}" type="doc">
      <dgm:prSet loTypeId="urn:microsoft.com/office/officeart/2005/8/layout/vList2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8886B60-20A1-4799-B629-2726349DDC14}">
      <dgm:prSet custT="1"/>
      <dgm:spPr>
        <a:ln>
          <a:solidFill>
            <a:srgbClr val="006600"/>
          </a:solidFill>
        </a:ln>
      </dgm:spPr>
      <dgm:t>
        <a:bodyPr/>
        <a:lstStyle/>
        <a:p>
          <a:pPr algn="ctr" rtl="0"/>
          <a:r>
            <a:rPr lang="ru-RU" sz="2000" b="1" i="0" baseline="0" dirty="0" smtClean="0">
              <a:solidFill>
                <a:srgbClr val="FFFF00"/>
              </a:solidFill>
            </a:rPr>
            <a:t>Фильтрационные свойства.</a:t>
          </a:r>
          <a:endParaRPr lang="en-US" sz="2000" b="1" i="0" baseline="0" dirty="0">
            <a:solidFill>
              <a:srgbClr val="FFFF00"/>
            </a:solidFill>
          </a:endParaRPr>
        </a:p>
      </dgm:t>
    </dgm:pt>
    <dgm:pt modelId="{39871B58-ACCA-4966-B566-4EBD5F738836}" type="parTrans" cxnId="{2A62D69C-8818-4FF0-B2A4-1BFC79FCA3EB}">
      <dgm:prSet/>
      <dgm:spPr/>
      <dgm:t>
        <a:bodyPr/>
        <a:lstStyle/>
        <a:p>
          <a:endParaRPr lang="ru-RU"/>
        </a:p>
      </dgm:t>
    </dgm:pt>
    <dgm:pt modelId="{7526F85B-63F0-489B-9991-741712640108}" type="sibTrans" cxnId="{2A62D69C-8818-4FF0-B2A4-1BFC79FCA3EB}">
      <dgm:prSet/>
      <dgm:spPr/>
      <dgm:t>
        <a:bodyPr/>
        <a:lstStyle/>
        <a:p>
          <a:endParaRPr lang="ru-RU"/>
        </a:p>
      </dgm:t>
    </dgm:pt>
    <dgm:pt modelId="{F972BC92-67B4-4BA2-B04E-61C3E61E18EE}">
      <dgm:prSet/>
      <dgm:spPr/>
      <dgm:t>
        <a:bodyPr/>
        <a:lstStyle/>
        <a:p>
          <a:pPr rtl="0"/>
          <a:endParaRPr lang="ru-RU" b="1" i="0" baseline="0" dirty="0"/>
        </a:p>
      </dgm:t>
    </dgm:pt>
    <dgm:pt modelId="{570D1F4A-E738-43AB-91A8-0FEE3F467F0C}" type="parTrans" cxnId="{6306ABBD-A46A-4BC0-A0B3-65970B11FA88}">
      <dgm:prSet/>
      <dgm:spPr/>
      <dgm:t>
        <a:bodyPr/>
        <a:lstStyle/>
        <a:p>
          <a:endParaRPr lang="ru-RU"/>
        </a:p>
      </dgm:t>
    </dgm:pt>
    <dgm:pt modelId="{8E049CBF-4316-448F-9EF8-F8B23FFD3639}" type="sibTrans" cxnId="{6306ABBD-A46A-4BC0-A0B3-65970B11FA88}">
      <dgm:prSet/>
      <dgm:spPr/>
      <dgm:t>
        <a:bodyPr/>
        <a:lstStyle/>
        <a:p>
          <a:endParaRPr lang="ru-RU"/>
        </a:p>
      </dgm:t>
    </dgm:pt>
    <dgm:pt modelId="{CEE95C5C-47A7-4305-B126-44EE35C48C10}">
      <dgm:prSet custT="1"/>
      <dgm:spPr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ru-RU" sz="2000" b="1" i="0" baseline="0" dirty="0" smtClean="0">
              <a:solidFill>
                <a:srgbClr val="006600"/>
              </a:solidFill>
            </a:rPr>
            <a:t>Проницаемость.</a:t>
          </a:r>
          <a:endParaRPr lang="ru-RU" sz="2000" b="1" i="0" baseline="0" dirty="0">
            <a:solidFill>
              <a:srgbClr val="006600"/>
            </a:solidFill>
          </a:endParaRPr>
        </a:p>
      </dgm:t>
    </dgm:pt>
    <dgm:pt modelId="{B2574849-A031-4E97-9B59-EE22768B1CA6}" type="parTrans" cxnId="{A39F94CA-95BE-4246-A004-90AFCC30A1E2}">
      <dgm:prSet/>
      <dgm:spPr/>
      <dgm:t>
        <a:bodyPr/>
        <a:lstStyle/>
        <a:p>
          <a:endParaRPr lang="ru-RU"/>
        </a:p>
      </dgm:t>
    </dgm:pt>
    <dgm:pt modelId="{4FEEEF56-DEE5-42A7-8079-D8081146DAE4}" type="sibTrans" cxnId="{A39F94CA-95BE-4246-A004-90AFCC30A1E2}">
      <dgm:prSet/>
      <dgm:spPr/>
      <dgm:t>
        <a:bodyPr/>
        <a:lstStyle/>
        <a:p>
          <a:endParaRPr lang="ru-RU"/>
        </a:p>
      </dgm:t>
    </dgm:pt>
    <dgm:pt modelId="{F4D312C2-7701-42AA-8DFB-7349B465A5D2}" type="pres">
      <dgm:prSet presAssocID="{55E0E396-EE99-48A9-8636-1DA4913503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B6099A-7884-431D-82AB-0F12D0F1E1F6}" type="pres">
      <dgm:prSet presAssocID="{B8886B60-20A1-4799-B629-2726349DDC1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3E68F-E40C-4D68-A61B-BD7D5B1DE57A}" type="pres">
      <dgm:prSet presAssocID="{7526F85B-63F0-489B-9991-741712640108}" presName="spacer" presStyleCnt="0"/>
      <dgm:spPr/>
    </dgm:pt>
    <dgm:pt modelId="{133F9FFA-7FC3-418B-B6B4-4279E3C881FA}" type="pres">
      <dgm:prSet presAssocID="{F972BC92-67B4-4BA2-B04E-61C3E61E18E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8B5F3-FC0A-455A-8784-0EF929C18620}" type="pres">
      <dgm:prSet presAssocID="{8E049CBF-4316-448F-9EF8-F8B23FFD3639}" presName="spacer" presStyleCnt="0"/>
      <dgm:spPr/>
    </dgm:pt>
    <dgm:pt modelId="{B0193320-7FC5-49CD-9D28-58FDA9FFDD9B}" type="pres">
      <dgm:prSet presAssocID="{CEE95C5C-47A7-4305-B126-44EE35C48C10}" presName="parentText" presStyleLbl="node1" presStyleIdx="2" presStyleCnt="3" custLinFactY="-99950" custLinFactNeighborX="-227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306ABBD-A46A-4BC0-A0B3-65970B11FA88}" srcId="{55E0E396-EE99-48A9-8636-1DA491350376}" destId="{F972BC92-67B4-4BA2-B04E-61C3E61E18EE}" srcOrd="1" destOrd="0" parTransId="{570D1F4A-E738-43AB-91A8-0FEE3F467F0C}" sibTransId="{8E049CBF-4316-448F-9EF8-F8B23FFD3639}"/>
    <dgm:cxn modelId="{2A62D69C-8818-4FF0-B2A4-1BFC79FCA3EB}" srcId="{55E0E396-EE99-48A9-8636-1DA491350376}" destId="{B8886B60-20A1-4799-B629-2726349DDC14}" srcOrd="0" destOrd="0" parTransId="{39871B58-ACCA-4966-B566-4EBD5F738836}" sibTransId="{7526F85B-63F0-489B-9991-741712640108}"/>
    <dgm:cxn modelId="{A39F94CA-95BE-4246-A004-90AFCC30A1E2}" srcId="{55E0E396-EE99-48A9-8636-1DA491350376}" destId="{CEE95C5C-47A7-4305-B126-44EE35C48C10}" srcOrd="2" destOrd="0" parTransId="{B2574849-A031-4E97-9B59-EE22768B1CA6}" sibTransId="{4FEEEF56-DEE5-42A7-8079-D8081146DAE4}"/>
    <dgm:cxn modelId="{ACAE8B51-5E11-4116-B584-157D2AA1D640}" type="presOf" srcId="{B8886B60-20A1-4799-B629-2726349DDC14}" destId="{F5B6099A-7884-431D-82AB-0F12D0F1E1F6}" srcOrd="0" destOrd="0" presId="urn:microsoft.com/office/officeart/2005/8/layout/vList2"/>
    <dgm:cxn modelId="{43658815-1522-454E-8352-11B5D4FBA4C8}" type="presOf" srcId="{F972BC92-67B4-4BA2-B04E-61C3E61E18EE}" destId="{133F9FFA-7FC3-418B-B6B4-4279E3C881FA}" srcOrd="0" destOrd="0" presId="urn:microsoft.com/office/officeart/2005/8/layout/vList2"/>
    <dgm:cxn modelId="{8307E6A9-D61D-45D9-8F26-CCB275360BFC}" type="presOf" srcId="{55E0E396-EE99-48A9-8636-1DA491350376}" destId="{F4D312C2-7701-42AA-8DFB-7349B465A5D2}" srcOrd="0" destOrd="0" presId="urn:microsoft.com/office/officeart/2005/8/layout/vList2"/>
    <dgm:cxn modelId="{C8691255-4E06-414E-8B10-44FB81FD0DCF}" type="presOf" srcId="{CEE95C5C-47A7-4305-B126-44EE35C48C10}" destId="{B0193320-7FC5-49CD-9D28-58FDA9FFDD9B}" srcOrd="0" destOrd="0" presId="urn:microsoft.com/office/officeart/2005/8/layout/vList2"/>
    <dgm:cxn modelId="{1770D69D-7939-4407-8A10-E71CBA3E1D68}" type="presParOf" srcId="{F4D312C2-7701-42AA-8DFB-7349B465A5D2}" destId="{F5B6099A-7884-431D-82AB-0F12D0F1E1F6}" srcOrd="0" destOrd="0" presId="urn:microsoft.com/office/officeart/2005/8/layout/vList2"/>
    <dgm:cxn modelId="{5A34BB09-3E1C-43FE-A551-1DEC8B1E0FCD}" type="presParOf" srcId="{F4D312C2-7701-42AA-8DFB-7349B465A5D2}" destId="{1FC3E68F-E40C-4D68-A61B-BD7D5B1DE57A}" srcOrd="1" destOrd="0" presId="urn:microsoft.com/office/officeart/2005/8/layout/vList2"/>
    <dgm:cxn modelId="{133A0A6C-9E8C-4712-87C3-DC409AC1BEB4}" type="presParOf" srcId="{F4D312C2-7701-42AA-8DFB-7349B465A5D2}" destId="{133F9FFA-7FC3-418B-B6B4-4279E3C881FA}" srcOrd="2" destOrd="0" presId="urn:microsoft.com/office/officeart/2005/8/layout/vList2"/>
    <dgm:cxn modelId="{27099C6C-BDEC-4CDB-9A77-CC782391A39D}" type="presParOf" srcId="{F4D312C2-7701-42AA-8DFB-7349B465A5D2}" destId="{0C28B5F3-FC0A-455A-8784-0EF929C18620}" srcOrd="3" destOrd="0" presId="urn:microsoft.com/office/officeart/2005/8/layout/vList2"/>
    <dgm:cxn modelId="{D5619DB3-C65B-42BE-92A9-00130D9C03D5}" type="presParOf" srcId="{F4D312C2-7701-42AA-8DFB-7349B465A5D2}" destId="{B0193320-7FC5-49CD-9D28-58FDA9FFDD9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B36377-7001-4057-B375-463612A4BCD9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54ABD482-21F5-4937-B754-1647CE53AB81}">
      <dgm:prSet/>
      <dgm:spPr/>
      <dgm:t>
        <a:bodyPr/>
        <a:lstStyle/>
        <a:p>
          <a:pPr rtl="0"/>
          <a:r>
            <a:rPr lang="ru-RU" b="1" dirty="0" smtClean="0">
              <a:solidFill>
                <a:srgbClr val="00B050"/>
              </a:solidFill>
            </a:rPr>
            <a:t>Важнейшим свойством пород-коллекторов является их способность к фильтрации, т.е. к движению в них жидкостей и газов при наличии перепада давления. </a:t>
          </a:r>
          <a:endParaRPr lang="en-US" dirty="0">
            <a:solidFill>
              <a:srgbClr val="00B050"/>
            </a:solidFill>
          </a:endParaRPr>
        </a:p>
      </dgm:t>
    </dgm:pt>
    <dgm:pt modelId="{FAED5A66-990C-47BC-BB59-A0F5F6C9AA82}" type="parTrans" cxnId="{571E3E32-D6E9-46C6-A36F-50F558AD80B3}">
      <dgm:prSet/>
      <dgm:spPr/>
      <dgm:t>
        <a:bodyPr/>
        <a:lstStyle/>
        <a:p>
          <a:endParaRPr lang="ru-RU"/>
        </a:p>
      </dgm:t>
    </dgm:pt>
    <dgm:pt modelId="{BFCBFE73-58FB-43C5-BD40-C74C8A161296}" type="sibTrans" cxnId="{571E3E32-D6E9-46C6-A36F-50F558AD80B3}">
      <dgm:prSet/>
      <dgm:spPr/>
      <dgm:t>
        <a:bodyPr/>
        <a:lstStyle/>
        <a:p>
          <a:endParaRPr lang="ru-RU"/>
        </a:p>
      </dgm:t>
    </dgm:pt>
    <dgm:pt modelId="{0FD3BA85-FF4E-4826-ACD6-E4EFA7EF6F86}">
      <dgm:prSet/>
      <dgm:spPr/>
      <dgm:t>
        <a:bodyPr/>
        <a:lstStyle/>
        <a:p>
          <a:pPr rtl="0"/>
          <a:r>
            <a:rPr lang="ru-RU" b="1" u="sng" dirty="0" smtClean="0">
              <a:solidFill>
                <a:srgbClr val="C00000"/>
              </a:solidFill>
            </a:rPr>
            <a:t>Способность пород-коллекторов пропускать через себя жидкости и газы при перепаде давления называется проницаемостью.</a:t>
          </a:r>
          <a:endParaRPr lang="ru-RU" u="sng" dirty="0">
            <a:solidFill>
              <a:srgbClr val="C00000"/>
            </a:solidFill>
          </a:endParaRPr>
        </a:p>
      </dgm:t>
    </dgm:pt>
    <dgm:pt modelId="{E19E502C-E989-45CA-9BF9-D37B9400305D}" type="parTrans" cxnId="{64F243AB-016B-4807-80C5-BDDE927E0B7B}">
      <dgm:prSet/>
      <dgm:spPr/>
      <dgm:t>
        <a:bodyPr/>
        <a:lstStyle/>
        <a:p>
          <a:endParaRPr lang="ru-RU"/>
        </a:p>
      </dgm:t>
    </dgm:pt>
    <dgm:pt modelId="{3D2C20C4-0314-4D8E-A572-7A6F2653A0B8}" type="sibTrans" cxnId="{64F243AB-016B-4807-80C5-BDDE927E0B7B}">
      <dgm:prSet/>
      <dgm:spPr/>
      <dgm:t>
        <a:bodyPr/>
        <a:lstStyle/>
        <a:p>
          <a:endParaRPr lang="ru-RU"/>
        </a:p>
      </dgm:t>
    </dgm:pt>
    <dgm:pt modelId="{BBA67A2A-F059-46F9-9AF4-9EB4BAA90487}" type="pres">
      <dgm:prSet presAssocID="{CCB36377-7001-4057-B375-463612A4BCD9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2434F4B-4644-4ACB-B71F-295619FD0943}" type="pres">
      <dgm:prSet presAssocID="{54ABD482-21F5-4937-B754-1647CE53AB81}" presName="circle1" presStyleLbl="node1" presStyleIdx="0" presStyleCnt="2"/>
      <dgm:spPr/>
    </dgm:pt>
    <dgm:pt modelId="{AB33524F-56A5-40F3-B1B5-F68B775C95AC}" type="pres">
      <dgm:prSet presAssocID="{54ABD482-21F5-4937-B754-1647CE53AB81}" presName="space" presStyleCnt="0"/>
      <dgm:spPr/>
    </dgm:pt>
    <dgm:pt modelId="{87197C6B-D057-4420-9FA3-77BE9E6B7539}" type="pres">
      <dgm:prSet presAssocID="{54ABD482-21F5-4937-B754-1647CE53AB81}" presName="rect1" presStyleLbl="alignAcc1" presStyleIdx="0" presStyleCnt="2" custLinFactNeighborX="1380" custLinFactNeighborY="7703"/>
      <dgm:spPr/>
      <dgm:t>
        <a:bodyPr/>
        <a:lstStyle/>
        <a:p>
          <a:endParaRPr lang="ru-RU"/>
        </a:p>
      </dgm:t>
    </dgm:pt>
    <dgm:pt modelId="{265C4AF3-0F04-4365-AB6A-181941D705C4}" type="pres">
      <dgm:prSet presAssocID="{0FD3BA85-FF4E-4826-ACD6-E4EFA7EF6F86}" presName="vertSpace2" presStyleLbl="node1" presStyleIdx="0" presStyleCnt="2"/>
      <dgm:spPr/>
    </dgm:pt>
    <dgm:pt modelId="{CF4B9448-FD76-41EE-847E-4975B278A42A}" type="pres">
      <dgm:prSet presAssocID="{0FD3BA85-FF4E-4826-ACD6-E4EFA7EF6F86}" presName="circle2" presStyleLbl="node1" presStyleIdx="1" presStyleCnt="2"/>
      <dgm:spPr/>
    </dgm:pt>
    <dgm:pt modelId="{5873656D-F592-4C5F-9D73-6B3F3BE4BCCA}" type="pres">
      <dgm:prSet presAssocID="{0FD3BA85-FF4E-4826-ACD6-E4EFA7EF6F86}" presName="rect2" presStyleLbl="alignAcc1" presStyleIdx="1" presStyleCnt="2"/>
      <dgm:spPr/>
      <dgm:t>
        <a:bodyPr/>
        <a:lstStyle/>
        <a:p>
          <a:endParaRPr lang="ru-RU"/>
        </a:p>
      </dgm:t>
    </dgm:pt>
    <dgm:pt modelId="{B0CFD4E9-7205-4A4C-BE72-3CE05D44D10B}" type="pres">
      <dgm:prSet presAssocID="{54ABD482-21F5-4937-B754-1647CE53AB81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9DA14-E1E5-4510-8066-DE52CFB47089}" type="pres">
      <dgm:prSet presAssocID="{0FD3BA85-FF4E-4826-ACD6-E4EFA7EF6F8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20218E7-1712-4C16-93CF-85E1FAFDCC09}" type="presOf" srcId="{0FD3BA85-FF4E-4826-ACD6-E4EFA7EF6F86}" destId="{5873656D-F592-4C5F-9D73-6B3F3BE4BCCA}" srcOrd="0" destOrd="0" presId="urn:microsoft.com/office/officeart/2005/8/layout/target3"/>
    <dgm:cxn modelId="{38AFDFB3-87DF-4960-A30E-0A609B0FDF46}" type="presOf" srcId="{54ABD482-21F5-4937-B754-1647CE53AB81}" destId="{87197C6B-D057-4420-9FA3-77BE9E6B7539}" srcOrd="0" destOrd="0" presId="urn:microsoft.com/office/officeart/2005/8/layout/target3"/>
    <dgm:cxn modelId="{571E3E32-D6E9-46C6-A36F-50F558AD80B3}" srcId="{CCB36377-7001-4057-B375-463612A4BCD9}" destId="{54ABD482-21F5-4937-B754-1647CE53AB81}" srcOrd="0" destOrd="0" parTransId="{FAED5A66-990C-47BC-BB59-A0F5F6C9AA82}" sibTransId="{BFCBFE73-58FB-43C5-BD40-C74C8A161296}"/>
    <dgm:cxn modelId="{64F243AB-016B-4807-80C5-BDDE927E0B7B}" srcId="{CCB36377-7001-4057-B375-463612A4BCD9}" destId="{0FD3BA85-FF4E-4826-ACD6-E4EFA7EF6F86}" srcOrd="1" destOrd="0" parTransId="{E19E502C-E989-45CA-9BF9-D37B9400305D}" sibTransId="{3D2C20C4-0314-4D8E-A572-7A6F2653A0B8}"/>
    <dgm:cxn modelId="{E5A57D97-4A64-4D36-9A1F-605BC6AAA8C0}" type="presOf" srcId="{0FD3BA85-FF4E-4826-ACD6-E4EFA7EF6F86}" destId="{DEE9DA14-E1E5-4510-8066-DE52CFB47089}" srcOrd="1" destOrd="0" presId="urn:microsoft.com/office/officeart/2005/8/layout/target3"/>
    <dgm:cxn modelId="{8BC1E81F-0120-4095-BD87-FF09D0B32CED}" type="presOf" srcId="{CCB36377-7001-4057-B375-463612A4BCD9}" destId="{BBA67A2A-F059-46F9-9AF4-9EB4BAA90487}" srcOrd="0" destOrd="0" presId="urn:microsoft.com/office/officeart/2005/8/layout/target3"/>
    <dgm:cxn modelId="{D88BA322-4C27-4090-B03A-2DC88ECBAA25}" type="presOf" srcId="{54ABD482-21F5-4937-B754-1647CE53AB81}" destId="{B0CFD4E9-7205-4A4C-BE72-3CE05D44D10B}" srcOrd="1" destOrd="0" presId="urn:microsoft.com/office/officeart/2005/8/layout/target3"/>
    <dgm:cxn modelId="{2F5F0BA5-81BE-4E05-8A80-4B792505BA8F}" type="presParOf" srcId="{BBA67A2A-F059-46F9-9AF4-9EB4BAA90487}" destId="{22434F4B-4644-4ACB-B71F-295619FD0943}" srcOrd="0" destOrd="0" presId="urn:microsoft.com/office/officeart/2005/8/layout/target3"/>
    <dgm:cxn modelId="{D6A4FA3E-89C4-422D-951F-57C8EC4E289F}" type="presParOf" srcId="{BBA67A2A-F059-46F9-9AF4-9EB4BAA90487}" destId="{AB33524F-56A5-40F3-B1B5-F68B775C95AC}" srcOrd="1" destOrd="0" presId="urn:microsoft.com/office/officeart/2005/8/layout/target3"/>
    <dgm:cxn modelId="{E5DC40EC-5BA4-4230-BF32-BB6CC43BE709}" type="presParOf" srcId="{BBA67A2A-F059-46F9-9AF4-9EB4BAA90487}" destId="{87197C6B-D057-4420-9FA3-77BE9E6B7539}" srcOrd="2" destOrd="0" presId="urn:microsoft.com/office/officeart/2005/8/layout/target3"/>
    <dgm:cxn modelId="{F9C627C2-EFEA-4BB6-9FA2-0344887DFC12}" type="presParOf" srcId="{BBA67A2A-F059-46F9-9AF4-9EB4BAA90487}" destId="{265C4AF3-0F04-4365-AB6A-181941D705C4}" srcOrd="3" destOrd="0" presId="urn:microsoft.com/office/officeart/2005/8/layout/target3"/>
    <dgm:cxn modelId="{5AF10587-B0E2-44CD-A0DD-E3C44BEF7466}" type="presParOf" srcId="{BBA67A2A-F059-46F9-9AF4-9EB4BAA90487}" destId="{CF4B9448-FD76-41EE-847E-4975B278A42A}" srcOrd="4" destOrd="0" presId="urn:microsoft.com/office/officeart/2005/8/layout/target3"/>
    <dgm:cxn modelId="{C0841B14-6C97-4431-B5AA-B4491643D0D4}" type="presParOf" srcId="{BBA67A2A-F059-46F9-9AF4-9EB4BAA90487}" destId="{5873656D-F592-4C5F-9D73-6B3F3BE4BCCA}" srcOrd="5" destOrd="0" presId="urn:microsoft.com/office/officeart/2005/8/layout/target3"/>
    <dgm:cxn modelId="{09EB9409-76EB-4FAF-A99C-166EC8F86666}" type="presParOf" srcId="{BBA67A2A-F059-46F9-9AF4-9EB4BAA90487}" destId="{B0CFD4E9-7205-4A4C-BE72-3CE05D44D10B}" srcOrd="6" destOrd="0" presId="urn:microsoft.com/office/officeart/2005/8/layout/target3"/>
    <dgm:cxn modelId="{78ADB4E2-A8C4-486F-B18B-524BC3E6AAFE}" type="presParOf" srcId="{BBA67A2A-F059-46F9-9AF4-9EB4BAA90487}" destId="{DEE9DA14-E1E5-4510-8066-DE52CFB47089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64C638-C9E8-484E-A30E-16A92B49CD7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C32D12-1D89-48D8-8126-03D6A4F7E1F7}">
      <dgm:prSet custT="1"/>
      <dgm:spPr/>
      <dgm:t>
        <a:bodyPr/>
        <a:lstStyle/>
        <a:p>
          <a:pPr algn="just" rtl="0"/>
          <a:r>
            <a:rPr lang="en-US" sz="2400" b="1" i="0" baseline="0" dirty="0" smtClean="0"/>
            <a:t>   </a:t>
          </a:r>
          <a:r>
            <a:rPr lang="ru-RU" sz="2400" b="1" i="0" baseline="0" dirty="0" smtClean="0">
              <a:solidFill>
                <a:srgbClr val="006600"/>
              </a:solidFill>
            </a:rPr>
            <a:t>Для ее оценки обычно используется воздух, газ или инертная жидкость, т.к. физико-химические свойства пластовых жидкостей оказывают влияние на проницаемость породы</a:t>
          </a:r>
          <a:r>
            <a:rPr lang="ru-RU" sz="2400" b="1" i="0" baseline="0" smtClean="0">
              <a:solidFill>
                <a:srgbClr val="006600"/>
              </a:solidFill>
            </a:rPr>
            <a:t>. Величина </a:t>
          </a:r>
          <a:r>
            <a:rPr lang="ru-RU" sz="2400" b="1" i="0" baseline="0" dirty="0" smtClean="0">
              <a:solidFill>
                <a:srgbClr val="006600"/>
              </a:solidFill>
            </a:rPr>
            <a:t>абсолютной проницаемости выражается </a:t>
          </a:r>
          <a:r>
            <a:rPr lang="ru-RU" sz="2400" b="1" i="0" u="sng" baseline="0" dirty="0" smtClean="0">
              <a:solidFill>
                <a:srgbClr val="FF0000"/>
              </a:solidFill>
            </a:rPr>
            <a:t>коэффициентом проницаемости k</a:t>
          </a:r>
          <a:r>
            <a:rPr lang="ru-RU" sz="2400" b="1" i="0" u="sng" baseline="-30000" dirty="0" smtClean="0">
              <a:solidFill>
                <a:srgbClr val="FF0000"/>
              </a:solidFill>
            </a:rPr>
            <a:t>пр</a:t>
          </a:r>
          <a:r>
            <a:rPr lang="ru-RU" sz="2400" b="1" i="0" u="sng" baseline="0" dirty="0" smtClean="0">
              <a:solidFill>
                <a:srgbClr val="FF0000"/>
              </a:solidFill>
            </a:rPr>
            <a:t>.</a:t>
          </a:r>
          <a:endParaRPr lang="ru-RU" sz="2400" b="1" i="0" u="sng" baseline="0" dirty="0">
            <a:solidFill>
              <a:srgbClr val="FF0000"/>
            </a:solidFill>
          </a:endParaRPr>
        </a:p>
      </dgm:t>
    </dgm:pt>
    <dgm:pt modelId="{5162DF1A-65F9-4E0F-BD27-9F03724F5900}" type="parTrans" cxnId="{1F8CDAC8-A12D-49A9-9842-A8D3589EEF99}">
      <dgm:prSet/>
      <dgm:spPr/>
      <dgm:t>
        <a:bodyPr/>
        <a:lstStyle/>
        <a:p>
          <a:endParaRPr lang="ru-RU"/>
        </a:p>
      </dgm:t>
    </dgm:pt>
    <dgm:pt modelId="{41896594-2CB1-4639-A799-8202A3EED165}" type="sibTrans" cxnId="{1F8CDAC8-A12D-49A9-9842-A8D3589EEF99}">
      <dgm:prSet/>
      <dgm:spPr/>
      <dgm:t>
        <a:bodyPr/>
        <a:lstStyle/>
        <a:p>
          <a:endParaRPr lang="ru-RU"/>
        </a:p>
      </dgm:t>
    </dgm:pt>
    <dgm:pt modelId="{CA209E28-8727-4207-99A0-68C47C7AA808}" type="pres">
      <dgm:prSet presAssocID="{8464C638-C9E8-484E-A30E-16A92B49CD7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C898F4-E1B7-4DC3-B6B3-3F4ED10820AB}" type="pres">
      <dgm:prSet presAssocID="{6FC32D12-1D89-48D8-8126-03D6A4F7E1F7}" presName="linNode" presStyleCnt="0"/>
      <dgm:spPr/>
    </dgm:pt>
    <dgm:pt modelId="{9AA1FA7B-E058-433A-9862-1B11896C0F09}" type="pres">
      <dgm:prSet presAssocID="{6FC32D12-1D89-48D8-8126-03D6A4F7E1F7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8CDAC8-A12D-49A9-9842-A8D3589EEF99}" srcId="{8464C638-C9E8-484E-A30E-16A92B49CD7F}" destId="{6FC32D12-1D89-48D8-8126-03D6A4F7E1F7}" srcOrd="0" destOrd="0" parTransId="{5162DF1A-65F9-4E0F-BD27-9F03724F5900}" sibTransId="{41896594-2CB1-4639-A799-8202A3EED165}"/>
    <dgm:cxn modelId="{CD584282-5861-4DA4-8F16-D085143387F6}" type="presOf" srcId="{6FC32D12-1D89-48D8-8126-03D6A4F7E1F7}" destId="{9AA1FA7B-E058-433A-9862-1B11896C0F09}" srcOrd="0" destOrd="0" presId="urn:microsoft.com/office/officeart/2005/8/layout/vList5"/>
    <dgm:cxn modelId="{E713D6C5-178A-4A3E-B5D9-09B664C1FF95}" type="presOf" srcId="{8464C638-C9E8-484E-A30E-16A92B49CD7F}" destId="{CA209E28-8727-4207-99A0-68C47C7AA808}" srcOrd="0" destOrd="0" presId="urn:microsoft.com/office/officeart/2005/8/layout/vList5"/>
    <dgm:cxn modelId="{0C557C57-D770-45DA-9B52-C3E65029B448}" type="presParOf" srcId="{CA209E28-8727-4207-99A0-68C47C7AA808}" destId="{19C898F4-E1B7-4DC3-B6B3-3F4ED10820AB}" srcOrd="0" destOrd="0" presId="urn:microsoft.com/office/officeart/2005/8/layout/vList5"/>
    <dgm:cxn modelId="{E4CBEE88-1D5A-45D4-872B-F3DA6A54E77E}" type="presParOf" srcId="{19C898F4-E1B7-4DC3-B6B3-3F4ED10820AB}" destId="{9AA1FA7B-E058-433A-9862-1B11896C0F0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F737C04-2BAA-454E-B6E6-CE981FA9AC2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9C0E-0889-44BF-930E-9A80DBEB7E56}">
      <dgm:prSet custT="1"/>
      <dgm:spPr/>
      <dgm:t>
        <a:bodyPr/>
        <a:lstStyle/>
        <a:p>
          <a:pPr algn="just" rtl="0"/>
          <a:r>
            <a:rPr lang="en-US" sz="2100" b="1" i="0" baseline="0" dirty="0" smtClean="0">
              <a:solidFill>
                <a:srgbClr val="006600"/>
              </a:solidFill>
            </a:rPr>
            <a:t> </a:t>
          </a:r>
          <a:r>
            <a:rPr lang="en-US" sz="2400" b="1" i="0" baseline="0" dirty="0" smtClean="0">
              <a:solidFill>
                <a:srgbClr val="006600"/>
              </a:solidFill>
            </a:rPr>
            <a:t>1</a:t>
          </a:r>
          <a:r>
            <a:rPr lang="ru-RU" sz="2400" b="1" i="0" baseline="0" dirty="0" smtClean="0">
              <a:solidFill>
                <a:srgbClr val="006600"/>
              </a:solidFill>
            </a:rPr>
            <a:t>. </a:t>
          </a:r>
          <a:r>
            <a:rPr lang="ru-RU" sz="2400" b="1" i="0" u="sng" baseline="0" dirty="0" smtClean="0">
              <a:solidFill>
                <a:srgbClr val="FF0000"/>
              </a:solidFill>
            </a:rPr>
            <a:t>Абсолютная проницаемость - </a:t>
          </a:r>
          <a:r>
            <a:rPr lang="ru-RU" sz="2400" b="1" i="0" baseline="0" dirty="0" err="1" smtClean="0">
              <a:solidFill>
                <a:srgbClr val="006600"/>
              </a:solidFill>
            </a:rPr>
            <a:t>проницаемость</a:t>
          </a:r>
          <a:r>
            <a:rPr lang="ru-RU" sz="2400" b="1" i="0" baseline="0" dirty="0" smtClean="0">
              <a:solidFill>
                <a:srgbClr val="006600"/>
              </a:solidFill>
            </a:rPr>
            <a:t>, определенная при условии, что порода насыщена однофазовым флюидом, химически инертным по отношению к ней. </a:t>
          </a:r>
          <a:endParaRPr lang="ru-RU" sz="2400" b="0" i="0" baseline="0" dirty="0">
            <a:solidFill>
              <a:srgbClr val="006600"/>
            </a:solidFill>
          </a:endParaRPr>
        </a:p>
      </dgm:t>
    </dgm:pt>
    <dgm:pt modelId="{8B410CA8-3A1B-4C00-8DD0-628C84E9A7E7}" type="parTrans" cxnId="{51F6D44C-67FE-437B-86FA-F52B03B4B61C}">
      <dgm:prSet/>
      <dgm:spPr/>
      <dgm:t>
        <a:bodyPr/>
        <a:lstStyle/>
        <a:p>
          <a:endParaRPr lang="ru-RU"/>
        </a:p>
      </dgm:t>
    </dgm:pt>
    <dgm:pt modelId="{CF706C57-D883-413E-AE52-7AA0B67BA9D4}" type="sibTrans" cxnId="{51F6D44C-67FE-437B-86FA-F52B03B4B61C}">
      <dgm:prSet/>
      <dgm:spPr/>
      <dgm:t>
        <a:bodyPr/>
        <a:lstStyle/>
        <a:p>
          <a:endParaRPr lang="ru-RU"/>
        </a:p>
      </dgm:t>
    </dgm:pt>
    <dgm:pt modelId="{660F4D63-0DE3-4F56-8A58-353B71BAF80E}" type="pres">
      <dgm:prSet presAssocID="{4F737C04-2BAA-454E-B6E6-CE981FA9AC2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FA3E199-F19C-4684-A5A4-53C7EC1F6CFC}" type="pres">
      <dgm:prSet presAssocID="{4F629C0E-0889-44BF-930E-9A80DBEB7E56}" presName="linNode" presStyleCnt="0"/>
      <dgm:spPr/>
    </dgm:pt>
    <dgm:pt modelId="{F07A000F-6457-4C3D-9321-3B775E9E8AA1}" type="pres">
      <dgm:prSet presAssocID="{4F629C0E-0889-44BF-930E-9A80DBEB7E56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20708E-81C2-4F69-895A-11DD8C6E28C3}" type="presOf" srcId="{4F629C0E-0889-44BF-930E-9A80DBEB7E56}" destId="{F07A000F-6457-4C3D-9321-3B775E9E8AA1}" srcOrd="0" destOrd="0" presId="urn:microsoft.com/office/officeart/2005/8/layout/vList5"/>
    <dgm:cxn modelId="{34E99B52-4B2E-459C-831E-04476B0638BF}" type="presOf" srcId="{4F737C04-2BAA-454E-B6E6-CE981FA9AC2E}" destId="{660F4D63-0DE3-4F56-8A58-353B71BAF80E}" srcOrd="0" destOrd="0" presId="urn:microsoft.com/office/officeart/2005/8/layout/vList5"/>
    <dgm:cxn modelId="{51F6D44C-67FE-437B-86FA-F52B03B4B61C}" srcId="{4F737C04-2BAA-454E-B6E6-CE981FA9AC2E}" destId="{4F629C0E-0889-44BF-930E-9A80DBEB7E56}" srcOrd="0" destOrd="0" parTransId="{8B410CA8-3A1B-4C00-8DD0-628C84E9A7E7}" sibTransId="{CF706C57-D883-413E-AE52-7AA0B67BA9D4}"/>
    <dgm:cxn modelId="{C1D83F74-DEF9-4F7F-B175-34981AC829E7}" type="presParOf" srcId="{660F4D63-0DE3-4F56-8A58-353B71BAF80E}" destId="{DFA3E199-F19C-4684-A5A4-53C7EC1F6CFC}" srcOrd="0" destOrd="0" presId="urn:microsoft.com/office/officeart/2005/8/layout/vList5"/>
    <dgm:cxn modelId="{785C433A-1C21-48C5-B0BE-8A319FA0CF97}" type="presParOf" srcId="{DFA3E199-F19C-4684-A5A4-53C7EC1F6CFC}" destId="{F07A000F-6457-4C3D-9321-3B775E9E8AA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9B77B3-EAED-40DA-8199-AC774475846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68A32C-1182-4D65-97B0-7D97D948F6F6}">
      <dgm:prSet custT="1"/>
      <dgm:spPr/>
      <dgm:t>
        <a:bodyPr/>
        <a:lstStyle/>
        <a:p>
          <a:pPr algn="just" rtl="0"/>
          <a:r>
            <a:rPr lang="ru-RU" sz="2800" b="1" dirty="0" smtClean="0">
              <a:solidFill>
                <a:srgbClr val="FF0000"/>
              </a:solidFill>
              <a:latin typeface="Arial Black" pitchFamily="34" charset="0"/>
            </a:rPr>
            <a:t>2. Эффективная (фазовая) </a:t>
          </a:r>
          <a:r>
            <a:rPr lang="ru-RU" sz="2800" dirty="0" smtClean="0">
              <a:solidFill>
                <a:srgbClr val="FF0000"/>
              </a:solidFill>
              <a:latin typeface="Arial Black" pitchFamily="34" charset="0"/>
            </a:rPr>
            <a:t>проницаемость</a:t>
          </a:r>
          <a:r>
            <a:rPr lang="ru-RU" sz="2800" b="1" dirty="0" smtClean="0">
              <a:solidFill>
                <a:srgbClr val="006600"/>
              </a:solidFill>
              <a:latin typeface="Arial Black" pitchFamily="34" charset="0"/>
            </a:rPr>
            <a:t> </a:t>
          </a:r>
          <a:r>
            <a:rPr lang="ru-RU" sz="2800" b="1" dirty="0" smtClean="0">
              <a:solidFill>
                <a:srgbClr val="FF0000"/>
              </a:solidFill>
              <a:latin typeface="Arial Black" pitchFamily="34" charset="0"/>
            </a:rPr>
            <a:t>(</a:t>
          </a:r>
          <a:r>
            <a:rPr lang="ru-RU" sz="2800" b="1" dirty="0" err="1" smtClean="0">
              <a:solidFill>
                <a:srgbClr val="FF0000"/>
              </a:solidFill>
              <a:latin typeface="Arial Black" pitchFamily="34" charset="0"/>
            </a:rPr>
            <a:t>k</a:t>
          </a:r>
          <a:r>
            <a:rPr lang="ru-RU" sz="2800" b="1" baseline="-25000" dirty="0" err="1" smtClean="0">
              <a:solidFill>
                <a:srgbClr val="FF0000"/>
              </a:solidFill>
              <a:latin typeface="Arial Black" pitchFamily="34" charset="0"/>
            </a:rPr>
            <a:t>пр.эф</a:t>
          </a:r>
          <a:r>
            <a:rPr lang="ru-RU" sz="2800" b="1" baseline="-25000" dirty="0" smtClean="0">
              <a:solidFill>
                <a:srgbClr val="FF0000"/>
              </a:solidFill>
              <a:latin typeface="Arial Black" pitchFamily="34" charset="0"/>
            </a:rPr>
            <a:t>.</a:t>
          </a:r>
          <a:r>
            <a:rPr lang="ru-RU" sz="2800" b="1" dirty="0" smtClean="0">
              <a:solidFill>
                <a:srgbClr val="FF0000"/>
              </a:solidFill>
              <a:latin typeface="Arial Black" pitchFamily="34" charset="0"/>
            </a:rPr>
            <a:t>)</a:t>
          </a:r>
          <a:r>
            <a:rPr lang="ru-RU" sz="2800" dirty="0" smtClean="0">
              <a:solidFill>
                <a:srgbClr val="006600"/>
              </a:solidFill>
              <a:latin typeface="Arial Black" pitchFamily="34" charset="0"/>
            </a:rPr>
            <a:t>  пород </a:t>
          </a:r>
          <a:r>
            <a:rPr lang="en-US" sz="2800" dirty="0" smtClean="0">
              <a:solidFill>
                <a:srgbClr val="006600"/>
              </a:solidFill>
              <a:latin typeface="Arial Black" pitchFamily="34" charset="0"/>
            </a:rPr>
            <a:t>– </a:t>
          </a:r>
        </a:p>
        <a:p>
          <a:pPr algn="just" rtl="0"/>
          <a:r>
            <a:rPr lang="ru-RU" sz="2800" dirty="0" smtClean="0">
              <a:solidFill>
                <a:srgbClr val="006600"/>
              </a:solidFill>
              <a:latin typeface="Arial Black" pitchFamily="34" charset="0"/>
            </a:rPr>
            <a:t>для данной жидкости или газа при движении в пустотном пространстве многофазных систем. </a:t>
          </a:r>
          <a:endParaRPr lang="en-US" sz="2800" dirty="0" smtClean="0">
            <a:solidFill>
              <a:srgbClr val="006600"/>
            </a:solidFill>
            <a:latin typeface="Arial Black" pitchFamily="34" charset="0"/>
          </a:endParaRPr>
        </a:p>
        <a:p>
          <a:pPr algn="just" rtl="0"/>
          <a:r>
            <a:rPr lang="en-US" sz="2800" dirty="0" smtClean="0">
              <a:solidFill>
                <a:srgbClr val="006600"/>
              </a:solidFill>
              <a:latin typeface="Arial Black" pitchFamily="34" charset="0"/>
            </a:rPr>
            <a:t>     </a:t>
          </a:r>
          <a:r>
            <a:rPr lang="ru-RU" sz="2800" dirty="0" smtClean="0">
              <a:solidFill>
                <a:srgbClr val="006600"/>
              </a:solidFill>
              <a:latin typeface="Arial Black" pitchFamily="34" charset="0"/>
            </a:rPr>
            <a:t>Значение ее зависит не только от физических свойств пород, но и от степени насыщенности пустотного пространства каждой из фаз и от их физико-химических свойств.</a:t>
          </a:r>
          <a:r>
            <a:rPr lang="ru-RU" sz="2800" b="1" dirty="0" smtClean="0">
              <a:solidFill>
                <a:srgbClr val="006600"/>
              </a:solidFill>
              <a:latin typeface="Arial Black" pitchFamily="34" charset="0"/>
            </a:rPr>
            <a:t> </a:t>
          </a:r>
          <a:endParaRPr lang="ru-RU" sz="2800" dirty="0">
            <a:solidFill>
              <a:srgbClr val="006600"/>
            </a:solidFill>
            <a:latin typeface="Arial Black" pitchFamily="34" charset="0"/>
          </a:endParaRPr>
        </a:p>
      </dgm:t>
    </dgm:pt>
    <dgm:pt modelId="{2E0D9551-7D56-4959-AA38-770DC09E024F}" type="parTrans" cxnId="{7771AA58-2814-404A-85D2-F567F5F55F19}">
      <dgm:prSet/>
      <dgm:spPr/>
      <dgm:t>
        <a:bodyPr/>
        <a:lstStyle/>
        <a:p>
          <a:endParaRPr lang="ru-RU"/>
        </a:p>
      </dgm:t>
    </dgm:pt>
    <dgm:pt modelId="{3AA5FC6E-0459-49CD-81D8-32E5C201D0BE}" type="sibTrans" cxnId="{7771AA58-2814-404A-85D2-F567F5F55F19}">
      <dgm:prSet/>
      <dgm:spPr/>
      <dgm:t>
        <a:bodyPr/>
        <a:lstStyle/>
        <a:p>
          <a:endParaRPr lang="ru-RU"/>
        </a:p>
      </dgm:t>
    </dgm:pt>
    <dgm:pt modelId="{2F2F22BA-C161-4502-A1EB-130E508B7D99}" type="pres">
      <dgm:prSet presAssocID="{579B77B3-EAED-40DA-8199-AC77447584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82DBA7-F664-4822-A855-987E0A92B727}" type="pres">
      <dgm:prSet presAssocID="{B468A32C-1182-4D65-97B0-7D97D948F6F6}" presName="linNode" presStyleCnt="0"/>
      <dgm:spPr/>
    </dgm:pt>
    <dgm:pt modelId="{3AEA17F1-E4FB-4AF1-8319-43662331C0C5}" type="pres">
      <dgm:prSet presAssocID="{B468A32C-1182-4D65-97B0-7D97D948F6F6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71AA58-2814-404A-85D2-F567F5F55F19}" srcId="{579B77B3-EAED-40DA-8199-AC774475846D}" destId="{B468A32C-1182-4D65-97B0-7D97D948F6F6}" srcOrd="0" destOrd="0" parTransId="{2E0D9551-7D56-4959-AA38-770DC09E024F}" sibTransId="{3AA5FC6E-0459-49CD-81D8-32E5C201D0BE}"/>
    <dgm:cxn modelId="{C6A644D0-D845-4472-9586-452A1E330979}" type="presOf" srcId="{579B77B3-EAED-40DA-8199-AC774475846D}" destId="{2F2F22BA-C161-4502-A1EB-130E508B7D99}" srcOrd="0" destOrd="0" presId="urn:microsoft.com/office/officeart/2005/8/layout/vList5"/>
    <dgm:cxn modelId="{72A4960D-2F5E-409D-999D-D4D818D67A73}" type="presOf" srcId="{B468A32C-1182-4D65-97B0-7D97D948F6F6}" destId="{3AEA17F1-E4FB-4AF1-8319-43662331C0C5}" srcOrd="0" destOrd="0" presId="urn:microsoft.com/office/officeart/2005/8/layout/vList5"/>
    <dgm:cxn modelId="{40EFBAD2-65D2-4411-A787-10A82F930F68}" type="presParOf" srcId="{2F2F22BA-C161-4502-A1EB-130E508B7D99}" destId="{D982DBA7-F664-4822-A855-987E0A92B727}" srcOrd="0" destOrd="0" presId="urn:microsoft.com/office/officeart/2005/8/layout/vList5"/>
    <dgm:cxn modelId="{890CA245-2896-49A5-8168-406C701728BD}" type="presParOf" srcId="{D982DBA7-F664-4822-A855-987E0A92B727}" destId="{3AEA17F1-E4FB-4AF1-8319-43662331C0C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129A9B-D9F9-4B5D-AB64-C2B8A5728B1B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015AEC-BE3C-476A-8E3D-62AEE0C7D98E}">
      <dgm:prSet custT="1"/>
      <dgm:spPr/>
      <dgm:t>
        <a:bodyPr/>
        <a:lstStyle/>
        <a:p>
          <a:pPr algn="ctr" rtl="0"/>
          <a:r>
            <a:rPr lang="ru-RU" sz="3600" b="1" dirty="0" smtClean="0">
              <a:solidFill>
                <a:srgbClr val="FF0000"/>
              </a:solidFill>
              <a:latin typeface="Arial Black" pitchFamily="34" charset="0"/>
            </a:rPr>
            <a:t>3. Относительная проницаемость</a:t>
          </a:r>
          <a:r>
            <a:rPr lang="ru-RU" sz="3600" dirty="0" smtClean="0">
              <a:solidFill>
                <a:srgbClr val="FF0000"/>
              </a:solidFill>
              <a:latin typeface="Arial Black" pitchFamily="34" charset="0"/>
            </a:rPr>
            <a:t> (</a:t>
          </a:r>
          <a:r>
            <a:rPr lang="ru-RU" sz="3600" b="1" dirty="0" err="1" smtClean="0">
              <a:solidFill>
                <a:srgbClr val="FF0000"/>
              </a:solidFill>
              <a:latin typeface="Arial Black" pitchFamily="34" charset="0"/>
            </a:rPr>
            <a:t>k</a:t>
          </a:r>
          <a:r>
            <a:rPr lang="ru-RU" sz="3600" b="1" baseline="-25000" dirty="0" err="1" smtClean="0">
              <a:solidFill>
                <a:srgbClr val="FF0000"/>
              </a:solidFill>
              <a:latin typeface="Arial Black" pitchFamily="34" charset="0"/>
            </a:rPr>
            <a:t>пр.от</a:t>
          </a:r>
          <a:r>
            <a:rPr lang="ru-RU" sz="3600" b="1" baseline="-25000" dirty="0" smtClean="0">
              <a:solidFill>
                <a:srgbClr val="FF0000"/>
              </a:solidFill>
              <a:latin typeface="Arial Black" pitchFamily="34" charset="0"/>
            </a:rPr>
            <a:t>.</a:t>
          </a:r>
          <a:r>
            <a:rPr lang="ru-RU" sz="3600" b="1" dirty="0" smtClean="0">
              <a:solidFill>
                <a:srgbClr val="FF0000"/>
              </a:solidFill>
              <a:latin typeface="Arial Black" pitchFamily="34" charset="0"/>
            </a:rPr>
            <a:t>)</a:t>
          </a:r>
          <a:r>
            <a:rPr lang="ru-RU" sz="3600" b="1" baseline="-25000" dirty="0" smtClean="0">
              <a:solidFill>
                <a:srgbClr val="FF0000"/>
              </a:solidFill>
              <a:latin typeface="Arial Black" pitchFamily="34" charset="0"/>
            </a:rPr>
            <a:t> </a:t>
          </a:r>
          <a:r>
            <a:rPr lang="ru-RU" sz="3600" b="1" dirty="0" smtClean="0">
              <a:solidFill>
                <a:srgbClr val="006600"/>
              </a:solidFill>
              <a:latin typeface="Arial Black" pitchFamily="34" charset="0"/>
            </a:rPr>
            <a:t>породы - отношение фазовой проницаемости для данной фазы к абсолютной.</a:t>
          </a:r>
          <a:endParaRPr lang="ru-RU" sz="3600" b="1" dirty="0">
            <a:solidFill>
              <a:srgbClr val="006600"/>
            </a:solidFill>
            <a:latin typeface="Arial Black" pitchFamily="34" charset="0"/>
          </a:endParaRPr>
        </a:p>
      </dgm:t>
    </dgm:pt>
    <dgm:pt modelId="{A38DDA15-097A-423B-9AD8-80A274F0E962}" type="parTrans" cxnId="{42C5AB05-B7EE-4CBA-A887-5F4003CF3EA0}">
      <dgm:prSet/>
      <dgm:spPr/>
      <dgm:t>
        <a:bodyPr/>
        <a:lstStyle/>
        <a:p>
          <a:endParaRPr lang="ru-RU"/>
        </a:p>
      </dgm:t>
    </dgm:pt>
    <dgm:pt modelId="{AECD6FE6-D0E8-41DA-B644-AC6541684012}" type="sibTrans" cxnId="{42C5AB05-B7EE-4CBA-A887-5F4003CF3EA0}">
      <dgm:prSet/>
      <dgm:spPr/>
      <dgm:t>
        <a:bodyPr/>
        <a:lstStyle/>
        <a:p>
          <a:endParaRPr lang="ru-RU"/>
        </a:p>
      </dgm:t>
    </dgm:pt>
    <dgm:pt modelId="{FC3FB0C0-568B-4963-8D5E-51E8393F40E6}" type="pres">
      <dgm:prSet presAssocID="{94129A9B-D9F9-4B5D-AB64-C2B8A5728B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5F2D93-A46C-4EA3-8D9D-D0F6585771D4}" type="pres">
      <dgm:prSet presAssocID="{22015AEC-BE3C-476A-8E3D-62AEE0C7D98E}" presName="linNode" presStyleCnt="0"/>
      <dgm:spPr/>
    </dgm:pt>
    <dgm:pt modelId="{CD98ADCB-8FC3-4105-A95E-4B303E6CF939}" type="pres">
      <dgm:prSet presAssocID="{22015AEC-BE3C-476A-8E3D-62AEE0C7D98E}" presName="parentText" presStyleLbl="node1" presStyleIdx="0" presStyleCnt="1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C5AB05-B7EE-4CBA-A887-5F4003CF3EA0}" srcId="{94129A9B-D9F9-4B5D-AB64-C2B8A5728B1B}" destId="{22015AEC-BE3C-476A-8E3D-62AEE0C7D98E}" srcOrd="0" destOrd="0" parTransId="{A38DDA15-097A-423B-9AD8-80A274F0E962}" sibTransId="{AECD6FE6-D0E8-41DA-B644-AC6541684012}"/>
    <dgm:cxn modelId="{418EDFFD-6C6E-4061-9AE8-BCDC418F54A0}" type="presOf" srcId="{94129A9B-D9F9-4B5D-AB64-C2B8A5728B1B}" destId="{FC3FB0C0-568B-4963-8D5E-51E8393F40E6}" srcOrd="0" destOrd="0" presId="urn:microsoft.com/office/officeart/2005/8/layout/vList5"/>
    <dgm:cxn modelId="{C5719428-ADA0-4ACB-8DD8-40F2EF228ED7}" type="presOf" srcId="{22015AEC-BE3C-476A-8E3D-62AEE0C7D98E}" destId="{CD98ADCB-8FC3-4105-A95E-4B303E6CF939}" srcOrd="0" destOrd="0" presId="urn:microsoft.com/office/officeart/2005/8/layout/vList5"/>
    <dgm:cxn modelId="{EB815CA5-5626-46C6-9D51-CD4034440F94}" type="presParOf" srcId="{FC3FB0C0-568B-4963-8D5E-51E8393F40E6}" destId="{E05F2D93-A46C-4EA3-8D9D-D0F6585771D4}" srcOrd="0" destOrd="0" presId="urn:microsoft.com/office/officeart/2005/8/layout/vList5"/>
    <dgm:cxn modelId="{4654228F-379C-4A3F-A38C-B5522E71C5C2}" type="presParOf" srcId="{E05F2D93-A46C-4EA3-8D9D-D0F6585771D4}" destId="{CD98ADCB-8FC3-4105-A95E-4B303E6CF93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5E532BE-5501-401C-B439-BF611DEFEBC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207D28-5FE3-4CAF-AF46-4D64D23F9ADC}">
      <dgm:prSet custT="1"/>
      <dgm:spPr>
        <a:ln>
          <a:solidFill>
            <a:srgbClr val="006600"/>
          </a:solidFill>
        </a:ln>
      </dgm:spPr>
      <dgm:t>
        <a:bodyPr/>
        <a:lstStyle/>
        <a:p>
          <a:pPr algn="just" rtl="0"/>
          <a:r>
            <a:rPr lang="en-US" sz="2800" dirty="0" smtClean="0">
              <a:solidFill>
                <a:srgbClr val="006600"/>
              </a:solidFill>
              <a:latin typeface="Arial Black" pitchFamily="34" charset="0"/>
            </a:rPr>
            <a:t>    </a:t>
          </a:r>
          <a:r>
            <a:rPr lang="ru-RU" sz="2800" dirty="0" smtClean="0">
              <a:solidFill>
                <a:srgbClr val="006600"/>
              </a:solidFill>
              <a:latin typeface="Arial Black" pitchFamily="34" charset="0"/>
            </a:rPr>
            <a:t>Наибольшей,</a:t>
          </a:r>
          <a:r>
            <a:rPr lang="en-US" sz="2800" dirty="0" smtClean="0">
              <a:solidFill>
                <a:srgbClr val="006600"/>
              </a:solidFill>
              <a:latin typeface="Arial Black" pitchFamily="34" charset="0"/>
            </a:rPr>
            <a:t> </a:t>
          </a:r>
          <a:r>
            <a:rPr lang="ru-RU" sz="2800" dirty="0" smtClean="0">
              <a:solidFill>
                <a:srgbClr val="006600"/>
              </a:solidFill>
              <a:latin typeface="Arial Black" pitchFamily="34" charset="0"/>
            </a:rPr>
            <a:t>приближающейся по значению к абсолютной, проницаемость пород бывает в тех случаях, когда по порам движется </a:t>
          </a:r>
          <a:r>
            <a:rPr lang="ru-RU" sz="2800" smtClean="0">
              <a:solidFill>
                <a:srgbClr val="006600"/>
              </a:solidFill>
              <a:latin typeface="Arial Black" pitchFamily="34" charset="0"/>
            </a:rPr>
            <a:t>и нефть </a:t>
          </a:r>
          <a:r>
            <a:rPr lang="ru-RU" sz="2800" dirty="0" smtClean="0">
              <a:solidFill>
                <a:srgbClr val="006600"/>
              </a:solidFill>
              <a:latin typeface="Arial Black" pitchFamily="34" charset="0"/>
            </a:rPr>
            <a:t>и газ в отдельности (две фазы), эффективная проницаемость (фазовая) для нефти начинает уменьшаться. Если по порам движутся три фазы (нефть, газ, вода) эффективная (фазовая) проницаемость для нефти еще больше уменьшается. </a:t>
          </a:r>
          <a:endParaRPr lang="ru-RU" sz="2800" dirty="0">
            <a:solidFill>
              <a:srgbClr val="006600"/>
            </a:solidFill>
            <a:latin typeface="Arial Black" pitchFamily="34" charset="0"/>
          </a:endParaRPr>
        </a:p>
      </dgm:t>
    </dgm:pt>
    <dgm:pt modelId="{5F036423-1E81-4FB3-A2B0-38ED342E2795}" type="parTrans" cxnId="{48605E16-5FDF-4E2E-8A98-98DF8B9AE7E8}">
      <dgm:prSet/>
      <dgm:spPr/>
      <dgm:t>
        <a:bodyPr/>
        <a:lstStyle/>
        <a:p>
          <a:endParaRPr lang="ru-RU"/>
        </a:p>
      </dgm:t>
    </dgm:pt>
    <dgm:pt modelId="{8C176D60-C3BE-416A-80E5-EEB14BDBF7E7}" type="sibTrans" cxnId="{48605E16-5FDF-4E2E-8A98-98DF8B9AE7E8}">
      <dgm:prSet/>
      <dgm:spPr/>
      <dgm:t>
        <a:bodyPr/>
        <a:lstStyle/>
        <a:p>
          <a:endParaRPr lang="ru-RU"/>
        </a:p>
      </dgm:t>
    </dgm:pt>
    <dgm:pt modelId="{1D10A737-3D2A-46E7-B791-8ECDD96FB454}" type="pres">
      <dgm:prSet presAssocID="{75E532BE-5501-401C-B439-BF611DEFEB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BF2454-9C1A-4C32-A6AB-620EB0BA2A46}" type="pres">
      <dgm:prSet presAssocID="{BC207D28-5FE3-4CAF-AF46-4D64D23F9ADC}" presName="linNode" presStyleCnt="0"/>
      <dgm:spPr/>
      <dgm:t>
        <a:bodyPr/>
        <a:lstStyle/>
        <a:p>
          <a:endParaRPr lang="ru-RU"/>
        </a:p>
      </dgm:t>
    </dgm:pt>
    <dgm:pt modelId="{3BCC7B8E-34ED-4F74-B771-60416C05BFB5}" type="pres">
      <dgm:prSet presAssocID="{BC207D28-5FE3-4CAF-AF46-4D64D23F9ADC}" presName="parentText" presStyleLbl="node1" presStyleIdx="0" presStyleCnt="1" custScaleX="277778" custLinFactNeighborX="-136" custLinFactNeighborY="11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34E52E-0F34-4BB0-9BA0-B222E79379DC}" type="presOf" srcId="{75E532BE-5501-401C-B439-BF611DEFEBCF}" destId="{1D10A737-3D2A-46E7-B791-8ECDD96FB454}" srcOrd="0" destOrd="0" presId="urn:microsoft.com/office/officeart/2005/8/layout/vList5"/>
    <dgm:cxn modelId="{047B5B04-C628-4910-9ED0-7034D29D02E3}" type="presOf" srcId="{BC207D28-5FE3-4CAF-AF46-4D64D23F9ADC}" destId="{3BCC7B8E-34ED-4F74-B771-60416C05BFB5}" srcOrd="0" destOrd="0" presId="urn:microsoft.com/office/officeart/2005/8/layout/vList5"/>
    <dgm:cxn modelId="{48605E16-5FDF-4E2E-8A98-98DF8B9AE7E8}" srcId="{75E532BE-5501-401C-B439-BF611DEFEBCF}" destId="{BC207D28-5FE3-4CAF-AF46-4D64D23F9ADC}" srcOrd="0" destOrd="0" parTransId="{5F036423-1E81-4FB3-A2B0-38ED342E2795}" sibTransId="{8C176D60-C3BE-416A-80E5-EEB14BDBF7E7}"/>
    <dgm:cxn modelId="{B4AB9EC6-94EB-43F5-A4DB-2380ADDA5C14}" type="presParOf" srcId="{1D10A737-3D2A-46E7-B791-8ECDD96FB454}" destId="{E0BF2454-9C1A-4C32-A6AB-620EB0BA2A46}" srcOrd="0" destOrd="0" presId="urn:microsoft.com/office/officeart/2005/8/layout/vList5"/>
    <dgm:cxn modelId="{5DB7AEB0-1AFF-402C-AD5C-AF23FE7D4DC0}" type="presParOf" srcId="{E0BF2454-9C1A-4C32-A6AB-620EB0BA2A46}" destId="{3BCC7B8E-34ED-4F74-B771-60416C05BFB5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B6099A-7884-431D-82AB-0F12D0F1E1F6}">
      <dsp:nvSpPr>
        <dsp:cNvPr id="0" name=""/>
        <dsp:cNvSpPr/>
      </dsp:nvSpPr>
      <dsp:spPr>
        <a:xfrm>
          <a:off x="0" y="1106"/>
          <a:ext cx="4214842" cy="3492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006600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>
              <a:solidFill>
                <a:srgbClr val="FFFF00"/>
              </a:solidFill>
            </a:rPr>
            <a:t>Фильтрационные свойства.</a:t>
          </a:r>
          <a:endParaRPr lang="en-US" sz="2000" b="1" i="0" kern="1200" baseline="0" dirty="0">
            <a:solidFill>
              <a:srgbClr val="FFFF00"/>
            </a:solidFill>
          </a:endParaRPr>
        </a:p>
      </dsp:txBody>
      <dsp:txXfrm>
        <a:off x="0" y="1106"/>
        <a:ext cx="4214842" cy="349287"/>
      </dsp:txXfrm>
    </dsp:sp>
    <dsp:sp modelId="{133F9FFA-7FC3-418B-B6B4-4279E3C881FA}">
      <dsp:nvSpPr>
        <dsp:cNvPr id="0" name=""/>
        <dsp:cNvSpPr/>
      </dsp:nvSpPr>
      <dsp:spPr>
        <a:xfrm>
          <a:off x="0" y="361141"/>
          <a:ext cx="4214842" cy="3492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b="1" i="0" kern="1200" baseline="0" dirty="0"/>
        </a:p>
      </dsp:txBody>
      <dsp:txXfrm>
        <a:off x="0" y="361141"/>
        <a:ext cx="4214842" cy="349287"/>
      </dsp:txXfrm>
    </dsp:sp>
    <dsp:sp modelId="{B0193320-7FC5-49CD-9D28-58FDA9FFDD9B}">
      <dsp:nvSpPr>
        <dsp:cNvPr id="0" name=""/>
        <dsp:cNvSpPr/>
      </dsp:nvSpPr>
      <dsp:spPr>
        <a:xfrm>
          <a:off x="0" y="361315"/>
          <a:ext cx="4214842" cy="3492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FF00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>
              <a:solidFill>
                <a:srgbClr val="006600"/>
              </a:solidFill>
            </a:rPr>
            <a:t>Проницаемость.</a:t>
          </a:r>
          <a:endParaRPr lang="ru-RU" sz="2000" b="1" i="0" kern="1200" baseline="0" dirty="0">
            <a:solidFill>
              <a:srgbClr val="006600"/>
            </a:solidFill>
          </a:endParaRPr>
        </a:p>
      </dsp:txBody>
      <dsp:txXfrm>
        <a:off x="0" y="361315"/>
        <a:ext cx="4214842" cy="34928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434F4B-4644-4ACB-B71F-295619FD0943}">
      <dsp:nvSpPr>
        <dsp:cNvPr id="0" name=""/>
        <dsp:cNvSpPr/>
      </dsp:nvSpPr>
      <dsp:spPr>
        <a:xfrm>
          <a:off x="0" y="33178"/>
          <a:ext cx="3643338" cy="364333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197C6B-D057-4420-9FA3-77BE9E6B7539}">
      <dsp:nvSpPr>
        <dsp:cNvPr id="0" name=""/>
        <dsp:cNvSpPr/>
      </dsp:nvSpPr>
      <dsp:spPr>
        <a:xfrm>
          <a:off x="1821669" y="66356"/>
          <a:ext cx="4250560" cy="36433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B050"/>
              </a:solidFill>
            </a:rPr>
            <a:t>Важнейшим свойством пород-коллекторов является их способность к фильтрации, т.е. к движению в них жидкостей и газов при наличии перепада давления. </a:t>
          </a:r>
          <a:endParaRPr lang="en-US" sz="2000" kern="1200" dirty="0">
            <a:solidFill>
              <a:srgbClr val="00B050"/>
            </a:solidFill>
          </a:endParaRPr>
        </a:p>
      </dsp:txBody>
      <dsp:txXfrm>
        <a:off x="1821669" y="66356"/>
        <a:ext cx="4250560" cy="1730585"/>
      </dsp:txXfrm>
    </dsp:sp>
    <dsp:sp modelId="{CF4B9448-FD76-41EE-847E-4975B278A42A}">
      <dsp:nvSpPr>
        <dsp:cNvPr id="0" name=""/>
        <dsp:cNvSpPr/>
      </dsp:nvSpPr>
      <dsp:spPr>
        <a:xfrm>
          <a:off x="956376" y="1763764"/>
          <a:ext cx="1730585" cy="1730585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3656D-F592-4C5F-9D73-6B3F3BE4BCCA}">
      <dsp:nvSpPr>
        <dsp:cNvPr id="0" name=""/>
        <dsp:cNvSpPr/>
      </dsp:nvSpPr>
      <dsp:spPr>
        <a:xfrm>
          <a:off x="1821669" y="1763764"/>
          <a:ext cx="4250560" cy="173058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u="sng" kern="1200" dirty="0" smtClean="0">
              <a:solidFill>
                <a:srgbClr val="C00000"/>
              </a:solidFill>
            </a:rPr>
            <a:t>Способность пород-коллекторов пропускать через себя жидкости и газы при перепаде давления называется проницаемостью.</a:t>
          </a:r>
          <a:endParaRPr lang="ru-RU" sz="2000" u="sng" kern="1200" dirty="0">
            <a:solidFill>
              <a:srgbClr val="C00000"/>
            </a:solidFill>
          </a:endParaRPr>
        </a:p>
      </dsp:txBody>
      <dsp:txXfrm>
        <a:off x="1821669" y="1763764"/>
        <a:ext cx="4250560" cy="17305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A1FA7B-E058-433A-9862-1B11896C0F09}">
      <dsp:nvSpPr>
        <dsp:cNvPr id="0" name=""/>
        <dsp:cNvSpPr/>
      </dsp:nvSpPr>
      <dsp:spPr>
        <a:xfrm>
          <a:off x="2927" y="1430"/>
          <a:ext cx="5994936" cy="2926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i="0" kern="1200" baseline="0" dirty="0" smtClean="0"/>
            <a:t>   </a:t>
          </a:r>
          <a:r>
            <a:rPr lang="ru-RU" sz="2400" b="1" i="0" kern="1200" baseline="0" dirty="0" smtClean="0">
              <a:solidFill>
                <a:srgbClr val="006600"/>
              </a:solidFill>
            </a:rPr>
            <a:t>Для ее оценки обычно используется воздух, газ или инертная жидкость, т.к. физико-химические свойства пластовых жидкостей оказывают влияние на проницаемость породы</a:t>
          </a:r>
          <a:r>
            <a:rPr lang="ru-RU" sz="2400" b="1" i="0" kern="1200" baseline="0" smtClean="0">
              <a:solidFill>
                <a:srgbClr val="006600"/>
              </a:solidFill>
            </a:rPr>
            <a:t>. Величина </a:t>
          </a:r>
          <a:r>
            <a:rPr lang="ru-RU" sz="2400" b="1" i="0" kern="1200" baseline="0" dirty="0" smtClean="0">
              <a:solidFill>
                <a:srgbClr val="006600"/>
              </a:solidFill>
            </a:rPr>
            <a:t>абсолютной проницаемости выражается </a:t>
          </a:r>
          <a:r>
            <a:rPr lang="ru-RU" sz="2400" b="1" i="0" u="sng" kern="1200" baseline="0" dirty="0" smtClean="0">
              <a:solidFill>
                <a:srgbClr val="FF0000"/>
              </a:solidFill>
            </a:rPr>
            <a:t>коэффициентом проницаемости k</a:t>
          </a:r>
          <a:r>
            <a:rPr lang="ru-RU" sz="2400" b="1" i="0" u="sng" kern="1200" baseline="-30000" dirty="0" smtClean="0">
              <a:solidFill>
                <a:srgbClr val="FF0000"/>
              </a:solidFill>
            </a:rPr>
            <a:t>пр</a:t>
          </a:r>
          <a:r>
            <a:rPr lang="ru-RU" sz="2400" b="1" i="0" u="sng" kern="1200" baseline="0" dirty="0" smtClean="0">
              <a:solidFill>
                <a:srgbClr val="FF0000"/>
              </a:solidFill>
            </a:rPr>
            <a:t>.</a:t>
          </a:r>
          <a:endParaRPr lang="ru-RU" sz="2400" b="1" i="0" u="sng" kern="1200" baseline="0" dirty="0">
            <a:solidFill>
              <a:srgbClr val="FF0000"/>
            </a:solidFill>
          </a:endParaRPr>
        </a:p>
      </dsp:txBody>
      <dsp:txXfrm>
        <a:off x="2927" y="1430"/>
        <a:ext cx="5994936" cy="29260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7A000F-6457-4C3D-9321-3B775E9E8AA1}">
      <dsp:nvSpPr>
        <dsp:cNvPr id="0" name=""/>
        <dsp:cNvSpPr/>
      </dsp:nvSpPr>
      <dsp:spPr>
        <a:xfrm>
          <a:off x="2892" y="796"/>
          <a:ext cx="5923568" cy="16296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just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i="0" kern="1200" baseline="0" dirty="0" smtClean="0">
              <a:solidFill>
                <a:srgbClr val="006600"/>
              </a:solidFill>
            </a:rPr>
            <a:t> </a:t>
          </a:r>
          <a:r>
            <a:rPr lang="en-US" sz="2400" b="1" i="0" kern="1200" baseline="0" dirty="0" smtClean="0">
              <a:solidFill>
                <a:srgbClr val="006600"/>
              </a:solidFill>
            </a:rPr>
            <a:t>1</a:t>
          </a:r>
          <a:r>
            <a:rPr lang="ru-RU" sz="2400" b="1" i="0" kern="1200" baseline="0" dirty="0" smtClean="0">
              <a:solidFill>
                <a:srgbClr val="006600"/>
              </a:solidFill>
            </a:rPr>
            <a:t>. </a:t>
          </a:r>
          <a:r>
            <a:rPr lang="ru-RU" sz="2400" b="1" i="0" u="sng" kern="1200" baseline="0" dirty="0" smtClean="0">
              <a:solidFill>
                <a:srgbClr val="FF0000"/>
              </a:solidFill>
            </a:rPr>
            <a:t>Абсолютная проницаемость - </a:t>
          </a:r>
          <a:r>
            <a:rPr lang="ru-RU" sz="2400" b="1" i="0" kern="1200" baseline="0" dirty="0" err="1" smtClean="0">
              <a:solidFill>
                <a:srgbClr val="006600"/>
              </a:solidFill>
            </a:rPr>
            <a:t>проницаемость</a:t>
          </a:r>
          <a:r>
            <a:rPr lang="ru-RU" sz="2400" b="1" i="0" kern="1200" baseline="0" dirty="0" smtClean="0">
              <a:solidFill>
                <a:srgbClr val="006600"/>
              </a:solidFill>
            </a:rPr>
            <a:t>, определенная при условии, что порода насыщена однофазовым флюидом, химически инертным по отношению к ней. </a:t>
          </a:r>
          <a:endParaRPr lang="ru-RU" sz="2400" b="0" i="0" kern="1200" baseline="0" dirty="0">
            <a:solidFill>
              <a:srgbClr val="006600"/>
            </a:solidFill>
          </a:endParaRPr>
        </a:p>
      </dsp:txBody>
      <dsp:txXfrm>
        <a:off x="2892" y="796"/>
        <a:ext cx="5923568" cy="1629623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EA17F1-E4FB-4AF1-8319-43662331C0C5}">
      <dsp:nvSpPr>
        <dsp:cNvPr id="0" name=""/>
        <dsp:cNvSpPr/>
      </dsp:nvSpPr>
      <dsp:spPr>
        <a:xfrm>
          <a:off x="4182" y="0"/>
          <a:ext cx="8564195" cy="65722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FF0000"/>
              </a:solidFill>
              <a:latin typeface="Arial Black" pitchFamily="34" charset="0"/>
            </a:rPr>
            <a:t>2. Эффективная (фазовая) </a:t>
          </a:r>
          <a:r>
            <a:rPr lang="ru-RU" sz="2800" kern="1200" dirty="0" smtClean="0">
              <a:solidFill>
                <a:srgbClr val="FF0000"/>
              </a:solidFill>
              <a:latin typeface="Arial Black" pitchFamily="34" charset="0"/>
            </a:rPr>
            <a:t>проницаемость</a:t>
          </a:r>
          <a:r>
            <a:rPr lang="ru-RU" sz="2800" b="1" kern="1200" dirty="0" smtClean="0">
              <a:solidFill>
                <a:srgbClr val="006600"/>
              </a:solidFill>
              <a:latin typeface="Arial Black" pitchFamily="34" charset="0"/>
            </a:rPr>
            <a:t> </a:t>
          </a:r>
          <a:r>
            <a:rPr lang="ru-RU" sz="2800" b="1" kern="1200" dirty="0" smtClean="0">
              <a:solidFill>
                <a:srgbClr val="FF0000"/>
              </a:solidFill>
              <a:latin typeface="Arial Black" pitchFamily="34" charset="0"/>
            </a:rPr>
            <a:t>(</a:t>
          </a:r>
          <a:r>
            <a:rPr lang="ru-RU" sz="2800" b="1" kern="1200" dirty="0" err="1" smtClean="0">
              <a:solidFill>
                <a:srgbClr val="FF0000"/>
              </a:solidFill>
              <a:latin typeface="Arial Black" pitchFamily="34" charset="0"/>
            </a:rPr>
            <a:t>k</a:t>
          </a:r>
          <a:r>
            <a:rPr lang="ru-RU" sz="2800" b="1" kern="1200" baseline="-25000" dirty="0" err="1" smtClean="0">
              <a:solidFill>
                <a:srgbClr val="FF0000"/>
              </a:solidFill>
              <a:latin typeface="Arial Black" pitchFamily="34" charset="0"/>
            </a:rPr>
            <a:t>пр.эф</a:t>
          </a:r>
          <a:r>
            <a:rPr lang="ru-RU" sz="2800" b="1" kern="1200" baseline="-25000" dirty="0" smtClean="0">
              <a:solidFill>
                <a:srgbClr val="FF0000"/>
              </a:solidFill>
              <a:latin typeface="Arial Black" pitchFamily="34" charset="0"/>
            </a:rPr>
            <a:t>.</a:t>
          </a:r>
          <a:r>
            <a:rPr lang="ru-RU" sz="2800" b="1" kern="1200" dirty="0" smtClean="0">
              <a:solidFill>
                <a:srgbClr val="FF0000"/>
              </a:solidFill>
              <a:latin typeface="Arial Black" pitchFamily="34" charset="0"/>
            </a:rPr>
            <a:t>)</a:t>
          </a:r>
          <a:r>
            <a:rPr lang="ru-RU" sz="2800" kern="1200" dirty="0" smtClean="0">
              <a:solidFill>
                <a:srgbClr val="006600"/>
              </a:solidFill>
              <a:latin typeface="Arial Black" pitchFamily="34" charset="0"/>
            </a:rPr>
            <a:t>  пород </a:t>
          </a:r>
          <a:r>
            <a:rPr lang="en-US" sz="2800" kern="1200" dirty="0" smtClean="0">
              <a:solidFill>
                <a:srgbClr val="006600"/>
              </a:solidFill>
              <a:latin typeface="Arial Black" pitchFamily="34" charset="0"/>
            </a:rPr>
            <a:t>– </a:t>
          </a:r>
        </a:p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6600"/>
              </a:solidFill>
              <a:latin typeface="Arial Black" pitchFamily="34" charset="0"/>
            </a:rPr>
            <a:t>для данной жидкости или газа при движении в пустотном пространстве многофазных систем. </a:t>
          </a:r>
          <a:endParaRPr lang="en-US" sz="2800" kern="1200" dirty="0" smtClean="0">
            <a:solidFill>
              <a:srgbClr val="006600"/>
            </a:solidFill>
            <a:latin typeface="Arial Black" pitchFamily="34" charset="0"/>
          </a:endParaRPr>
        </a:p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6600"/>
              </a:solidFill>
              <a:latin typeface="Arial Black" pitchFamily="34" charset="0"/>
            </a:rPr>
            <a:t>     </a:t>
          </a:r>
          <a:r>
            <a:rPr lang="ru-RU" sz="2800" kern="1200" dirty="0" smtClean="0">
              <a:solidFill>
                <a:srgbClr val="006600"/>
              </a:solidFill>
              <a:latin typeface="Arial Black" pitchFamily="34" charset="0"/>
            </a:rPr>
            <a:t>Значение ее зависит не только от физических свойств пород, но и от степени насыщенности пустотного пространства каждой из фаз и от их физико-химических свойств.</a:t>
          </a:r>
          <a:r>
            <a:rPr lang="ru-RU" sz="2800" b="1" kern="1200" dirty="0" smtClean="0">
              <a:solidFill>
                <a:srgbClr val="006600"/>
              </a:solidFill>
              <a:latin typeface="Arial Black" pitchFamily="34" charset="0"/>
            </a:rPr>
            <a:t> </a:t>
          </a:r>
          <a:endParaRPr lang="ru-RU" sz="2800" kern="1200" dirty="0">
            <a:solidFill>
              <a:srgbClr val="006600"/>
            </a:solidFill>
            <a:latin typeface="Arial Black" pitchFamily="34" charset="0"/>
          </a:endParaRPr>
        </a:p>
      </dsp:txBody>
      <dsp:txXfrm>
        <a:off x="4182" y="0"/>
        <a:ext cx="8564195" cy="6572272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98ADCB-8FC3-4105-A95E-4B303E6CF939}">
      <dsp:nvSpPr>
        <dsp:cNvPr id="0" name=""/>
        <dsp:cNvSpPr/>
      </dsp:nvSpPr>
      <dsp:spPr>
        <a:xfrm>
          <a:off x="4321" y="1395"/>
          <a:ext cx="8849668" cy="28547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FF0000"/>
              </a:solidFill>
              <a:latin typeface="Arial Black" pitchFamily="34" charset="0"/>
            </a:rPr>
            <a:t>3. Относительная проницаемость</a:t>
          </a:r>
          <a:r>
            <a:rPr lang="ru-RU" sz="3600" kern="1200" dirty="0" smtClean="0">
              <a:solidFill>
                <a:srgbClr val="FF0000"/>
              </a:solidFill>
              <a:latin typeface="Arial Black" pitchFamily="34" charset="0"/>
            </a:rPr>
            <a:t> (</a:t>
          </a:r>
          <a:r>
            <a:rPr lang="ru-RU" sz="3600" b="1" kern="1200" dirty="0" err="1" smtClean="0">
              <a:solidFill>
                <a:srgbClr val="FF0000"/>
              </a:solidFill>
              <a:latin typeface="Arial Black" pitchFamily="34" charset="0"/>
            </a:rPr>
            <a:t>k</a:t>
          </a:r>
          <a:r>
            <a:rPr lang="ru-RU" sz="3600" b="1" kern="1200" baseline="-25000" dirty="0" err="1" smtClean="0">
              <a:solidFill>
                <a:srgbClr val="FF0000"/>
              </a:solidFill>
              <a:latin typeface="Arial Black" pitchFamily="34" charset="0"/>
            </a:rPr>
            <a:t>пр.от</a:t>
          </a:r>
          <a:r>
            <a:rPr lang="ru-RU" sz="3600" b="1" kern="1200" baseline="-25000" dirty="0" smtClean="0">
              <a:solidFill>
                <a:srgbClr val="FF0000"/>
              </a:solidFill>
              <a:latin typeface="Arial Black" pitchFamily="34" charset="0"/>
            </a:rPr>
            <a:t>.</a:t>
          </a:r>
          <a:r>
            <a:rPr lang="ru-RU" sz="3600" b="1" kern="1200" dirty="0" smtClean="0">
              <a:solidFill>
                <a:srgbClr val="FF0000"/>
              </a:solidFill>
              <a:latin typeface="Arial Black" pitchFamily="34" charset="0"/>
            </a:rPr>
            <a:t>)</a:t>
          </a:r>
          <a:r>
            <a:rPr lang="ru-RU" sz="3600" b="1" kern="1200" baseline="-25000" dirty="0" smtClean="0">
              <a:solidFill>
                <a:srgbClr val="FF0000"/>
              </a:solidFill>
              <a:latin typeface="Arial Black" pitchFamily="34" charset="0"/>
            </a:rPr>
            <a:t> </a:t>
          </a:r>
          <a:r>
            <a:rPr lang="ru-RU" sz="3600" b="1" kern="1200" dirty="0" smtClean="0">
              <a:solidFill>
                <a:srgbClr val="006600"/>
              </a:solidFill>
              <a:latin typeface="Arial Black" pitchFamily="34" charset="0"/>
            </a:rPr>
            <a:t>породы - отношение фазовой проницаемости для данной фазы к абсолютной.</a:t>
          </a:r>
          <a:endParaRPr lang="ru-RU" sz="3600" b="1" kern="1200" dirty="0">
            <a:solidFill>
              <a:srgbClr val="006600"/>
            </a:solidFill>
            <a:latin typeface="Arial Black" pitchFamily="34" charset="0"/>
          </a:endParaRPr>
        </a:p>
      </dsp:txBody>
      <dsp:txXfrm>
        <a:off x="4321" y="1395"/>
        <a:ext cx="8849668" cy="285472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CC7B8E-34ED-4F74-B771-60416C05BFB5}">
      <dsp:nvSpPr>
        <dsp:cNvPr id="0" name=""/>
        <dsp:cNvSpPr/>
      </dsp:nvSpPr>
      <dsp:spPr>
        <a:xfrm>
          <a:off x="0" y="0"/>
          <a:ext cx="9135077" cy="60722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6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just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rgbClr val="006600"/>
              </a:solidFill>
              <a:latin typeface="Arial Black" pitchFamily="34" charset="0"/>
            </a:rPr>
            <a:t>    </a:t>
          </a:r>
          <a:r>
            <a:rPr lang="ru-RU" sz="2800" kern="1200" dirty="0" smtClean="0">
              <a:solidFill>
                <a:srgbClr val="006600"/>
              </a:solidFill>
              <a:latin typeface="Arial Black" pitchFamily="34" charset="0"/>
            </a:rPr>
            <a:t>Наибольшей,</a:t>
          </a:r>
          <a:r>
            <a:rPr lang="en-US" sz="2800" kern="1200" dirty="0" smtClean="0">
              <a:solidFill>
                <a:srgbClr val="006600"/>
              </a:solidFill>
              <a:latin typeface="Arial Black" pitchFamily="34" charset="0"/>
            </a:rPr>
            <a:t> </a:t>
          </a:r>
          <a:r>
            <a:rPr lang="ru-RU" sz="2800" kern="1200" dirty="0" smtClean="0">
              <a:solidFill>
                <a:srgbClr val="006600"/>
              </a:solidFill>
              <a:latin typeface="Arial Black" pitchFamily="34" charset="0"/>
            </a:rPr>
            <a:t>приближающейся по значению к абсолютной, проницаемость пород бывает в тех случаях, когда по порам движется </a:t>
          </a:r>
          <a:r>
            <a:rPr lang="ru-RU" sz="2800" kern="1200" smtClean="0">
              <a:solidFill>
                <a:srgbClr val="006600"/>
              </a:solidFill>
              <a:latin typeface="Arial Black" pitchFamily="34" charset="0"/>
            </a:rPr>
            <a:t>и нефть </a:t>
          </a:r>
          <a:r>
            <a:rPr lang="ru-RU" sz="2800" kern="1200" dirty="0" smtClean="0">
              <a:solidFill>
                <a:srgbClr val="006600"/>
              </a:solidFill>
              <a:latin typeface="Arial Black" pitchFamily="34" charset="0"/>
            </a:rPr>
            <a:t>и газ в отдельности (две фазы), эффективная проницаемость (фазовая) для нефти начинает уменьшаться. Если по порам движутся три фазы (нефть, газ, вода) эффективная (фазовая) проницаемость для нефти еще больше уменьшается. </a:t>
          </a:r>
          <a:endParaRPr lang="ru-RU" sz="2800" kern="1200" dirty="0">
            <a:solidFill>
              <a:srgbClr val="006600"/>
            </a:solidFill>
            <a:latin typeface="Arial Black" pitchFamily="34" charset="0"/>
          </a:endParaRPr>
        </a:p>
      </dsp:txBody>
      <dsp:txXfrm>
        <a:off x="0" y="0"/>
        <a:ext cx="9135077" cy="6072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94EA63-716C-4012-AD65-82061A3E4C11}" type="datetimeFigureOut">
              <a:rPr lang="ru-RU" smtClean="0"/>
              <a:pPr/>
              <a:t>04.12.2013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49690-7590-477A-89BA-5CCA78AD01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49690-7590-477A-89BA-5CCA78AD01E2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49690-7590-477A-89BA-5CCA78AD01E2}" type="slidenum">
              <a:rPr lang="ru-RU" smtClean="0"/>
              <a:pPr/>
              <a:t>74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500042"/>
            <a:ext cx="6000792" cy="1938992"/>
          </a:xfrm>
          <a:prstGeom prst="rect">
            <a:avLst/>
          </a:prstGeom>
          <a:solidFill>
            <a:srgbClr val="33CC33"/>
          </a:solidFill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Раздел 4. </a:t>
            </a:r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Основы геологии </a:t>
            </a:r>
            <a:endParaRPr lang="en-US" sz="4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нефти и газа.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91961" y="3244334"/>
            <a:ext cx="6322115" cy="523220"/>
          </a:xfrm>
          <a:prstGeom prst="rect">
            <a:avLst/>
          </a:prstGeom>
          <a:solidFill>
            <a:srgbClr val="3399FF"/>
          </a:solidFill>
          <a:ln>
            <a:solidFill>
              <a:srgbClr val="FF0000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Тема 4.1.  Нефть и природный газ.</a:t>
            </a:r>
            <a:endParaRPr lang="ru-RU" sz="2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6286512" y="357166"/>
            <a:ext cx="2286016" cy="2286016"/>
          </a:xfrm>
          <a:prstGeom prst="roundRect">
            <a:avLst>
              <a:gd name="adj" fmla="val 16667"/>
            </a:avLst>
          </a:prstGeom>
          <a:ln>
            <a:solidFill>
              <a:srgbClr val="00206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643314"/>
            <a:ext cx="2428892" cy="2143140"/>
          </a:xfrm>
          <a:prstGeom prst="roundRect">
            <a:avLst>
              <a:gd name="adj" fmla="val 16667"/>
            </a:avLst>
          </a:prstGeom>
          <a:ln>
            <a:solidFill>
              <a:srgbClr val="0070C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/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857752" y="4071942"/>
            <a:ext cx="2786082" cy="1928826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5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92696"/>
            <a:ext cx="75608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Вязкость </a:t>
            </a:r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- свойство любой жидкости,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том числе и нефти, оказывать при движении сопротивление перемещению ее частиц относительно друг друга,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т.е.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характеризует подвижность жидкости.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5" y="571480"/>
            <a:ext cx="6286544" cy="216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09175"/>
            <a:ext cx="20431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52844"/>
            <a:ext cx="2286000" cy="785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71307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42844" y="142852"/>
            <a:ext cx="53580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2. Кинематическая вязкость</a:t>
            </a:r>
            <a:r>
              <a:rPr lang="ru-RU" sz="2000" dirty="0" smtClean="0">
                <a:solidFill>
                  <a:srgbClr val="FF0000"/>
                </a:solidFill>
              </a:rPr>
              <a:t>  </a:t>
            </a:r>
            <a:r>
              <a:rPr lang="el-GR" sz="2000" b="1" dirty="0" smtClean="0">
                <a:latin typeface="Arial"/>
                <a:cs typeface="Arial"/>
              </a:rPr>
              <a:t>η</a:t>
            </a:r>
            <a:r>
              <a:rPr lang="ru-RU" sz="2000" b="1" dirty="0" smtClean="0">
                <a:latin typeface="Arial"/>
                <a:cs typeface="Arial"/>
              </a:rPr>
              <a:t> (</a:t>
            </a:r>
            <a:r>
              <a:rPr lang="ru-RU" sz="2000" b="1" dirty="0" smtClean="0"/>
              <a:t>м</a:t>
            </a:r>
            <a:r>
              <a:rPr lang="ru-RU" sz="2000" b="1" baseline="30000" dirty="0" smtClean="0"/>
              <a:t>2</a:t>
            </a:r>
            <a:r>
              <a:rPr lang="ru-RU" sz="2000" b="1" dirty="0" smtClean="0"/>
              <a:t>/с) –</a:t>
            </a:r>
          </a:p>
          <a:p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006600"/>
                </a:solidFill>
              </a:rPr>
              <a:t>отношение динамической вязкости</a:t>
            </a:r>
          </a:p>
          <a:p>
            <a:r>
              <a:rPr lang="ru-RU" sz="2000" b="1" dirty="0" smtClean="0">
                <a:solidFill>
                  <a:srgbClr val="006600"/>
                </a:solidFill>
              </a:rPr>
              <a:t> к плотности жидкости при температуре </a:t>
            </a:r>
          </a:p>
          <a:p>
            <a:r>
              <a:rPr lang="ru-RU" sz="2000" b="1" dirty="0" smtClean="0">
                <a:solidFill>
                  <a:srgbClr val="006600"/>
                </a:solidFill>
              </a:rPr>
              <a:t>определения.</a:t>
            </a:r>
            <a:endParaRPr lang="ru-RU" sz="20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7158" y="1928802"/>
            <a:ext cx="36433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Кинематическая </a:t>
            </a:r>
          </a:p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вязкость 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определяется: </a:t>
            </a: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2000240"/>
            <a:ext cx="1857388" cy="71438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357158" y="3786190"/>
            <a:ext cx="61016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Условная (относительная) вязкость 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показывает, насколько вязкость данной </a:t>
            </a:r>
          </a:p>
          <a:p>
            <a:r>
              <a:rPr lang="ru-RU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жидкости больше или меньше вязкости воды.</a:t>
            </a:r>
            <a:endParaRPr lang="ru-RU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14282" y="357166"/>
            <a:ext cx="8286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Вязкость нефти колеблется в широких пределах:</a:t>
            </a:r>
          </a:p>
          <a:p>
            <a:pPr algn="ctr"/>
            <a:endParaRPr lang="ru-RU" sz="2400" b="1" dirty="0" smtClean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 незначительной вязкостью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l-GR" sz="2800" b="1" dirty="0" smtClean="0">
                <a:solidFill>
                  <a:srgbClr val="C00000"/>
                </a:solidFill>
                <a:latin typeface="Arial"/>
                <a:cs typeface="Arial"/>
              </a:rPr>
              <a:t>μ</a:t>
            </a:r>
            <a:r>
              <a:rPr lang="ru-RU" sz="2800" b="1" baseline="-25000" dirty="0" smtClean="0">
                <a:solidFill>
                  <a:srgbClr val="C00000"/>
                </a:solidFill>
                <a:latin typeface="Arial"/>
                <a:cs typeface="Arial"/>
              </a:rPr>
              <a:t>н</a:t>
            </a:r>
            <a:r>
              <a:rPr lang="ru-RU" sz="2800" b="1" dirty="0" smtClean="0">
                <a:solidFill>
                  <a:srgbClr val="C00000"/>
                </a:solidFill>
                <a:latin typeface="Arial"/>
                <a:cs typeface="Arial"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&lt; 1 мПа·с;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маловязкие – 1 &lt; 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μ</a:t>
            </a:r>
            <a:r>
              <a:rPr lang="ru-RU" sz="2800" b="1" baseline="-2500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 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≤ 5,1 мПа·с;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с повышенной вязкостью – </a:t>
            </a:r>
          </a:p>
          <a:p>
            <a:pPr lvl="0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 5&lt; 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μ</a:t>
            </a:r>
            <a:r>
              <a:rPr lang="ru-RU" sz="2800" b="1" baseline="-2500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  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≤ 25 мПа·с;</a:t>
            </a:r>
          </a:p>
          <a:p>
            <a:pPr lvl="0">
              <a:buFont typeface="Wingdings" pitchFamily="2" charset="2"/>
              <a:buChar char="Ø"/>
            </a:pP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высоковязкие - 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μ</a:t>
            </a:r>
            <a:r>
              <a:rPr lang="ru-RU" sz="2800" b="1" baseline="-25000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 </a:t>
            </a:r>
            <a:r>
              <a:rPr lang="ru-RU" sz="28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&gt; 25 мПа·с.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1000108"/>
            <a:ext cx="82868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07988" algn="l"/>
                <a:tab pos="449263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Газосодержание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G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пластовой нефти – это объем  газа 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), растворенного в 1м</a:t>
            </a:r>
            <a:r>
              <a:rPr kumimoji="0" lang="ru-RU" b="0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объема пластовой нефти (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ru-RU" b="0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ПЛ. 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):</a:t>
            </a:r>
            <a:r>
              <a:rPr lang="ru-RU" b="1" i="1" dirty="0" smtClean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</a:rPr>
              <a:t>           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G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  = 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V</a:t>
            </a:r>
            <a:r>
              <a:rPr kumimoji="0" lang="ru-RU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Г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/ 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V</a:t>
            </a:r>
            <a:r>
              <a:rPr kumimoji="0" lang="ru-RU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ПЛ. 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</a:rPr>
              <a:t>                                              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0"/>
            <a:ext cx="578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3. Газосодержание.</a:t>
            </a:r>
            <a:endParaRPr lang="ru-RU" sz="24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285992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cs typeface="Arial" pitchFamily="34" charset="0"/>
              </a:rPr>
              <a:t>  Растворимость газа </a:t>
            </a:r>
            <a:r>
              <a:rPr lang="ru-RU" dirty="0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</a:rPr>
              <a:t>– это максимальное количество газа, которое может быть растворено в единице объема пластовой нефти при определенных давлениях и температуре. </a:t>
            </a:r>
            <a:endParaRPr lang="ru-RU" dirty="0">
              <a:solidFill>
                <a:srgbClr val="0066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714884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</a:rPr>
              <a:t>Коэффициентом разгазирования нефти</a:t>
            </a:r>
            <a:r>
              <a:rPr lang="ru-RU" dirty="0" smtClean="0">
                <a:solidFill>
                  <a:srgbClr val="006600"/>
                </a:solidFill>
                <a:latin typeface="Arial Black" pitchFamily="34" charset="0"/>
              </a:rPr>
              <a:t> называется количество газа, выделяющееся из единицы объема нефти при снижении давления на единицу. </a:t>
            </a:r>
            <a:endParaRPr lang="ru-RU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75009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4.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Давлением насыщения пластовой нефти </a:t>
            </a:r>
            <a:r>
              <a:rPr lang="ru-RU" b="1" dirty="0" smtClean="0">
                <a:solidFill>
                  <a:srgbClr val="006600"/>
                </a:solidFill>
                <a:latin typeface="Arial Black" pitchFamily="34" charset="0"/>
              </a:rPr>
              <a:t>называется максимальное давление, при котором газ начинает выделяться из нее в условиях термодинамического равновесия.</a:t>
            </a:r>
            <a:r>
              <a:rPr lang="ru-RU" dirty="0" smtClean="0">
                <a:solidFill>
                  <a:srgbClr val="006600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28596" y="3643314"/>
            <a:ext cx="807249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природных условиях давление насыщения может быть: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dirty="0" smtClean="0">
                <a:solidFill>
                  <a:srgbClr val="7030A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равным пластовому давлению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нефть может быть полностью насыщена газом;</a:t>
            </a:r>
            <a:endParaRPr lang="ru-RU" dirty="0" smtClean="0">
              <a:solidFill>
                <a:srgbClr val="006600"/>
              </a:solidFill>
              <a:latin typeface="Arial Black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может быть меньше него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 нефть недонасыщена.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2928934"/>
            <a:ext cx="8643998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Углеводородные газы, сформированные в осадочной оболочке земной коры, могут находиться : </a:t>
            </a: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в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свободном состоянии - </a:t>
            </a:r>
            <a:r>
              <a:rPr lang="ru-RU" dirty="0" smtClean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образуют газовые скопления промышленного значения;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в растворенном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состоянии - </a:t>
            </a:r>
            <a:r>
              <a:rPr lang="ru-RU" dirty="0" smtClean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при определенных условиях вступают в соединения с водой; </a:t>
            </a:r>
            <a:endParaRPr lang="ru-RU" b="1" dirty="0" smtClean="0">
              <a:solidFill>
                <a:srgbClr val="C000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indent="1809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в твердом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состоянии -</a:t>
            </a:r>
            <a:r>
              <a:rPr lang="ru-RU" dirty="0" smtClean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при определенных условиях переходят в твердое состояние.</a:t>
            </a:r>
            <a:endParaRPr lang="ru-RU" dirty="0" smtClean="0">
              <a:solidFill>
                <a:srgbClr val="006600"/>
              </a:solidFill>
              <a:latin typeface="Arial Black" pitchFamily="34" charset="0"/>
            </a:endParaRPr>
          </a:p>
          <a:p>
            <a:pPr lvl="0" indent="180975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326388"/>
            <a:ext cx="978697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C00CC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Углеводородный газ.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Arial Black" pitchFamily="34" charset="0"/>
                <a:ea typeface="Times New Roman" pitchFamily="18" charset="0"/>
              </a:rPr>
              <a:t>Химический состав, физические 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C00CC"/>
                </a:solidFill>
                <a:effectLst/>
                <a:latin typeface="Arial Black" pitchFamily="34" charset="0"/>
                <a:ea typeface="Times New Roman" pitchFamily="18" charset="0"/>
              </a:rPr>
              <a:t>свойства.  Газоконденсат.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CC00CC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1857364"/>
            <a:ext cx="892971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Природные углеводородные газы  - 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это смесь предельных УВ вида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2п+2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Основным компонентом является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метан СН</a:t>
            </a:r>
            <a:r>
              <a:rPr kumimoji="0" lang="ru-RU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Вместе с метаном в состав природных газов входят: </a:t>
            </a: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более тяжелые УВ </a:t>
            </a:r>
            <a:r>
              <a:rPr lang="ru-RU" sz="2000" dirty="0" smtClean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суммарное содержание УВ от </a:t>
            </a: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этана с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и выше;</a:t>
            </a: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неуглеводородные компоненты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азот N, углекислый газ CO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</a:t>
            </a:r>
          </a:p>
          <a:p>
            <a:pPr marL="0" marR="0" lvl="0" indent="1809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сероводород H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S,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гелий Hе, аргон Ar.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0166" y="357166"/>
            <a:ext cx="5929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УВ С</a:t>
            </a:r>
            <a:r>
              <a:rPr lang="ru-RU" baseline="-250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– С</a:t>
            </a:r>
            <a:r>
              <a:rPr lang="en-US" baseline="-250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при нормальных и стандартных условиях находятся в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газообразном состоянии</a:t>
            </a:r>
            <a:r>
              <a:rPr lang="ru-RU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baseline="-25000" dirty="0" smtClean="0">
                <a:latin typeface="Arial Black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14488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2.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УВ С</a:t>
            </a:r>
            <a:r>
              <a:rPr lang="ru-RU" baseline="-25000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и выше </a:t>
            </a:r>
            <a:r>
              <a:rPr lang="ru-RU" dirty="0" smtClean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при нормальных условиях находятся в 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жидком состоянии.</a:t>
            </a:r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143248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3. При высоких давлениях </a:t>
            </a:r>
            <a:r>
              <a:rPr lang="ru-RU" dirty="0" smtClean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жидкие УВ растворяются в газовой фазе (газовые растворы, </a:t>
            </a:r>
            <a:r>
              <a:rPr lang="ru-RU" dirty="0" err="1" smtClean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газоконденсаты</a:t>
            </a:r>
            <a:r>
              <a:rPr lang="ru-RU" dirty="0" smtClean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). </a:t>
            </a:r>
            <a:r>
              <a:rPr lang="ru-RU" dirty="0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</a:rPr>
              <a:t>Поэтому при высоких давлениях плотность газа приближается к плотности легких углеводородных  жидкостей.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57356" y="571480"/>
            <a:ext cx="535785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2800" b="1" i="0" u="sng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Конденсатом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8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en-US" sz="28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en-US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24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называют жидкую углеводородную фазу, выделяющуюся из газа при снижении давления. </a:t>
            </a:r>
            <a:endParaRPr kumimoji="0" lang="en-US" sz="2400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en-US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en-US" sz="24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3238500" algn="l"/>
              </a:tabLst>
            </a:pPr>
            <a:r>
              <a:rPr kumimoji="0" lang="ru-RU" sz="24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пластовых условиях конденсат обычно весь растворен в газе. </a:t>
            </a:r>
            <a:endParaRPr kumimoji="0" lang="ru-RU" sz="2000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1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ru-RU" sz="2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71736" y="4143380"/>
            <a:ext cx="6215106" cy="461665"/>
          </a:xfrm>
          <a:prstGeom prst="rect">
            <a:avLst/>
          </a:prstGeom>
          <a:solidFill>
            <a:srgbClr val="92D050"/>
          </a:solidFill>
          <a:ln w="9525">
            <a:solidFill>
              <a:srgbClr val="00B050"/>
            </a:solidFill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Элементарный состав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нефти.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8728" y="4786322"/>
            <a:ext cx="7286676" cy="193899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621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1.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Углерод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82-87%;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621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2.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Водород 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11-14%;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621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3.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Сера в количестве от 0,1 до 1,2%;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621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4.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Азот  - от 0,001 до 1%;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621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lang="en-US" sz="2400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Кислород – от 0,01 до 1%.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500174"/>
            <a:ext cx="6786610" cy="1938992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Arial Black" pitchFamily="34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latin typeface="Arial Black" pitchFamily="34" charset="0"/>
              </a:rPr>
              <a:t>Нефть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Arial Black" pitchFamily="34" charset="0"/>
              </a:rPr>
              <a:t>– разновидность горных пород. Вместе с другими осадочными породами (торф, уголь и др.), но не твердыми, а жидкими она образует семейство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каустобиолитов</a:t>
            </a: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. 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379" y="857232"/>
            <a:ext cx="2759621" cy="2714644"/>
          </a:xfrm>
          <a:prstGeom prst="roundRect">
            <a:avLst>
              <a:gd name="adj" fmla="val 16667"/>
            </a:avLst>
          </a:prstGeom>
          <a:ln>
            <a:solidFill>
              <a:schemeClr val="accent1">
                <a:lumMod val="75000"/>
              </a:schemeClr>
            </a:solidFill>
          </a:ln>
          <a:effectLst/>
          <a:scene3d>
            <a:camera prst="perspectiveLef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28596" y="0"/>
            <a:ext cx="7500958" cy="1200329"/>
          </a:xfrm>
          <a:prstGeom prst="rect">
            <a:avLst/>
          </a:prstGeom>
          <a:solidFill>
            <a:srgbClr val="92D050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Нефть. </a:t>
            </a:r>
            <a:endParaRPr lang="ru-RU" sz="2400" b="1" dirty="0" smtClean="0">
              <a:solidFill>
                <a:srgbClr val="00206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Элементарный и </a:t>
            </a: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химический 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состав. 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Т</a:t>
            </a: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оварные и физические свойства.</a:t>
            </a:r>
            <a:endParaRPr kumimoji="0" lang="ru-RU" sz="2400" b="0" i="0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3108" y="1571612"/>
            <a:ext cx="54292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0" algn="l"/>
              </a:tabLst>
            </a:pPr>
            <a:r>
              <a:rPr lang="ru-RU" sz="20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Различают: </a:t>
            </a:r>
            <a:endParaRPr lang="en-US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0" algn="l"/>
              </a:tabLst>
            </a:pPr>
            <a:endParaRPr lang="ru-RU" sz="2000" b="1" dirty="0" smtClean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3238500" algn="l"/>
              </a:tabLst>
            </a:pP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Сырой конденсат</a:t>
            </a: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представляет собой жидкость, которая выпадает из газа непосредственно в промысловых сепараторах при давлении и температуре сепарации. </a:t>
            </a:r>
            <a:endParaRPr lang="en-US" sz="2000" b="1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238500" algn="l"/>
              </a:tabLst>
            </a:pPr>
            <a:endParaRPr lang="ru-RU" sz="2000" b="1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tabLst>
                <a:tab pos="3238500" algn="l"/>
              </a:tabLst>
            </a:pPr>
            <a:r>
              <a:rPr lang="en-US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Стабильный конденсат</a:t>
            </a: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состоит из жидких УВ. Его получают из сырого конденсата путем дегазации последнего. </a:t>
            </a:r>
            <a:endParaRPr lang="ru-RU" sz="2000" b="1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843895"/>
            <a:ext cx="8643998" cy="5005626"/>
          </a:xfrm>
          <a:prstGeom prst="roundRect">
            <a:avLst/>
          </a:prstGeom>
          <a:ln>
            <a:solidFill>
              <a:srgbClr val="0066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Тема 4.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. Условия залегания нефти, природного газа,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пластовой воды.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Понятие о породах-коллекторах. </a:t>
            </a:r>
          </a:p>
          <a:p>
            <a:pPr marL="0" marR="0" lvl="0" indent="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Группы пород-коллекторов.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Гранулометрический состав.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  <a:p>
            <a:pPr marL="0" marR="0" lvl="0" indent="5715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Коллекторские свойства пород-коллекторов.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28596" y="357166"/>
            <a:ext cx="8429684" cy="2009061"/>
          </a:xfrm>
          <a:prstGeom prst="round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Горные породы, обладающие способностью вмещать нефть, газ и воду и отдавать их при разработке, называют коллекторами. 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571744"/>
            <a:ext cx="85725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60% запасов нефти в мире приурочено к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песчаным пластам и песчаникам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,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39%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-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к карбонатным отложениям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, 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1% -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к выветренным метаморфическим и   изверженным породам.</a:t>
            </a:r>
          </a:p>
          <a:p>
            <a:pPr algn="ctr"/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Следовательно, основными коллекторами нефти и газа являются 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пористые породы осадочного происхождения.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Тип коллектора</a:t>
            </a:r>
            <a:r>
              <a:rPr kumimoji="0" lang="ru-RU" sz="44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определяется природой, структурой и геометрией порового пространства.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  <a:p>
            <a:pPr marL="0" marR="0" lvl="0" indent="3429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Подавляющая часть нефтяных и газовых месторождений приурочена к коллекторам трех типов: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71543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Гранулярный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(терригенный, обломочный) коллектор</a:t>
            </a: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– относятся коллекторы, сложенные песчано-алевритовыми породами, состоящие из песчаников, песка, алевролитов, реже из известняков, доломитов. </a:t>
            </a:r>
            <a:r>
              <a:rPr lang="ru-RU" sz="2800" b="1" dirty="0" smtClean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Поровое пространство</a:t>
            </a:r>
            <a:r>
              <a:rPr lang="ru-RU" sz="2800" dirty="0" smtClean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этих коллекторов состоит в основном из </a:t>
            </a:r>
            <a:r>
              <a:rPr lang="ru-RU" sz="2800" b="1" dirty="0" err="1" smtClean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межзерновых</a:t>
            </a:r>
            <a:r>
              <a:rPr lang="ru-RU" sz="2800" b="1" dirty="0" smtClean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полостей.</a:t>
            </a:r>
          </a:p>
          <a:p>
            <a:pPr lvl="0" indent="34290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357158" y="3857628"/>
            <a:ext cx="850112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В Томской области нефтяные месторождения приурочены к песчаникам и большей частью имеют гранулярный тип коллектора.</a:t>
            </a:r>
            <a:endParaRPr kumimoji="0" lang="ru-RU" sz="2800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642910" y="1000108"/>
            <a:ext cx="800105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2. Трещинные коллектора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сложены в основном карбонатами. Поровое пространство этих коллекторов состоит из микро- и макротрещин. При этом участки коллектора между трещинами представляют собой плотные малопроницаемые блоки пород, поровое пространство которых практически не участвует в процессах фильтрации.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81923" name="Picture 3" descr="типы_коллекто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7858180" cy="3643338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642910" y="4071942"/>
            <a:ext cx="5072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Times New Roman" pitchFamily="18" charset="0"/>
              </a:rPr>
              <a:t>Рисунок 1.   Различные типы пустот в породе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4857760"/>
            <a:ext cx="850112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6600"/>
                </a:solidFill>
                <a:latin typeface="Arial Black" pitchFamily="34" charset="0"/>
              </a:rPr>
              <a:t>а – хорошо отсортированная порода с высокой пористостью;</a:t>
            </a:r>
          </a:p>
          <a:p>
            <a:r>
              <a:rPr lang="ru-RU" sz="1400" dirty="0" smtClean="0">
                <a:solidFill>
                  <a:srgbClr val="006600"/>
                </a:solidFill>
                <a:latin typeface="Arial Black" pitchFamily="34" charset="0"/>
              </a:rPr>
              <a:t>б – плохо отсортированная порода с низкой пористостью; </a:t>
            </a:r>
          </a:p>
          <a:p>
            <a:r>
              <a:rPr lang="ru-RU" sz="1400" dirty="0" smtClean="0">
                <a:solidFill>
                  <a:srgbClr val="006600"/>
                </a:solidFill>
                <a:latin typeface="Arial Black" pitchFamily="34" charset="0"/>
              </a:rPr>
              <a:t>в – хорошо отсортированная пористая порода; </a:t>
            </a:r>
          </a:p>
          <a:p>
            <a:r>
              <a:rPr lang="ru-RU" sz="1400" dirty="0" smtClean="0">
                <a:solidFill>
                  <a:srgbClr val="006600"/>
                </a:solidFill>
                <a:latin typeface="Arial Black" pitchFamily="34" charset="0"/>
              </a:rPr>
              <a:t>г – хорошо отсортированная порода, пористость которой уменьшена в результате отложения минерального вещества в пустотах между зернами; </a:t>
            </a:r>
          </a:p>
          <a:p>
            <a:r>
              <a:rPr lang="ru-RU" sz="1400" dirty="0" err="1" smtClean="0">
                <a:solidFill>
                  <a:srgbClr val="006600"/>
                </a:solidFill>
                <a:latin typeface="Arial Black" pitchFamily="34" charset="0"/>
              </a:rPr>
              <a:t>д</a:t>
            </a:r>
            <a:r>
              <a:rPr lang="ru-RU" sz="1400" dirty="0" smtClean="0">
                <a:solidFill>
                  <a:srgbClr val="006600"/>
                </a:solidFill>
                <a:latin typeface="Arial Black" pitchFamily="34" charset="0"/>
              </a:rPr>
              <a:t> – порода, ставшая пористой благодаря растворению; </a:t>
            </a:r>
          </a:p>
          <a:p>
            <a:r>
              <a:rPr lang="ru-RU" sz="1400" dirty="0" smtClean="0">
                <a:solidFill>
                  <a:srgbClr val="006600"/>
                </a:solidFill>
                <a:latin typeface="Arial Black" pitchFamily="34" charset="0"/>
              </a:rPr>
              <a:t>е – порода, ставшая коллектором благодаря </a:t>
            </a:r>
            <a:r>
              <a:rPr lang="ru-RU" sz="1400" dirty="0" err="1" smtClean="0">
                <a:solidFill>
                  <a:srgbClr val="006600"/>
                </a:solidFill>
                <a:latin typeface="Arial Black" pitchFamily="34" charset="0"/>
              </a:rPr>
              <a:t>трещиноватости</a:t>
            </a:r>
            <a:r>
              <a:rPr lang="ru-RU" sz="1400" dirty="0" smtClean="0">
                <a:solidFill>
                  <a:srgbClr val="006600"/>
                </a:solidFill>
                <a:latin typeface="Arial Black" pitchFamily="34" charset="0"/>
              </a:rPr>
              <a:t>.</a:t>
            </a:r>
            <a:endParaRPr lang="ru-RU" sz="1400" dirty="0">
              <a:solidFill>
                <a:srgbClr val="00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642910" y="500042"/>
            <a:ext cx="821537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 Коллекторы смешанного строения 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- на практике встречаются чаще всего. Поровое пространство включает как системы трещин, так и поровое пространство </a:t>
            </a:r>
            <a:r>
              <a:rPr kumimoji="0" lang="ru-RU" sz="2800" b="1" i="0" u="none" strike="noStrike" normalizeH="0" baseline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межзерновых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полостей, а также каверны и карст.</a:t>
            </a:r>
            <a:endParaRPr kumimoji="0" lang="ru-RU" sz="2800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142844" y="3686234"/>
            <a:ext cx="88583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Трещинные коллекторы смешанного типа в зависимости от наличия в них пустот различного вида подразделяются на подтипы: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           а)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трещинно-пористые</a:t>
            </a:r>
            <a:endParaRPr lang="ru-RU" sz="2400" dirty="0" smtClean="0">
              <a:solidFill>
                <a:srgbClr val="006600"/>
              </a:solidFill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           б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 трещинно-каверновые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           в)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трещинно-карстовые.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1142976" y="1142984"/>
            <a:ext cx="6643734" cy="3166824"/>
          </a:xfrm>
          <a:prstGeom prst="round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Коллекторские свойства </a:t>
            </a:r>
          </a:p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пород-коллекторов.</a:t>
            </a:r>
            <a:endParaRPr kumimoji="0" lang="ru-RU" sz="36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Емкостные свойства.</a:t>
            </a:r>
            <a:endParaRPr kumimoji="0" lang="ru-RU" sz="36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Пористость.</a:t>
            </a:r>
            <a:endParaRPr kumimoji="0" lang="ru-RU" sz="3600" b="1" i="0" u="none" strike="noStrike" normalizeH="0" baseline="0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214422"/>
            <a:ext cx="6143668" cy="4401205"/>
          </a:xfrm>
          <a:prstGeom prst="rect">
            <a:avLst/>
          </a:prstGeom>
        </p:spPr>
        <p:txBody>
          <a:bodyPr wrap="square">
            <a:spAutoFit/>
            <a:scene3d>
              <a:camera prst="perspectiveLef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 пористостью понимают отношение объема пустот к общему объему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породы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включающему минеральную ее часть (которая образует твердый каркас – матрицу) и пустотное пространство, занимаемое в недрах жидкостями или газом. </a:t>
            </a:r>
            <a:endParaRPr lang="en-US" sz="28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емкостной</a:t>
            </a:r>
            <a:r>
              <a:rPr lang="ru-RU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параметр горной породы. </a:t>
            </a:r>
            <a:endParaRPr lang="ru-RU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611560" y="285727"/>
            <a:ext cx="742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715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</a:rPr>
              <a:t>Углеводородные соединения подразделяются:</a:t>
            </a:r>
            <a:endParaRPr lang="ru-RU" sz="3200" b="1" u="sng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42910" y="1857364"/>
            <a:ext cx="7358114" cy="3915966"/>
          </a:xfrm>
          <a:prstGeom prst="roundRect">
            <a:avLst/>
          </a:prstGeom>
          <a:solidFill>
            <a:srgbClr val="92D05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</a:rPr>
              <a:t>1.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</a:rPr>
              <a:t>Парафиновые </a:t>
            </a:r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</a:rPr>
              <a:t>(метановые или алканы)</a:t>
            </a:r>
          </a:p>
          <a:p>
            <a:pPr marL="342900" indent="-342900"/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</a:rPr>
              <a:t>2.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</a:rPr>
              <a:t>Нафтеновые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</a:rPr>
              <a:t> </a:t>
            </a:r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</a:rPr>
              <a:t>(полиметиленовые или цикланы)</a:t>
            </a:r>
          </a:p>
          <a:p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</a:rPr>
              <a:t>3. </a:t>
            </a:r>
            <a:r>
              <a:rPr lang="en-US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</a:rPr>
              <a:t> </a:t>
            </a:r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</a:rPr>
              <a:t>Ароматические</a:t>
            </a:r>
            <a:r>
              <a:rPr lang="ru-RU" sz="32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</a:rPr>
              <a:t> (арены) </a:t>
            </a:r>
          </a:p>
          <a:p>
            <a:r>
              <a:rPr lang="ru-RU" sz="32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4.</a:t>
            </a:r>
            <a:r>
              <a:rPr lang="en-US" sz="32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32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 </a:t>
            </a:r>
            <a:r>
              <a:rPr lang="ru-RU" sz="32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</a:rPr>
              <a:t>Смешанные</a:t>
            </a:r>
            <a:endParaRPr lang="ru-RU" sz="3200" b="1" u="sng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571604" y="1428736"/>
            <a:ext cx="5929354" cy="432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1. </a:t>
            </a:r>
            <a:r>
              <a:rPr kumimoji="0" lang="ru-RU" sz="2800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Общая (полная, абсолютная, физическая) пористость 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характеризует суммарный объем всех пор (</a:t>
            </a:r>
            <a:r>
              <a:rPr kumimoji="0" lang="ru-RU" sz="2800" b="1" i="0" u="none" strike="noStrike" normalizeH="0" baseline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ru-RU" sz="2800" b="1" i="0" u="none" strike="noStrike" normalizeH="0" baseline="-3000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пор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), независимо открытые они или изолированные (закрытые), какую имеют форму, величину и взаимное расположение.</a:t>
            </a:r>
            <a:endParaRPr kumimoji="0" lang="en-US" sz="2800" b="1" i="0" u="none" strike="noStrike" normalizeH="0" baseline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59323"/>
            <a:ext cx="110799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643042" y="1470526"/>
            <a:ext cx="600079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Количественно пористость породы характеризуется 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коэффициентом пористости (</a:t>
            </a:r>
            <a:r>
              <a:rPr kumimoji="0" lang="en-US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который измеряется в долях или процентах от объема породы. </a:t>
            </a: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Коэффициентом полной пористости (</a:t>
            </a:r>
            <a:r>
              <a:rPr kumimoji="0" lang="en-US" sz="24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sz="2400" b="1" i="0" u="none" strike="noStrike" normalizeH="0" baseline="-300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называется отношение суммарного объема пор в образце породы к видимому его объему: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ea typeface="Times New Roman" pitchFamily="18" charset="0"/>
              </a:rPr>
              <a:t> </a:t>
            </a: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latin typeface="Arial" pitchFamily="34" charset="0"/>
                <a:ea typeface="Times New Roman" pitchFamily="18" charset="0"/>
              </a:rPr>
              <a:t>                   </a:t>
            </a:r>
            <a:r>
              <a:rPr lang="en-US" sz="2400" b="1" dirty="0" err="1" smtClean="0">
                <a:latin typeface="Arial" pitchFamily="34" charset="0"/>
                <a:ea typeface="Times New Roman" pitchFamily="18" charset="0"/>
              </a:rPr>
              <a:t>k</a:t>
            </a:r>
            <a:r>
              <a:rPr lang="en-US" sz="2400" b="1" baseline="-30000" dirty="0" err="1" smtClean="0">
                <a:latin typeface="Arial" pitchFamily="34" charset="0"/>
                <a:ea typeface="Times New Roman" pitchFamily="18" charset="0"/>
              </a:rPr>
              <a:t>n</a:t>
            </a:r>
            <a:r>
              <a:rPr lang="en-US" sz="2400" b="1" dirty="0" smtClean="0">
                <a:latin typeface="Arial" pitchFamily="34" charset="0"/>
                <a:ea typeface="Times New Roman" pitchFamily="18" charset="0"/>
              </a:rPr>
              <a:t> 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5000636"/>
            <a:ext cx="3214710" cy="142876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3108" y="1142984"/>
            <a:ext cx="614366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Открытая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пористость характеризует объем сообщающихся между собой пор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ru-RU" sz="2800" b="0" i="0" u="none" strike="noStrike" cap="none" normalizeH="0" baseline="-3000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сообщ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пор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Коэффициентом открытой пористости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(K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называется отношение открытых, сообщающихся пор к видимому объему образца:</a:t>
            </a:r>
          </a:p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333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                </a:t>
            </a:r>
            <a:r>
              <a:rPr lang="en-US" sz="2800" b="1" dirty="0" smtClean="0">
                <a:latin typeface="Cambria Math" pitchFamily="18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ru-RU" sz="2800" b="1" baseline="-30000" dirty="0" smtClean="0">
                <a:latin typeface="Arial" pitchFamily="34" charset="0"/>
                <a:ea typeface="Times New Roman" pitchFamily="18" charset="0"/>
              </a:rPr>
              <a:t>о</a:t>
            </a:r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 =   </a:t>
            </a:r>
            <a:endParaRPr lang="ru-RU" sz="2800" dirty="0" smtClean="0">
              <a:solidFill>
                <a:srgbClr val="0070C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5510206"/>
            <a:ext cx="3714776" cy="134779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76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500166" y="785794"/>
            <a:ext cx="600079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Эффективная пористость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учитывает часть объема связанных между собой пор, насыщенных нефтью.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Коэффициент эффективной пористости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86DC8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это относительный объем пор, по которым возможно движение заполняющих их жидкостей и газов: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86DC8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4810" y="4714884"/>
            <a:ext cx="3429024" cy="97155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4857760"/>
            <a:ext cx="15616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3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k</a:t>
            </a:r>
            <a:r>
              <a:rPr lang="ru-RU" sz="32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эф</a:t>
            </a:r>
            <a:r>
              <a:rPr lang="ru-RU" sz="3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=  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500166" y="1071546"/>
            <a:ext cx="642942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3200" b="1" i="0" u="sng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Поры нефтяных и газовых коллекторов делятся на три группы:</a:t>
            </a:r>
            <a:endParaRPr kumimoji="0" lang="ru-RU" sz="3200" b="1" i="0" u="sng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238500" algn="l"/>
              </a:tabLst>
            </a:pPr>
            <a:r>
              <a:rPr kumimoji="0" lang="ru-RU" sz="3200" b="1" i="0" u="none" strike="noStrike" normalizeH="0" baseline="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Сверхкапиллярные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238500" algn="l"/>
              </a:tabLst>
            </a:pPr>
            <a:r>
              <a:rPr lang="ru-RU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normalizeH="0" baseline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диаметром </a:t>
            </a:r>
            <a:r>
              <a:rPr lang="ru-RU" sz="32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normalizeH="0" baseline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 – 0,5 мм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 startAt="2"/>
              <a:tabLst>
                <a:tab pos="3238500" algn="l"/>
              </a:tabLst>
            </a:pPr>
            <a:r>
              <a:rPr kumimoji="0" lang="ru-RU" sz="3200" b="1" i="0" u="none" strike="noStrike" normalizeH="0" baseline="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Капиллярные –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238500" algn="l"/>
              </a:tabLst>
            </a:pPr>
            <a:r>
              <a:rPr lang="ru-RU" sz="32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3200" b="1" i="0" u="none" strike="noStrike" normalizeH="0" baseline="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0" u="none" strike="noStrike" normalizeH="0" baseline="0" dirty="0" smtClean="0">
                <a:ln w="1905"/>
                <a:solidFill>
                  <a:srgbClr val="086D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0,5 – 0,0002 мм;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86DC8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238500" algn="l"/>
              </a:tabLst>
            </a:pPr>
            <a:r>
              <a:rPr lang="ru-RU" sz="3200" b="1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3. С</a:t>
            </a:r>
            <a:r>
              <a:rPr kumimoji="0" lang="ru-RU" sz="3200" b="1" i="0" u="none" strike="noStrike" normalizeH="0" baseline="0" dirty="0" smtClean="0">
                <a:ln w="1905"/>
                <a:solidFill>
                  <a:srgbClr val="99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убкапиллярные – </a:t>
            </a:r>
          </a:p>
          <a:p>
            <a:pPr marL="514350" marR="0" lvl="0" indent="-514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3238500" algn="l"/>
              </a:tabLst>
            </a:pP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sz="3200" b="1" i="0" u="none" strike="noStrike" normalizeH="0" baseline="0" dirty="0" smtClean="0">
                <a:ln w="1905"/>
                <a:solidFill>
                  <a:srgbClr val="086DC8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менее 0,0002 мм.</a:t>
            </a:r>
            <a:endParaRPr kumimoji="0" lang="ru-RU" sz="3200" b="1" i="0" u="none" strike="noStrike" normalizeH="0" baseline="0" dirty="0" smtClean="0">
              <a:ln w="1905"/>
              <a:solidFill>
                <a:srgbClr val="086DC8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9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285860"/>
            <a:ext cx="58579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 крупным (сверхкапиллярным) </a:t>
            </a:r>
            <a:r>
              <a:rPr lang="ru-RU" sz="2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порам и каналам движение нефти, воды и газа происходит свободно.</a:t>
            </a:r>
          </a:p>
          <a:p>
            <a:pPr algn="just"/>
            <a:endParaRPr lang="ru-RU" sz="2400" b="1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По капиллярным – </a:t>
            </a:r>
            <a:r>
              <a:rPr lang="ru-RU" sz="2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при значительном участии капиллярных сил.</a:t>
            </a:r>
          </a:p>
          <a:p>
            <a:pPr algn="just"/>
            <a:endParaRPr lang="ru-RU" sz="2400" b="1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 субкапиллярных каналах </a:t>
            </a:r>
            <a:r>
              <a:rPr lang="ru-RU" sz="2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 природных условиях жидкости практически перемещаться не могут. </a:t>
            </a:r>
            <a:endParaRPr lang="ru-RU" sz="24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643050"/>
            <a:ext cx="5715040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just"/>
            <a:r>
              <a:rPr lang="ru-RU" sz="2400" b="1" dirty="0" smtClean="0">
                <a:ln w="1905">
                  <a:noFill/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2400" b="1" dirty="0" smtClean="0">
                <a:ln w="1905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Породы, пустоты в которых представлены в основном субкапиллярными порами и каналами, независимо от значения коэффициента пористости практически непроницаемы для жидкостей и газов, т.е. относятся к </a:t>
            </a:r>
            <a:r>
              <a:rPr lang="ru-RU" sz="2400" b="1" u="sng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неколлекторам</a:t>
            </a:r>
            <a:r>
              <a:rPr lang="ru-RU" sz="2400" b="1" dirty="0" smtClean="0">
                <a:ln w="1905">
                  <a:solidFill>
                    <a:srgbClr val="006600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ln w="1905">
                  <a:solidFill>
                    <a:srgbClr val="00660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(глины, глинистые сланцы, плотные известняки и др.).</a:t>
            </a:r>
            <a:endParaRPr lang="ru-RU" sz="2400" b="1" dirty="0">
              <a:ln w="1905">
                <a:solidFill>
                  <a:srgbClr val="006600"/>
                </a:solidFill>
              </a:ln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071670" y="500043"/>
          <a:ext cx="4214842" cy="107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500166" y="2357430"/>
          <a:ext cx="6072230" cy="3709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642918"/>
            <a:ext cx="62151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/>
              <a:t>    </a:t>
            </a:r>
            <a:r>
              <a:rPr lang="ru-RU" sz="2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Породы, не обладающие проницаемостью, относятся к </a:t>
            </a:r>
            <a:r>
              <a:rPr lang="ru-RU" sz="20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неколлекторам</a:t>
            </a:r>
            <a:r>
              <a:rPr lang="ru-RU" sz="2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2071678"/>
            <a:ext cx="6000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2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процессе разработки залежей в пустотном пространстве пород-коллекторов может происходить движение только нефти, газа или воды, т.е. </a:t>
            </a:r>
            <a:r>
              <a:rPr lang="ru-RU" sz="20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однофазовая фильтрация. </a:t>
            </a:r>
            <a:endParaRPr lang="ru-RU" sz="2000" b="1" u="sng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4429132"/>
            <a:ext cx="635798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2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 других обстоятельствах может происходить </a:t>
            </a:r>
            <a:r>
              <a:rPr lang="ru-RU" sz="20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двух- или трехфазовая фильтрация </a:t>
            </a: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</a:t>
            </a:r>
            <a:r>
              <a:rPr lang="ru-RU" sz="2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совместное перемещение нефти и газа, газа и воды или смеси нефти, газа и воды.</a:t>
            </a:r>
            <a:endParaRPr lang="ru-RU" sz="20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14480" y="1142984"/>
            <a:ext cx="585791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8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разных условиях фильтрации проницаемость породы-коллектора для каждой фазы будет существенно иной. Поэтому для характеристики проницаемости нефтегазосодержащих пород введены понятия </a:t>
            </a:r>
            <a:r>
              <a:rPr kumimoji="0" lang="ru-RU" sz="2800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абсолютной, фазовой (эффективной) и относительной проницаемости.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916832"/>
            <a:ext cx="800105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Метан СН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этан С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пропан С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бутан С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при атмосферном давлении и температуре 20</a:t>
            </a:r>
            <a:r>
              <a:rPr kumimoji="0" lang="ru-RU" sz="2400" b="0" i="0" u="none" strike="noStrike" cap="none" normalizeH="0" baseline="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находятся в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газообразном состоянии</a:t>
            </a:r>
            <a:r>
              <a:rPr lang="ru-RU" sz="2400" u="sng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Пентан С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гексан С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14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гептан С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400" b="0" i="0" u="none" strike="noStrike" cap="none" normalizeH="0" baseline="-3000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16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при тех же условиях находятся в неустойчивом состоянии, легко переходят из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газообразного состояния в жидкое и обратно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1643042" y="3143248"/>
          <a:ext cx="6000792" cy="2928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643042" y="357166"/>
          <a:ext cx="5929354" cy="1631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6" grpId="0">
        <p:bldAsOne/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857356" y="1500174"/>
            <a:ext cx="535785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24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Значение</a:t>
            </a:r>
            <a:r>
              <a:rPr kumimoji="0" lang="ru-RU" sz="24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k</a:t>
            </a:r>
            <a:r>
              <a:rPr kumimoji="0" lang="ru-RU" sz="2400" b="1" i="0" u="none" strike="noStrike" normalizeH="0" baseline="-30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</a:t>
            </a:r>
            <a:r>
              <a:rPr kumimoji="0" lang="ru-RU" sz="24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 лабораторных условиях обычно определяют по керну на </a:t>
            </a:r>
            <a:r>
              <a:rPr kumimoji="0" lang="ru-RU" sz="24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основе закона </a:t>
            </a:r>
            <a:r>
              <a:rPr kumimoji="0" lang="ru-RU" sz="2400" b="1" i="0" u="none" strike="noStrike" normalizeH="0" baseline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Дарси</a:t>
            </a:r>
            <a:r>
              <a:rPr kumimoji="0" lang="ru-RU" sz="24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  <a:endParaRPr kumimoji="0" lang="ru-RU" sz="2400" b="1" i="0" u="none" strike="noStrike" normalizeH="0" baseline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20000" contrast="40000"/>
          </a:blip>
          <a:srcRect/>
          <a:stretch>
            <a:fillRect/>
          </a:stretch>
        </p:blipFill>
        <p:spPr bwMode="auto">
          <a:xfrm>
            <a:off x="4071934" y="4357694"/>
            <a:ext cx="1285884" cy="785815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885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</a:t>
            </a: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43174" y="4357694"/>
            <a:ext cx="10070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Arial" pitchFamily="34" charset="0"/>
                <a:ea typeface="Times New Roman" pitchFamily="18" charset="0"/>
              </a:rPr>
              <a:t>k</a:t>
            </a:r>
            <a:r>
              <a:rPr lang="ru-RU" sz="3200" b="1" baseline="-30000" dirty="0" smtClean="0">
                <a:latin typeface="Arial" pitchFamily="34" charset="0"/>
                <a:ea typeface="Times New Roman" pitchFamily="18" charset="0"/>
              </a:rPr>
              <a:t>пр</a:t>
            </a: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 =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91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4915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285720" y="142852"/>
          <a:ext cx="8572560" cy="6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42844" y="1357298"/>
          <a:ext cx="8858312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357166"/>
          <a:ext cx="9144000" cy="60722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43042" y="1703476"/>
            <a:ext cx="5715040" cy="2693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2000" b="1" i="0" u="none" strike="noStrike" normalizeH="0" baseline="0" dirty="0" smtClean="0">
                <a:ln w="1905">
                  <a:solidFill>
                    <a:srgbClr val="FF0000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Классификация проницаемых пород</a:t>
            </a:r>
            <a:endParaRPr kumimoji="0" lang="en-US" sz="2000" b="1" i="0" u="none" strike="noStrike" normalizeH="0" baseline="0" dirty="0" smtClean="0">
              <a:ln w="1905">
                <a:solidFill>
                  <a:srgbClr val="FF0000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0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 характеру проницаемости (классификация Теодоровича Г.И.) различают следующие виды коллекторов: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ru-RU" sz="2000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238500" algn="l"/>
              </a:tabLst>
            </a:pP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Р</a:t>
            </a:r>
            <a:r>
              <a:rPr kumimoji="0" lang="ru-RU" sz="20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авномерно проницаемые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238500" algn="l"/>
              </a:tabLst>
            </a:pPr>
            <a:r>
              <a:rPr kumimoji="0" lang="ru-RU" sz="20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Неравномерно проницаемые</a:t>
            </a:r>
          </a:p>
          <a:p>
            <a:pPr marL="457200" marR="0" lvl="0" indent="-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3238500" algn="l"/>
              </a:tabLst>
            </a:pPr>
            <a:r>
              <a:rPr kumimoji="0" lang="ru-RU" sz="20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Трещиноватые.</a:t>
            </a:r>
            <a:endParaRPr kumimoji="0" lang="ru-RU" sz="2000" b="1" i="0" u="none" strike="noStrike" normalizeH="0" baseline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1928802"/>
            <a:ext cx="642942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238500" algn="l"/>
              </a:tabLst>
            </a:pPr>
            <a:r>
              <a:rPr kumimoji="0" lang="ru-RU" sz="2000" b="1" i="0" u="none" strike="noStrike" normalizeH="0" baseline="0" dirty="0" smtClean="0">
                <a:ln w="1905">
                  <a:solidFill>
                    <a:srgbClr val="00B05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Очень хорошо проницаемые  (k</a:t>
            </a:r>
            <a:r>
              <a:rPr kumimoji="0" lang="ru-RU" sz="2000" b="1" i="0" u="none" strike="noStrike" normalizeH="0" baseline="-30000" dirty="0" smtClean="0">
                <a:ln w="1905">
                  <a:solidFill>
                    <a:srgbClr val="00B05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</a:t>
            </a:r>
            <a:r>
              <a:rPr kumimoji="0" lang="ru-RU" sz="2000" b="1" i="0" u="none" strike="noStrike" normalizeH="0" baseline="0" dirty="0" smtClean="0">
                <a:ln w="1905">
                  <a:solidFill>
                    <a:srgbClr val="00B05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&gt;1);</a:t>
            </a:r>
          </a:p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3238500" algn="l"/>
              </a:tabLst>
            </a:pPr>
            <a:endParaRPr kumimoji="0" lang="ru-RU" sz="2000" b="1" i="0" u="none" strike="noStrike" normalizeH="0" baseline="0" dirty="0" smtClean="0">
              <a:ln w="1905">
                <a:solidFill>
                  <a:srgbClr val="00B050"/>
                </a:solidFill>
              </a:ln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2000" b="1" i="0" u="none" strike="noStrike" normalizeH="0" baseline="0" dirty="0" smtClean="0">
                <a:ln w="1905">
                  <a:solidFill>
                    <a:srgbClr val="00B05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2.   Хорошо проницаемые  (k</a:t>
            </a:r>
            <a:r>
              <a:rPr kumimoji="0" lang="ru-RU" sz="2000" b="1" i="0" u="none" strike="noStrike" normalizeH="0" baseline="-30000" dirty="0" smtClean="0">
                <a:ln w="1905">
                  <a:solidFill>
                    <a:srgbClr val="00B05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</a:t>
            </a:r>
            <a:r>
              <a:rPr kumimoji="0" lang="ru-RU" sz="2000" b="1" i="0" u="none" strike="noStrike" normalizeH="0" baseline="0" dirty="0" smtClean="0">
                <a:ln w="1905">
                  <a:solidFill>
                    <a:srgbClr val="00B05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≈ 0,1-1);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ru-RU" sz="2000" b="1" i="0" u="none" strike="noStrike" normalizeH="0" baseline="0" dirty="0" smtClean="0">
              <a:ln w="1905">
                <a:solidFill>
                  <a:srgbClr val="00B050"/>
                </a:solidFill>
              </a:ln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2000" b="1" i="0" u="none" strike="noStrike" normalizeH="0" baseline="0" dirty="0" smtClean="0">
                <a:ln w="1905">
                  <a:solidFill>
                    <a:srgbClr val="00B05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3.   Средне проницаемые  (k</a:t>
            </a:r>
            <a:r>
              <a:rPr kumimoji="0" lang="ru-RU" sz="2000" b="1" i="0" u="none" strike="noStrike" normalizeH="0" baseline="-30000" dirty="0" smtClean="0">
                <a:ln w="1905">
                  <a:solidFill>
                    <a:srgbClr val="00B05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</a:t>
            </a:r>
            <a:r>
              <a:rPr kumimoji="0" lang="ru-RU" sz="2000" b="1" i="0" u="none" strike="noStrike" normalizeH="0" baseline="0" dirty="0" smtClean="0">
                <a:ln w="1905">
                  <a:solidFill>
                    <a:srgbClr val="00B05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≈ 0,01-0,1)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ru-RU" sz="2000" b="1" i="0" u="none" strike="noStrike" normalizeH="0" baseline="0" dirty="0" smtClean="0">
              <a:ln w="1905">
                <a:solidFill>
                  <a:srgbClr val="00B050"/>
                </a:solidFill>
              </a:ln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2000" b="1" i="0" u="none" strike="noStrike" normalizeH="0" baseline="0" dirty="0" smtClean="0">
                <a:ln w="1905">
                  <a:solidFill>
                    <a:srgbClr val="00B05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4.   Слабопроницаемые     (k</a:t>
            </a:r>
            <a:r>
              <a:rPr kumimoji="0" lang="ru-RU" sz="2000" b="1" i="0" u="none" strike="noStrike" normalizeH="0" baseline="-30000" dirty="0" smtClean="0">
                <a:ln w="1905">
                  <a:solidFill>
                    <a:srgbClr val="00B05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</a:t>
            </a:r>
            <a:r>
              <a:rPr kumimoji="0" lang="ru-RU" sz="2000" b="1" i="0" u="none" strike="noStrike" normalizeH="0" baseline="0" dirty="0" smtClean="0">
                <a:ln w="1905">
                  <a:solidFill>
                    <a:srgbClr val="00B05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≈ 0,001-0,01);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ru-RU" sz="2000" b="1" i="0" u="none" strike="noStrike" normalizeH="0" baseline="0" dirty="0" smtClean="0">
              <a:ln w="1905">
                <a:solidFill>
                  <a:srgbClr val="00B050"/>
                </a:solidFill>
              </a:ln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2000" b="1" i="0" u="none" strike="noStrike" normalizeH="0" baseline="0" dirty="0" smtClean="0">
                <a:ln w="1905">
                  <a:solidFill>
                    <a:srgbClr val="00B05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5.   Плохопроницаемые    (k</a:t>
            </a:r>
            <a:r>
              <a:rPr kumimoji="0" lang="ru-RU" sz="2000" b="1" i="0" u="none" strike="noStrike" normalizeH="0" baseline="-30000" dirty="0" smtClean="0">
                <a:ln w="1905">
                  <a:solidFill>
                    <a:srgbClr val="00B05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</a:t>
            </a:r>
            <a:r>
              <a:rPr kumimoji="0" lang="ru-RU" sz="2000" b="1" i="0" u="none" strike="noStrike" normalizeH="0" baseline="0" dirty="0" smtClean="0">
                <a:ln w="1905">
                  <a:solidFill>
                    <a:srgbClr val="00B05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&lt;0,001).</a:t>
            </a:r>
            <a:endParaRPr kumimoji="0" lang="ru-RU" sz="2000" b="1" i="0" u="none" strike="noStrike" normalizeH="0" baseline="0" dirty="0" smtClean="0">
              <a:ln w="1905">
                <a:solidFill>
                  <a:srgbClr val="00B050"/>
                </a:solidFill>
              </a:ln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285728"/>
            <a:ext cx="62151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величине проницаемости (мкм</a:t>
            </a:r>
            <a:r>
              <a:rPr lang="ru-RU" sz="2400" b="1" baseline="30000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ru-RU" sz="2400" b="1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для нефти выделяют 5 классов коллекторов</a:t>
            </a:r>
            <a:endParaRPr lang="ru-RU" sz="2400" b="1" dirty="0">
              <a:ln w="1905">
                <a:solidFill>
                  <a:srgbClr val="0066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428728" y="5429264"/>
            <a:ext cx="650085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2000" b="1" i="0" u="none" strike="noStrike" normalizeH="0" baseline="0" dirty="0" smtClean="0">
                <a:ln w="1905">
                  <a:solidFill>
                    <a:srgbClr val="FF33CC"/>
                  </a:solidFill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Классификация коллекторов газовых месторождений включает 1-4 классы.</a:t>
            </a:r>
            <a:endParaRPr kumimoji="0" lang="ru-RU" sz="2000" b="1" i="0" u="none" strike="noStrike" normalizeH="0" baseline="0" dirty="0" smtClean="0">
              <a:ln w="1905">
                <a:solidFill>
                  <a:srgbClr val="FF33CC"/>
                </a:solidFill>
              </a:ln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643042" y="0"/>
            <a:ext cx="5786478" cy="638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2000" b="1" i="0" u="none" strike="noStrike" normalizeH="0" baseline="0" dirty="0" err="1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Нефте</a:t>
            </a:r>
            <a:r>
              <a:rPr kumimoji="0" lang="ru-RU" sz="2000" b="1" i="0" u="none" strike="noStrike" normalizeH="0" baseline="0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,- </a:t>
            </a:r>
            <a:r>
              <a:rPr kumimoji="0" lang="ru-RU" sz="2000" b="1" i="0" u="none" strike="noStrike" normalizeH="0" baseline="0" dirty="0" err="1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газо</a:t>
            </a:r>
            <a:r>
              <a:rPr kumimoji="0" lang="ru-RU" sz="2000" b="1" i="0" u="none" strike="noStrike" normalizeH="0" baseline="0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,- </a:t>
            </a:r>
            <a:r>
              <a:rPr kumimoji="0" lang="ru-RU" sz="2000" b="1" i="0" u="none" strike="noStrike" normalizeH="0" baseline="0" dirty="0" err="1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водонасыщенность</a:t>
            </a:r>
            <a:r>
              <a:rPr kumimoji="0" lang="ru-RU" sz="2000" b="1" i="0" u="none" strike="noStrike" normalizeH="0" baseline="0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000" b="1" i="0" u="none" strike="noStrike" normalizeH="0" baseline="0" dirty="0" smtClean="0">
              <a:ln w="1905">
                <a:solidFill>
                  <a:srgbClr val="0066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2000" b="1" i="0" u="none" strike="noStrike" normalizeH="0" baseline="0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пород – коллекторов.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ru-RU" sz="2000" b="1" i="0" u="none" strike="noStrike" normalizeH="0" baseline="0" dirty="0" smtClean="0">
              <a:ln w="1905">
                <a:solidFill>
                  <a:srgbClr val="0066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ru-RU" sz="2000" b="1" i="0" u="none" strike="noStrike" normalizeH="0" baseline="0" dirty="0" smtClean="0">
              <a:ln w="1905">
                <a:solidFill>
                  <a:srgbClr val="0066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000" b="1" i="0" u="none" strike="noStrike" normalizeH="0" baseline="0" dirty="0" smtClean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Коэффициентом нефтенасыщенности </a:t>
            </a:r>
            <a:r>
              <a:rPr kumimoji="0" lang="ru-RU" sz="2000" b="1" i="0" u="none" strike="noStrike" normalizeH="0" baseline="0" dirty="0" err="1" smtClean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2000" b="1" i="0" u="none" strike="noStrike" normalizeH="0" baseline="-30000" dirty="0" err="1" smtClean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kumimoji="0" lang="ru-RU" sz="2000" b="1" i="0" u="none" strike="noStrike" normalizeH="0" baseline="0" dirty="0" smtClean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(газонасыщенности К</a:t>
            </a:r>
            <a:r>
              <a:rPr kumimoji="0" lang="ru-RU" sz="2000" b="1" i="0" u="none" strike="noStrike" normalizeH="0" baseline="-30000" dirty="0" smtClean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ru-RU" sz="2000" b="1" i="0" u="none" strike="noStrike" normalizeH="0" baseline="0" dirty="0" smtClean="0">
                <a:ln w="1905">
                  <a:noFill/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sz="20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называется отношение объема нефти (газа), содержащейся в открытом пустотном пространстве, к суммарному объему пустотного пространства.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ru-RU" sz="2000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ru-RU" sz="2000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2385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0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Коэффициентом водонасыщенности К</a:t>
            </a:r>
            <a:r>
              <a:rPr kumimoji="0" lang="ru-RU" sz="2000" b="1" i="0" u="none" strike="noStrike" normalizeH="0" baseline="-3000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0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коллектора, содержащего нефть или газ, называется отношение остаточной воды, содержащейся в открытом пустотном пространстве, к суммарному объему открытых пустот.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5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52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1571612"/>
            <a:ext cx="5715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sz="28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Количество, состав и состояние остаточной воды связаны со свойствами поверхности минерального вещества, с характером пустот, со свойствами нефти, газа и самой воды. Породы коллекторы могут отличаться по характеру смачиваемости. </a:t>
            </a:r>
            <a:endParaRPr lang="ru-RU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000108"/>
            <a:ext cx="542928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sz="2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Остаточная вода может в виде тонкой пленки покрывать всю поверхность пустот. Такую поверхность называют </a:t>
            </a: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гидрофильной (хорошо смачиваемой водой). </a:t>
            </a:r>
          </a:p>
          <a:p>
            <a:pPr algn="just"/>
            <a:endParaRPr lang="ru-RU" sz="2000" b="1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ru-RU" sz="2000" b="1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ru-RU" sz="2000" b="1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endParaRPr lang="ru-RU" sz="2000" b="1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just"/>
            <a:r>
              <a:rPr lang="ru-RU" sz="20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В других случаях поверхности зерен могут не смачиваться водой из-за адсорбции на них пленки нефти. Такие породы называют </a:t>
            </a: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гидрофобными. </a:t>
            </a:r>
            <a:endParaRPr lang="ru-RU" sz="20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357166"/>
            <a:ext cx="72866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Углеводороды от С</a:t>
            </a:r>
            <a:r>
              <a:rPr lang="ru-RU" sz="2400" baseline="-30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8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ru-RU" sz="2400" baseline="-30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18 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до С</a:t>
            </a:r>
            <a:r>
              <a:rPr lang="ru-RU" sz="2400" baseline="-30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17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</a:t>
            </a:r>
            <a:r>
              <a:rPr lang="ru-RU" sz="2400" baseline="-300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36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жидкие вещества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lang="ru-RU" sz="2400" dirty="0" smtClean="0">
              <a:solidFill>
                <a:srgbClr val="C0000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Углеводороды, в молекулах которых содержится  свыше     17 атомов углерода, относятся к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твердым веществам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Это 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парафины и церезины</a:t>
            </a:r>
            <a:r>
              <a:rPr lang="ru-RU" sz="2400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которые содержатся в тех или иных количествах во всех нефтях.</a:t>
            </a:r>
            <a:endParaRPr lang="en-US" sz="2400" dirty="0" smtClean="0">
              <a:solidFill>
                <a:srgbClr val="C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C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4282" y="465990"/>
            <a:ext cx="8429684" cy="5482352"/>
          </a:xfrm>
          <a:prstGeom prst="roundRect">
            <a:avLst/>
          </a:prstGeom>
          <a:ln>
            <a:solidFill>
              <a:srgbClr val="0066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Породы - покрышки (</a:t>
            </a:r>
            <a:r>
              <a:rPr lang="ru-RU" sz="2800" b="1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-П)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Породы - покрышки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флюидоупоры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«непроницаемые» породы)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породы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, препятствующие уходу (миграции) нефти, газа и воды из коллектора. Эти породы могут перекрывать коллектор  сверху (непроницаемый пласт залегает над проницаемым - пласт глин над песчаником), замещать его по площади (глины контактируют с песком по сбросу, песчаник постепенно замещается глиной) и т.д.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571472" y="1596529"/>
            <a:ext cx="7786742" cy="3915966"/>
          </a:xfrm>
          <a:prstGeom prst="roundRect">
            <a:avLst/>
          </a:prstGeom>
          <a:ln>
            <a:solidFill>
              <a:srgbClr val="0066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800" b="1" i="0" u="none" strike="noStrike" normalizeH="0" baseline="0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1) </a:t>
            </a:r>
            <a:r>
              <a:rPr kumimoji="0" lang="ru-RU" sz="2800" b="1" i="0" u="sng" strike="noStrike" normalizeH="0" baseline="0" dirty="0" smtClean="0">
                <a:ln w="1905"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региональные</a:t>
            </a:r>
            <a:r>
              <a:rPr kumimoji="0" lang="ru-RU" sz="2800" b="1" i="0" u="none" strike="noStrike" normalizeH="0" baseline="0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– площадь распространения сотни и</a:t>
            </a:r>
            <a:r>
              <a:rPr kumimoji="0" lang="ru-RU" sz="2800" b="1" i="0" u="none" strike="noStrike" normalizeH="0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normalizeH="0" baseline="0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десятки тысяч км</a:t>
            </a:r>
            <a:r>
              <a:rPr kumimoji="0" lang="ru-RU" sz="2800" b="1" i="0" u="none" strike="noStrike" normalizeH="0" baseline="30000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1" i="0" u="none" strike="noStrike" normalizeH="0" baseline="0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800" b="1" i="0" u="none" strike="noStrike" normalizeH="0" baseline="0" dirty="0" smtClean="0">
              <a:ln w="1905">
                <a:solidFill>
                  <a:srgbClr val="0066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   2)	</a:t>
            </a:r>
            <a:r>
              <a:rPr kumimoji="0" lang="ru-RU" sz="2800" b="1" i="0" u="sng" strike="noStrike" normalizeH="0" baseline="0" dirty="0" smtClean="0">
                <a:ln w="1905"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субрегиональные</a:t>
            </a:r>
            <a:r>
              <a:rPr kumimoji="0" lang="ru-RU" sz="2800" b="1" i="0" u="none" strike="noStrike" normalizeH="0" baseline="0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– десятки тысяч км</a:t>
            </a:r>
            <a:r>
              <a:rPr kumimoji="0" lang="ru-RU" sz="2800" b="1" i="0" u="none" strike="noStrike" normalizeH="0" baseline="30000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1" i="0" u="none" strike="noStrike" normalizeH="0" baseline="0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800" b="1" i="0" u="none" strike="noStrike" normalizeH="0" baseline="0" dirty="0" smtClean="0">
              <a:ln w="1905">
                <a:solidFill>
                  <a:srgbClr val="0066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   3)	</a:t>
            </a:r>
            <a:r>
              <a:rPr kumimoji="0" lang="ru-RU" sz="2800" b="1" i="0" u="sng" strike="noStrike" normalizeH="0" baseline="0" dirty="0" smtClean="0">
                <a:ln w="1905"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зональные </a:t>
            </a:r>
            <a:r>
              <a:rPr kumimoji="0" lang="ru-RU" sz="2800" b="1" i="0" u="none" strike="noStrike" normalizeH="0" baseline="0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– 1000 до 10000 км</a:t>
            </a:r>
            <a:r>
              <a:rPr kumimoji="0" lang="ru-RU" sz="2800" b="1" i="0" u="none" strike="noStrike" normalizeH="0" baseline="30000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1" i="0" u="none" strike="noStrike" normalizeH="0" baseline="0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800" b="1" i="0" u="none" strike="noStrike" normalizeH="0" baseline="0" dirty="0" smtClean="0">
              <a:ln w="1905">
                <a:solidFill>
                  <a:srgbClr val="0066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   4)	</a:t>
            </a:r>
            <a:r>
              <a:rPr kumimoji="0" lang="ru-RU" sz="2800" b="1" i="0" u="sng" strike="noStrike" normalizeH="0" baseline="0" dirty="0" smtClean="0">
                <a:ln w="1905"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локальные </a:t>
            </a:r>
            <a:r>
              <a:rPr kumimoji="0" lang="ru-RU" sz="2800" b="1" i="0" u="none" strike="noStrike" normalizeH="0" baseline="0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– сотни км</a:t>
            </a:r>
            <a:r>
              <a:rPr kumimoji="0" lang="ru-RU" sz="2800" b="1" i="0" u="none" strike="noStrike" normalizeH="0" baseline="30000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800" b="1" i="0" u="none" strike="noStrike" normalizeH="0" baseline="0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1" i="0" u="none" strike="noStrike" normalizeH="0" baseline="0" dirty="0" smtClean="0">
              <a:ln w="1905">
                <a:solidFill>
                  <a:srgbClr val="0066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4285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6600"/>
                </a:solidFill>
                <a:latin typeface="Arial Black" pitchFamily="34" charset="0"/>
              </a:rPr>
              <a:t>Э.А. Бакиров предложил классификацию, выделяющую четыре группы по площадному распространению:</a:t>
            </a:r>
            <a:endParaRPr lang="ru-RU" sz="2800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5643578"/>
            <a:ext cx="80724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66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Эти пределы - общее представление о масштабах экранирования.</a:t>
            </a:r>
            <a:endParaRPr lang="ru-RU" sz="28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357158" y="3071810"/>
            <a:ext cx="8501122" cy="26776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1. Сульфатно-галогенные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– толщи каменной соли, </a:t>
            </a:r>
            <a:r>
              <a:rPr kumimoji="0" lang="ru-RU" sz="2400" b="1" i="0" u="none" strike="noStrike" normalizeH="0" baseline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переслаивание</a:t>
            </a:r>
            <a:r>
              <a:rPr kumimoji="0" lang="ru-RU" sz="24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солей и ангидритов, солей и терригенных пород и т.д.</a:t>
            </a:r>
            <a:endParaRPr kumimoji="0" lang="ru-RU" sz="2400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2. 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ial" pitchFamily="34" charset="0"/>
              </a:rPr>
              <a:t>Г</a:t>
            </a:r>
            <a:r>
              <a:rPr kumimoji="0" lang="ru-RU" sz="24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линистые</a:t>
            </a:r>
            <a:r>
              <a:rPr kumimoji="0" lang="ru-RU" sz="24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– </a:t>
            </a:r>
            <a:r>
              <a:rPr kumimoji="0" lang="ru-RU" sz="24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наиболее встречающийся вид покрышек. Глины, алевролиты и т.д.</a:t>
            </a:r>
            <a:endParaRPr kumimoji="0" lang="ru-RU" sz="2400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24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арбонатные породы </a:t>
            </a:r>
            <a:r>
              <a:rPr kumimoji="0" lang="ru-RU" sz="24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и их переходные и смешанные разности.</a:t>
            </a:r>
            <a:endParaRPr kumimoji="0" lang="ru-RU" sz="2400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42844" y="184666"/>
            <a:ext cx="885831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Качество покрышек зависит от механизма миграции. Т.к. основным является движение по трещинам, именно способность породы растрескиваться или пластично деформироваться служит главным критерием.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Покрышки могут быть: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1500166" y="60402"/>
            <a:ext cx="621510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49263" algn="l"/>
              </a:tabLst>
            </a:pPr>
            <a:r>
              <a:rPr kumimoji="0" lang="ru-RU" sz="2000" b="1" i="0" u="none" strike="noStrike" normalizeH="0" baseline="0" dirty="0" smtClean="0">
                <a:ln w="1905">
                  <a:solidFill>
                    <a:srgbClr val="FF33CC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Залежи углеводородов в природном состоянии.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  <a:tab pos="449263" algn="l"/>
              </a:tabLst>
            </a:pPr>
            <a:endParaRPr kumimoji="0" lang="ru-RU" sz="2000" b="1" i="0" u="none" strike="noStrike" normalizeH="0" baseline="0" dirty="0" smtClean="0">
              <a:ln w="1905">
                <a:solidFill>
                  <a:srgbClr val="FF33CC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49263" algn="l"/>
              </a:tabLst>
            </a:pPr>
            <a:r>
              <a:rPr kumimoji="0" lang="ru-RU" sz="2000" b="1" i="0" u="none" strike="noStrike" normalizeH="0" baseline="0" dirty="0" smtClean="0">
                <a:ln w="1905">
                  <a:solidFill>
                    <a:srgbClr val="FF33CC"/>
                  </a:solidFill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Природные резервуары. </a:t>
            </a:r>
            <a:endParaRPr kumimoji="0" lang="ru-RU" sz="2000" b="1" i="0" u="none" strike="noStrike" normalizeH="0" baseline="0" dirty="0" smtClean="0">
              <a:ln w="1905">
                <a:solidFill>
                  <a:srgbClr val="FF33CC"/>
                </a:solidFill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857364"/>
            <a:ext cx="607223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    </a:t>
            </a:r>
            <a:r>
              <a:rPr lang="ru-RU" sz="20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Природный резервуар – естественное вместилище нефти, газа и воды (внутри его может происходить циркуляция подвижных веществ), форма которого обусловливается соотношением коллектора с вмещающими его плохо проницаемыми породами. </a:t>
            </a:r>
            <a:endParaRPr lang="ru-RU" sz="2000" u="sng" dirty="0">
              <a:solidFill>
                <a:srgbClr val="FF0000"/>
              </a:solidFill>
            </a:endParaRPr>
          </a:p>
        </p:txBody>
      </p:sp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071670" y="4667588"/>
            <a:ext cx="564360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Виды:</a:t>
            </a:r>
            <a:endParaRPr kumimoji="0" lang="ru-RU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1. Пластовый резервуар (рис.1) – коллектор, ограниченный на значительной площади в кровле и подошве плохо проницаемыми породами.</a:t>
            </a:r>
            <a:endParaRPr kumimoji="0" lang="ru-RU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0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04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04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041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428728" y="450630"/>
            <a:ext cx="607223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lang="ru-RU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ассивный резервуар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мощные толщи пород, состоящие из многих проницаемых пластов, не отделенных один от другого плохо проницаемыми породами.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 характеру слагающих их пород массивные резервуары подразделяются на две группы: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 Однородные массивные резервуары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сложены сравнительно однородной толщей пород, большей частью карбонатными (рис. 2а).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 Неоднородные массивные резервуары 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толща пород неоднородна. Представлена чередованием известняков, песков, песчаников, сверху перекрытых глинами. (рис 2б).</a:t>
            </a:r>
            <a:endParaRPr kumimoji="0" lang="ru-RU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2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624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24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246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1" name="Group 1"/>
          <p:cNvGrpSpPr>
            <a:grpSpLocks/>
          </p:cNvGrpSpPr>
          <p:nvPr/>
        </p:nvGrpSpPr>
        <p:grpSpPr bwMode="auto">
          <a:xfrm>
            <a:off x="2500298" y="1428736"/>
            <a:ext cx="4500594" cy="4357718"/>
            <a:chOff x="7821" y="7024"/>
            <a:chExt cx="3600" cy="7999"/>
          </a:xfrm>
        </p:grpSpPr>
        <p:grpSp>
          <p:nvGrpSpPr>
            <p:cNvPr id="61442" name="Group 2"/>
            <p:cNvGrpSpPr>
              <a:grpSpLocks/>
            </p:cNvGrpSpPr>
            <p:nvPr/>
          </p:nvGrpSpPr>
          <p:grpSpPr bwMode="auto">
            <a:xfrm>
              <a:off x="7821" y="7024"/>
              <a:ext cx="3390" cy="3286"/>
              <a:chOff x="7922" y="7698"/>
              <a:chExt cx="3390" cy="3286"/>
            </a:xfrm>
          </p:grpSpPr>
          <p:pic>
            <p:nvPicPr>
              <p:cNvPr id="61443" name="Picture 3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922" y="7698"/>
                <a:ext cx="3390" cy="2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444" name="Text Box 4"/>
              <p:cNvSpPr txBox="1">
                <a:spLocks noChangeArrowheads="1"/>
              </p:cNvSpPr>
              <p:nvPr/>
            </p:nvSpPr>
            <p:spPr bwMode="auto">
              <a:xfrm>
                <a:off x="8001" y="9904"/>
                <a:ext cx="3239" cy="108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Рис. 1 Принципиальная схема пластового резервуара.</a:t>
                </a:r>
              </a:p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1 – коллектор (песок); 2 – плохо проницаемые породы (глины)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61445" name="Group 5"/>
            <p:cNvGrpSpPr>
              <a:grpSpLocks/>
            </p:cNvGrpSpPr>
            <p:nvPr/>
          </p:nvGrpSpPr>
          <p:grpSpPr bwMode="auto">
            <a:xfrm>
              <a:off x="8001" y="10444"/>
              <a:ext cx="3240" cy="2340"/>
              <a:chOff x="8001" y="11164"/>
              <a:chExt cx="3240" cy="2340"/>
            </a:xfrm>
          </p:grpSpPr>
          <p:pic>
            <p:nvPicPr>
              <p:cNvPr id="61446" name="Picture 6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01" y="11164"/>
                <a:ext cx="3240" cy="16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447" name="Text Box 7"/>
              <p:cNvSpPr txBox="1">
                <a:spLocks noChangeArrowheads="1"/>
              </p:cNvSpPr>
              <p:nvPr/>
            </p:nvSpPr>
            <p:spPr bwMode="auto">
              <a:xfrm>
                <a:off x="8181" y="12784"/>
                <a:ext cx="2881" cy="7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Рис. 2а Схема однородного массивного резервуара.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61448" name="Group 8"/>
            <p:cNvGrpSpPr>
              <a:grpSpLocks/>
            </p:cNvGrpSpPr>
            <p:nvPr/>
          </p:nvGrpSpPr>
          <p:grpSpPr bwMode="auto">
            <a:xfrm>
              <a:off x="8181" y="12964"/>
              <a:ext cx="3240" cy="2059"/>
              <a:chOff x="3141" y="12683"/>
              <a:chExt cx="3240" cy="2059"/>
            </a:xfrm>
          </p:grpSpPr>
          <p:pic>
            <p:nvPicPr>
              <p:cNvPr id="61449" name="Picture 9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41" y="12683"/>
                <a:ext cx="3240" cy="1133"/>
              </a:xfrm>
              <a:prstGeom prst="rect">
                <a:avLst/>
              </a:prstGeom>
              <a:noFill/>
            </p:spPr>
          </p:pic>
          <p:sp>
            <p:nvSpPr>
              <p:cNvPr id="61450" name="Text Box 10"/>
              <p:cNvSpPr txBox="1">
                <a:spLocks noChangeArrowheads="1"/>
              </p:cNvSpPr>
              <p:nvPr/>
            </p:nvSpPr>
            <p:spPr bwMode="auto">
              <a:xfrm>
                <a:off x="3141" y="14114"/>
                <a:ext cx="3190" cy="62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just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itchFamily="34" charset="0"/>
                  </a:rPr>
                  <a:t>Рис. 2б Схема неоднородного массивного  резервуара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2"/>
          <p:cNvGrpSpPr>
            <a:grpSpLocks/>
          </p:cNvGrpSpPr>
          <p:nvPr/>
        </p:nvGrpSpPr>
        <p:grpSpPr bwMode="auto">
          <a:xfrm>
            <a:off x="2714612" y="714356"/>
            <a:ext cx="3457575" cy="2286803"/>
            <a:chOff x="7404" y="-1065"/>
            <a:chExt cx="5445" cy="3599"/>
          </a:xfrm>
        </p:grpSpPr>
        <p:pic>
          <p:nvPicPr>
            <p:cNvPr id="6349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3879" t="10341" b="17899"/>
            <a:stretch>
              <a:fillRect/>
            </a:stretch>
          </p:blipFill>
          <p:spPr bwMode="auto">
            <a:xfrm flipV="1">
              <a:off x="7404" y="-1065"/>
              <a:ext cx="5220" cy="23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492" name="Text Box 4"/>
            <p:cNvSpPr txBox="1">
              <a:spLocks noChangeArrowheads="1"/>
            </p:cNvSpPr>
            <p:nvPr/>
          </p:nvSpPr>
          <p:spPr bwMode="auto">
            <a:xfrm>
              <a:off x="7629" y="1858"/>
              <a:ext cx="5220" cy="67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Рис. 3 Резервуар, </a:t>
              </a:r>
              <a:r>
                <a:rPr kumimoji="0" lang="ru-RU" sz="11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литологически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 ограниченный со всех сторон практически непроницаемыми породами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1643042" y="4000504"/>
            <a:ext cx="60721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7988" algn="l"/>
                <a:tab pos="449263" algn="l"/>
              </a:tabLst>
            </a:pPr>
            <a:r>
              <a:rPr kumimoji="0" lang="ru-RU" sz="2000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3. </a:t>
            </a:r>
            <a:r>
              <a:rPr lang="ru-RU" sz="2000" b="1" u="sng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</a:t>
            </a:r>
            <a:r>
              <a:rPr kumimoji="0" lang="ru-RU" sz="2000" b="1" i="0" u="sng" strike="noStrike" normalizeH="0" baseline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итологически</a:t>
            </a:r>
            <a:r>
              <a:rPr kumimoji="0" lang="ru-RU" sz="2000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ограниченные со всех сторон </a:t>
            </a:r>
            <a:r>
              <a:rPr kumimoji="0" lang="ru-RU" sz="20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(рис.3) – резервуары, в которых насыщающие их флюиды окружены со всех сторон либо практически непроницаемыми породами, либо породами, насыщенными слабоактивной водой.</a:t>
            </a:r>
            <a:endParaRPr kumimoji="0" lang="ru-RU" sz="2000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34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634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214282" y="1112598"/>
            <a:ext cx="8643998" cy="4528899"/>
          </a:xfrm>
          <a:prstGeom prst="round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Ловушка – 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часть природного резервуара, в которой благодаря различного рода структурным дислокациям, стратиграфическому или литологическому ограничению, а также тектоническому экранированию создаются условия для скопления нефти и газа.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71472" y="642918"/>
            <a:ext cx="8143932" cy="5072074"/>
            <a:chOff x="1152" y="7344"/>
            <a:chExt cx="9360" cy="5904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6192" y="10368"/>
              <a:ext cx="4176" cy="2880"/>
            </a:xfrm>
            <a:prstGeom prst="rect">
              <a:avLst/>
            </a:pr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auto">
            <a:xfrm>
              <a:off x="6192" y="11664"/>
              <a:ext cx="1816" cy="15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56"/>
                </a:cxn>
                <a:cxn ang="0">
                  <a:pos x="200" y="864"/>
                </a:cxn>
                <a:cxn ang="0">
                  <a:pos x="400" y="1088"/>
                </a:cxn>
                <a:cxn ang="0">
                  <a:pos x="520" y="1312"/>
                </a:cxn>
                <a:cxn ang="0">
                  <a:pos x="720" y="1584"/>
                </a:cxn>
                <a:cxn ang="0">
                  <a:pos x="1816" y="1584"/>
                </a:cxn>
                <a:cxn ang="0">
                  <a:pos x="168" y="120"/>
                </a:cxn>
                <a:cxn ang="0">
                  <a:pos x="0" y="0"/>
                </a:cxn>
              </a:cxnLst>
              <a:rect l="0" t="0" r="r" b="b"/>
              <a:pathLst>
                <a:path w="1816" h="1584">
                  <a:moveTo>
                    <a:pt x="0" y="0"/>
                  </a:moveTo>
                  <a:lnTo>
                    <a:pt x="0" y="656"/>
                  </a:lnTo>
                  <a:lnTo>
                    <a:pt x="200" y="864"/>
                  </a:lnTo>
                  <a:lnTo>
                    <a:pt x="400" y="1088"/>
                  </a:lnTo>
                  <a:lnTo>
                    <a:pt x="520" y="1312"/>
                  </a:lnTo>
                  <a:lnTo>
                    <a:pt x="720" y="1584"/>
                  </a:lnTo>
                  <a:lnTo>
                    <a:pt x="1816" y="1584"/>
                  </a:lnTo>
                  <a:lnTo>
                    <a:pt x="168" y="12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1296" y="7344"/>
              <a:ext cx="4176" cy="2880"/>
            </a:xfrm>
            <a:prstGeom prst="rect">
              <a:avLst/>
            </a:prstGeom>
            <a:gradFill rotWithShape="0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5000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6192" y="7344"/>
              <a:ext cx="4176" cy="2880"/>
            </a:xfrm>
            <a:prstGeom prst="rect">
              <a:avLst/>
            </a:prstGeom>
            <a:gradFill rotWithShape="0">
              <a:gsLst>
                <a:gs pos="0">
                  <a:srgbClr val="FF9900"/>
                </a:gs>
                <a:gs pos="50000">
                  <a:srgbClr val="FF9900">
                    <a:gamma/>
                    <a:shade val="46275"/>
                    <a:invGamma/>
                  </a:srgbClr>
                </a:gs>
                <a:gs pos="100000">
                  <a:srgbClr val="FF9900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1296" y="7344"/>
              <a:ext cx="4176" cy="1728"/>
            </a:xfrm>
            <a:custGeom>
              <a:avLst/>
              <a:gdLst/>
              <a:ahLst/>
              <a:cxnLst>
                <a:cxn ang="0">
                  <a:pos x="0" y="1008"/>
                </a:cxn>
                <a:cxn ang="0">
                  <a:pos x="240" y="736"/>
                </a:cxn>
                <a:cxn ang="0">
                  <a:pos x="480" y="528"/>
                </a:cxn>
                <a:cxn ang="0">
                  <a:pos x="816" y="272"/>
                </a:cxn>
                <a:cxn ang="0">
                  <a:pos x="1120" y="112"/>
                </a:cxn>
                <a:cxn ang="0">
                  <a:pos x="1488" y="0"/>
                </a:cxn>
                <a:cxn ang="0">
                  <a:pos x="2880" y="0"/>
                </a:cxn>
                <a:cxn ang="0">
                  <a:pos x="3152" y="144"/>
                </a:cxn>
                <a:cxn ang="0">
                  <a:pos x="4176" y="720"/>
                </a:cxn>
                <a:cxn ang="0">
                  <a:pos x="4176" y="1296"/>
                </a:cxn>
                <a:cxn ang="0">
                  <a:pos x="3088" y="688"/>
                </a:cxn>
                <a:cxn ang="0">
                  <a:pos x="2736" y="512"/>
                </a:cxn>
                <a:cxn ang="0">
                  <a:pos x="2448" y="432"/>
                </a:cxn>
                <a:cxn ang="0">
                  <a:pos x="2112" y="368"/>
                </a:cxn>
                <a:cxn ang="0">
                  <a:pos x="1856" y="384"/>
                </a:cxn>
                <a:cxn ang="0">
                  <a:pos x="1600" y="448"/>
                </a:cxn>
                <a:cxn ang="0">
                  <a:pos x="1248" y="624"/>
                </a:cxn>
                <a:cxn ang="0">
                  <a:pos x="848" y="880"/>
                </a:cxn>
                <a:cxn ang="0">
                  <a:pos x="448" y="1200"/>
                </a:cxn>
                <a:cxn ang="0">
                  <a:pos x="0" y="1728"/>
                </a:cxn>
                <a:cxn ang="0">
                  <a:pos x="0" y="1008"/>
                </a:cxn>
              </a:cxnLst>
              <a:rect l="0" t="0" r="r" b="b"/>
              <a:pathLst>
                <a:path w="4176" h="1728">
                  <a:moveTo>
                    <a:pt x="0" y="1008"/>
                  </a:moveTo>
                  <a:lnTo>
                    <a:pt x="240" y="736"/>
                  </a:lnTo>
                  <a:lnTo>
                    <a:pt x="480" y="528"/>
                  </a:lnTo>
                  <a:lnTo>
                    <a:pt x="816" y="272"/>
                  </a:lnTo>
                  <a:lnTo>
                    <a:pt x="1120" y="112"/>
                  </a:lnTo>
                  <a:lnTo>
                    <a:pt x="1488" y="0"/>
                  </a:lnTo>
                  <a:lnTo>
                    <a:pt x="2880" y="0"/>
                  </a:lnTo>
                  <a:lnTo>
                    <a:pt x="3152" y="144"/>
                  </a:lnTo>
                  <a:lnTo>
                    <a:pt x="4176" y="720"/>
                  </a:lnTo>
                  <a:lnTo>
                    <a:pt x="4176" y="1296"/>
                  </a:lnTo>
                  <a:lnTo>
                    <a:pt x="3088" y="688"/>
                  </a:lnTo>
                  <a:lnTo>
                    <a:pt x="2736" y="512"/>
                  </a:lnTo>
                  <a:lnTo>
                    <a:pt x="2448" y="432"/>
                  </a:lnTo>
                  <a:lnTo>
                    <a:pt x="2112" y="368"/>
                  </a:lnTo>
                  <a:lnTo>
                    <a:pt x="1856" y="384"/>
                  </a:lnTo>
                  <a:lnTo>
                    <a:pt x="1600" y="448"/>
                  </a:lnTo>
                  <a:lnTo>
                    <a:pt x="1248" y="624"/>
                  </a:lnTo>
                  <a:lnTo>
                    <a:pt x="848" y="880"/>
                  </a:lnTo>
                  <a:lnTo>
                    <a:pt x="448" y="1200"/>
                  </a:lnTo>
                  <a:lnTo>
                    <a:pt x="0" y="1728"/>
                  </a:lnTo>
                  <a:lnTo>
                    <a:pt x="0" y="1008"/>
                  </a:lnTo>
                  <a:close/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1296" y="7712"/>
              <a:ext cx="4176" cy="2080"/>
            </a:xfrm>
            <a:custGeom>
              <a:avLst/>
              <a:gdLst/>
              <a:ahLst/>
              <a:cxnLst>
                <a:cxn ang="0">
                  <a:pos x="0" y="1360"/>
                </a:cxn>
                <a:cxn ang="0">
                  <a:pos x="216" y="1088"/>
                </a:cxn>
                <a:cxn ang="0">
                  <a:pos x="396" y="892"/>
                </a:cxn>
                <a:cxn ang="0">
                  <a:pos x="528" y="768"/>
                </a:cxn>
                <a:cxn ang="0">
                  <a:pos x="816" y="520"/>
                </a:cxn>
                <a:cxn ang="0">
                  <a:pos x="1136" y="320"/>
                </a:cxn>
                <a:cxn ang="0">
                  <a:pos x="1552" y="96"/>
                </a:cxn>
                <a:cxn ang="0">
                  <a:pos x="1760" y="24"/>
                </a:cxn>
                <a:cxn ang="0">
                  <a:pos x="1968" y="0"/>
                </a:cxn>
                <a:cxn ang="0">
                  <a:pos x="2304" y="32"/>
                </a:cxn>
                <a:cxn ang="0">
                  <a:pos x="2688" y="112"/>
                </a:cxn>
                <a:cxn ang="0">
                  <a:pos x="2976" y="272"/>
                </a:cxn>
                <a:cxn ang="0">
                  <a:pos x="3264" y="400"/>
                </a:cxn>
                <a:cxn ang="0">
                  <a:pos x="4168" y="896"/>
                </a:cxn>
                <a:cxn ang="0">
                  <a:pos x="4176" y="1648"/>
                </a:cxn>
                <a:cxn ang="0">
                  <a:pos x="3248" y="1008"/>
                </a:cxn>
                <a:cxn ang="0">
                  <a:pos x="2896" y="800"/>
                </a:cxn>
                <a:cxn ang="0">
                  <a:pos x="2592" y="688"/>
                </a:cxn>
                <a:cxn ang="0">
                  <a:pos x="2288" y="592"/>
                </a:cxn>
                <a:cxn ang="0">
                  <a:pos x="1968" y="576"/>
                </a:cxn>
                <a:cxn ang="0">
                  <a:pos x="1648" y="656"/>
                </a:cxn>
                <a:cxn ang="0">
                  <a:pos x="1440" y="772"/>
                </a:cxn>
                <a:cxn ang="0">
                  <a:pos x="1264" y="864"/>
                </a:cxn>
                <a:cxn ang="0">
                  <a:pos x="848" y="1184"/>
                </a:cxn>
                <a:cxn ang="0">
                  <a:pos x="448" y="1552"/>
                </a:cxn>
                <a:cxn ang="0">
                  <a:pos x="0" y="2080"/>
                </a:cxn>
                <a:cxn ang="0">
                  <a:pos x="0" y="1360"/>
                </a:cxn>
              </a:cxnLst>
              <a:rect l="0" t="0" r="r" b="b"/>
              <a:pathLst>
                <a:path w="4176" h="2080">
                  <a:moveTo>
                    <a:pt x="0" y="1360"/>
                  </a:moveTo>
                  <a:lnTo>
                    <a:pt x="216" y="1088"/>
                  </a:lnTo>
                  <a:lnTo>
                    <a:pt x="396" y="892"/>
                  </a:lnTo>
                  <a:lnTo>
                    <a:pt x="528" y="768"/>
                  </a:lnTo>
                  <a:lnTo>
                    <a:pt x="816" y="520"/>
                  </a:lnTo>
                  <a:lnTo>
                    <a:pt x="1136" y="320"/>
                  </a:lnTo>
                  <a:lnTo>
                    <a:pt x="1552" y="96"/>
                  </a:lnTo>
                  <a:lnTo>
                    <a:pt x="1760" y="24"/>
                  </a:lnTo>
                  <a:lnTo>
                    <a:pt x="1968" y="0"/>
                  </a:lnTo>
                  <a:lnTo>
                    <a:pt x="2304" y="32"/>
                  </a:lnTo>
                  <a:lnTo>
                    <a:pt x="2688" y="112"/>
                  </a:lnTo>
                  <a:lnTo>
                    <a:pt x="2976" y="272"/>
                  </a:lnTo>
                  <a:lnTo>
                    <a:pt x="3264" y="400"/>
                  </a:lnTo>
                  <a:lnTo>
                    <a:pt x="4168" y="896"/>
                  </a:lnTo>
                  <a:lnTo>
                    <a:pt x="4176" y="1648"/>
                  </a:lnTo>
                  <a:lnTo>
                    <a:pt x="3248" y="1008"/>
                  </a:lnTo>
                  <a:lnTo>
                    <a:pt x="2896" y="800"/>
                  </a:lnTo>
                  <a:lnTo>
                    <a:pt x="2592" y="688"/>
                  </a:lnTo>
                  <a:lnTo>
                    <a:pt x="2288" y="592"/>
                  </a:lnTo>
                  <a:lnTo>
                    <a:pt x="1968" y="576"/>
                  </a:lnTo>
                  <a:lnTo>
                    <a:pt x="1648" y="656"/>
                  </a:lnTo>
                  <a:lnTo>
                    <a:pt x="1440" y="772"/>
                  </a:lnTo>
                  <a:lnTo>
                    <a:pt x="1264" y="864"/>
                  </a:lnTo>
                  <a:lnTo>
                    <a:pt x="848" y="1184"/>
                  </a:lnTo>
                  <a:lnTo>
                    <a:pt x="448" y="1552"/>
                  </a:lnTo>
                  <a:lnTo>
                    <a:pt x="0" y="2080"/>
                  </a:lnTo>
                  <a:lnTo>
                    <a:pt x="0" y="1360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1296" y="8272"/>
              <a:ext cx="4176" cy="1952"/>
            </a:xfrm>
            <a:custGeom>
              <a:avLst/>
              <a:gdLst/>
              <a:ahLst/>
              <a:cxnLst>
                <a:cxn ang="0">
                  <a:pos x="0" y="1440"/>
                </a:cxn>
                <a:cxn ang="0">
                  <a:pos x="240" y="1168"/>
                </a:cxn>
                <a:cxn ang="0">
                  <a:pos x="528" y="848"/>
                </a:cxn>
                <a:cxn ang="0">
                  <a:pos x="816" y="640"/>
                </a:cxn>
                <a:cxn ang="0">
                  <a:pos x="1136" y="400"/>
                </a:cxn>
                <a:cxn ang="0">
                  <a:pos x="1600" y="128"/>
                </a:cxn>
                <a:cxn ang="0">
                  <a:pos x="1984" y="0"/>
                </a:cxn>
                <a:cxn ang="0">
                  <a:pos x="2304" y="48"/>
                </a:cxn>
                <a:cxn ang="0">
                  <a:pos x="2704" y="160"/>
                </a:cxn>
                <a:cxn ang="0">
                  <a:pos x="3056" y="336"/>
                </a:cxn>
                <a:cxn ang="0">
                  <a:pos x="3264" y="480"/>
                </a:cxn>
                <a:cxn ang="0">
                  <a:pos x="4176" y="1024"/>
                </a:cxn>
                <a:cxn ang="0">
                  <a:pos x="4176" y="1728"/>
                </a:cxn>
                <a:cxn ang="0">
                  <a:pos x="3248" y="1088"/>
                </a:cxn>
                <a:cxn ang="0">
                  <a:pos x="2896" y="880"/>
                </a:cxn>
                <a:cxn ang="0">
                  <a:pos x="2592" y="768"/>
                </a:cxn>
                <a:cxn ang="0">
                  <a:pos x="2288" y="672"/>
                </a:cxn>
                <a:cxn ang="0">
                  <a:pos x="1968" y="656"/>
                </a:cxn>
                <a:cxn ang="0">
                  <a:pos x="1648" y="736"/>
                </a:cxn>
                <a:cxn ang="0">
                  <a:pos x="1264" y="944"/>
                </a:cxn>
                <a:cxn ang="0">
                  <a:pos x="848" y="1264"/>
                </a:cxn>
                <a:cxn ang="0">
                  <a:pos x="448" y="1632"/>
                </a:cxn>
                <a:cxn ang="0">
                  <a:pos x="224" y="1952"/>
                </a:cxn>
                <a:cxn ang="0">
                  <a:pos x="0" y="1952"/>
                </a:cxn>
                <a:cxn ang="0">
                  <a:pos x="0" y="1440"/>
                </a:cxn>
              </a:cxnLst>
              <a:rect l="0" t="0" r="r" b="b"/>
              <a:pathLst>
                <a:path w="4176" h="1952">
                  <a:moveTo>
                    <a:pt x="0" y="1440"/>
                  </a:moveTo>
                  <a:lnTo>
                    <a:pt x="240" y="1168"/>
                  </a:lnTo>
                  <a:lnTo>
                    <a:pt x="528" y="848"/>
                  </a:lnTo>
                  <a:lnTo>
                    <a:pt x="816" y="640"/>
                  </a:lnTo>
                  <a:lnTo>
                    <a:pt x="1136" y="400"/>
                  </a:lnTo>
                  <a:lnTo>
                    <a:pt x="1600" y="128"/>
                  </a:lnTo>
                  <a:lnTo>
                    <a:pt x="1984" y="0"/>
                  </a:lnTo>
                  <a:lnTo>
                    <a:pt x="2304" y="48"/>
                  </a:lnTo>
                  <a:lnTo>
                    <a:pt x="2704" y="160"/>
                  </a:lnTo>
                  <a:lnTo>
                    <a:pt x="3056" y="336"/>
                  </a:lnTo>
                  <a:lnTo>
                    <a:pt x="3264" y="480"/>
                  </a:lnTo>
                  <a:lnTo>
                    <a:pt x="4176" y="1024"/>
                  </a:lnTo>
                  <a:lnTo>
                    <a:pt x="4176" y="1728"/>
                  </a:lnTo>
                  <a:lnTo>
                    <a:pt x="3248" y="1088"/>
                  </a:lnTo>
                  <a:lnTo>
                    <a:pt x="2896" y="880"/>
                  </a:lnTo>
                  <a:lnTo>
                    <a:pt x="2592" y="768"/>
                  </a:lnTo>
                  <a:lnTo>
                    <a:pt x="2288" y="672"/>
                  </a:lnTo>
                  <a:lnTo>
                    <a:pt x="1968" y="656"/>
                  </a:lnTo>
                  <a:lnTo>
                    <a:pt x="1648" y="736"/>
                  </a:lnTo>
                  <a:lnTo>
                    <a:pt x="1264" y="944"/>
                  </a:lnTo>
                  <a:lnTo>
                    <a:pt x="848" y="1264"/>
                  </a:lnTo>
                  <a:lnTo>
                    <a:pt x="448" y="1632"/>
                  </a:lnTo>
                  <a:lnTo>
                    <a:pt x="224" y="1952"/>
                  </a:lnTo>
                  <a:lnTo>
                    <a:pt x="0" y="1952"/>
                  </a:lnTo>
                  <a:lnTo>
                    <a:pt x="0" y="1440"/>
                  </a:lnTo>
                  <a:close/>
                </a:path>
              </a:pathLst>
            </a:custGeom>
            <a:gradFill rotWithShape="0">
              <a:gsLst>
                <a:gs pos="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088" y="8640"/>
              <a:ext cx="2784" cy="288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2316" y="0"/>
                </a:cxn>
                <a:cxn ang="0">
                  <a:pos x="2784" y="288"/>
                </a:cxn>
                <a:cxn ang="0">
                  <a:pos x="0" y="276"/>
                </a:cxn>
                <a:cxn ang="0">
                  <a:pos x="396" y="0"/>
                </a:cxn>
              </a:cxnLst>
              <a:rect l="0" t="0" r="r" b="b"/>
              <a:pathLst>
                <a:path w="2784" h="288">
                  <a:moveTo>
                    <a:pt x="396" y="0"/>
                  </a:moveTo>
                  <a:lnTo>
                    <a:pt x="2316" y="0"/>
                  </a:lnTo>
                  <a:lnTo>
                    <a:pt x="2784" y="288"/>
                  </a:lnTo>
                  <a:lnTo>
                    <a:pt x="0" y="276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3333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484" y="8264"/>
              <a:ext cx="1920" cy="364"/>
            </a:xfrm>
            <a:custGeom>
              <a:avLst/>
              <a:gdLst/>
              <a:ahLst/>
              <a:cxnLst>
                <a:cxn ang="0">
                  <a:pos x="0" y="364"/>
                </a:cxn>
                <a:cxn ang="0">
                  <a:pos x="1920" y="364"/>
                </a:cxn>
                <a:cxn ang="0">
                  <a:pos x="1632" y="220"/>
                </a:cxn>
                <a:cxn ang="0">
                  <a:pos x="1452" y="136"/>
                </a:cxn>
                <a:cxn ang="0">
                  <a:pos x="1260" y="88"/>
                </a:cxn>
                <a:cxn ang="0">
                  <a:pos x="1116" y="52"/>
                </a:cxn>
                <a:cxn ang="0">
                  <a:pos x="908" y="0"/>
                </a:cxn>
                <a:cxn ang="0">
                  <a:pos x="720" y="4"/>
                </a:cxn>
                <a:cxn ang="0">
                  <a:pos x="432" y="124"/>
                </a:cxn>
                <a:cxn ang="0">
                  <a:pos x="180" y="240"/>
                </a:cxn>
                <a:cxn ang="0">
                  <a:pos x="0" y="364"/>
                </a:cxn>
              </a:cxnLst>
              <a:rect l="0" t="0" r="r" b="b"/>
              <a:pathLst>
                <a:path w="1920" h="364">
                  <a:moveTo>
                    <a:pt x="0" y="364"/>
                  </a:moveTo>
                  <a:lnTo>
                    <a:pt x="1920" y="364"/>
                  </a:lnTo>
                  <a:lnTo>
                    <a:pt x="1632" y="220"/>
                  </a:lnTo>
                  <a:lnTo>
                    <a:pt x="1452" y="136"/>
                  </a:lnTo>
                  <a:lnTo>
                    <a:pt x="1260" y="88"/>
                  </a:lnTo>
                  <a:lnTo>
                    <a:pt x="1116" y="52"/>
                  </a:lnTo>
                  <a:lnTo>
                    <a:pt x="908" y="0"/>
                  </a:lnTo>
                  <a:lnTo>
                    <a:pt x="720" y="4"/>
                  </a:lnTo>
                  <a:lnTo>
                    <a:pt x="432" y="124"/>
                  </a:lnTo>
                  <a:lnTo>
                    <a:pt x="180" y="240"/>
                  </a:lnTo>
                  <a:lnTo>
                    <a:pt x="0" y="364"/>
                  </a:lnTo>
                  <a:close/>
                </a:path>
              </a:pathLst>
            </a:custGeom>
            <a:gradFill rotWithShape="0">
              <a:gsLst>
                <a:gs pos="0">
                  <a:srgbClr val="CCFFFF">
                    <a:gamma/>
                    <a:shade val="46275"/>
                    <a:invGamma/>
                  </a:srgbClr>
                </a:gs>
                <a:gs pos="100000">
                  <a:srgbClr val="CCFF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464" y="8928"/>
              <a:ext cx="4008" cy="1308"/>
            </a:xfrm>
            <a:custGeom>
              <a:avLst/>
              <a:gdLst/>
              <a:ahLst/>
              <a:cxnLst>
                <a:cxn ang="0">
                  <a:pos x="0" y="1260"/>
                </a:cxn>
                <a:cxn ang="0">
                  <a:pos x="72" y="1168"/>
                </a:cxn>
                <a:cxn ang="0">
                  <a:pos x="360" y="848"/>
                </a:cxn>
                <a:cxn ang="0">
                  <a:pos x="648" y="640"/>
                </a:cxn>
                <a:cxn ang="0">
                  <a:pos x="968" y="400"/>
                </a:cxn>
                <a:cxn ang="0">
                  <a:pos x="1116" y="264"/>
                </a:cxn>
                <a:cxn ang="0">
                  <a:pos x="1404" y="108"/>
                </a:cxn>
                <a:cxn ang="0">
                  <a:pos x="1816" y="0"/>
                </a:cxn>
                <a:cxn ang="0">
                  <a:pos x="2136" y="24"/>
                </a:cxn>
                <a:cxn ang="0">
                  <a:pos x="2536" y="160"/>
                </a:cxn>
                <a:cxn ang="0">
                  <a:pos x="2748" y="252"/>
                </a:cxn>
                <a:cxn ang="0">
                  <a:pos x="2888" y="336"/>
                </a:cxn>
                <a:cxn ang="0">
                  <a:pos x="3132" y="456"/>
                </a:cxn>
                <a:cxn ang="0">
                  <a:pos x="4008" y="1032"/>
                </a:cxn>
                <a:cxn ang="0">
                  <a:pos x="4008" y="1296"/>
                </a:cxn>
                <a:cxn ang="0">
                  <a:pos x="3264" y="1296"/>
                </a:cxn>
                <a:cxn ang="0">
                  <a:pos x="3036" y="1092"/>
                </a:cxn>
                <a:cxn ang="0">
                  <a:pos x="2728" y="880"/>
                </a:cxn>
                <a:cxn ang="0">
                  <a:pos x="2424" y="768"/>
                </a:cxn>
                <a:cxn ang="0">
                  <a:pos x="2120" y="672"/>
                </a:cxn>
                <a:cxn ang="0">
                  <a:pos x="1800" y="656"/>
                </a:cxn>
                <a:cxn ang="0">
                  <a:pos x="1480" y="736"/>
                </a:cxn>
                <a:cxn ang="0">
                  <a:pos x="1096" y="944"/>
                </a:cxn>
                <a:cxn ang="0">
                  <a:pos x="636" y="1308"/>
                </a:cxn>
                <a:cxn ang="0">
                  <a:pos x="528" y="1308"/>
                </a:cxn>
                <a:cxn ang="0">
                  <a:pos x="420" y="1284"/>
                </a:cxn>
                <a:cxn ang="0">
                  <a:pos x="252" y="1296"/>
                </a:cxn>
                <a:cxn ang="0">
                  <a:pos x="0" y="1260"/>
                </a:cxn>
              </a:cxnLst>
              <a:rect l="0" t="0" r="r" b="b"/>
              <a:pathLst>
                <a:path w="4008" h="1308">
                  <a:moveTo>
                    <a:pt x="0" y="1260"/>
                  </a:moveTo>
                  <a:lnTo>
                    <a:pt x="72" y="1168"/>
                  </a:lnTo>
                  <a:lnTo>
                    <a:pt x="360" y="848"/>
                  </a:lnTo>
                  <a:lnTo>
                    <a:pt x="648" y="640"/>
                  </a:lnTo>
                  <a:lnTo>
                    <a:pt x="968" y="400"/>
                  </a:lnTo>
                  <a:lnTo>
                    <a:pt x="1116" y="264"/>
                  </a:lnTo>
                  <a:lnTo>
                    <a:pt x="1404" y="108"/>
                  </a:lnTo>
                  <a:lnTo>
                    <a:pt x="1816" y="0"/>
                  </a:lnTo>
                  <a:lnTo>
                    <a:pt x="2136" y="24"/>
                  </a:lnTo>
                  <a:lnTo>
                    <a:pt x="2536" y="160"/>
                  </a:lnTo>
                  <a:lnTo>
                    <a:pt x="2748" y="252"/>
                  </a:lnTo>
                  <a:lnTo>
                    <a:pt x="2888" y="336"/>
                  </a:lnTo>
                  <a:lnTo>
                    <a:pt x="3132" y="456"/>
                  </a:lnTo>
                  <a:lnTo>
                    <a:pt x="4008" y="1032"/>
                  </a:lnTo>
                  <a:lnTo>
                    <a:pt x="4008" y="1296"/>
                  </a:lnTo>
                  <a:lnTo>
                    <a:pt x="3264" y="1296"/>
                  </a:lnTo>
                  <a:lnTo>
                    <a:pt x="3036" y="1092"/>
                  </a:lnTo>
                  <a:lnTo>
                    <a:pt x="2728" y="880"/>
                  </a:lnTo>
                  <a:lnTo>
                    <a:pt x="2424" y="768"/>
                  </a:lnTo>
                  <a:lnTo>
                    <a:pt x="2120" y="672"/>
                  </a:lnTo>
                  <a:lnTo>
                    <a:pt x="1800" y="656"/>
                  </a:lnTo>
                  <a:lnTo>
                    <a:pt x="1480" y="736"/>
                  </a:lnTo>
                  <a:lnTo>
                    <a:pt x="1096" y="944"/>
                  </a:lnTo>
                  <a:lnTo>
                    <a:pt x="636" y="1308"/>
                  </a:lnTo>
                  <a:lnTo>
                    <a:pt x="528" y="1308"/>
                  </a:lnTo>
                  <a:lnTo>
                    <a:pt x="420" y="1284"/>
                  </a:lnTo>
                  <a:lnTo>
                    <a:pt x="252" y="1296"/>
                  </a:lnTo>
                  <a:lnTo>
                    <a:pt x="0" y="1260"/>
                  </a:lnTo>
                  <a:close/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2880" y="8640"/>
              <a:ext cx="1440" cy="288"/>
            </a:xfrm>
            <a:prstGeom prst="rect">
              <a:avLst/>
            </a:prstGeom>
            <a:solidFill>
              <a:srgbClr val="3333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Нефть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3168" y="8352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Газ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4608" y="9072"/>
              <a:ext cx="7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Вода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1872" y="8928"/>
              <a:ext cx="86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Вода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1440" y="9792"/>
              <a:ext cx="27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Сводовая ловушка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6192" y="7344"/>
              <a:ext cx="1872" cy="43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88" y="288"/>
                </a:cxn>
                <a:cxn ang="0">
                  <a:pos x="1008" y="432"/>
                </a:cxn>
                <a:cxn ang="0">
                  <a:pos x="1872" y="432"/>
                </a:cxn>
                <a:cxn ang="0">
                  <a:pos x="1680" y="192"/>
                </a:cxn>
                <a:cxn ang="0">
                  <a:pos x="1584" y="0"/>
                </a:cxn>
                <a:cxn ang="0">
                  <a:pos x="0" y="0"/>
                </a:cxn>
                <a:cxn ang="0">
                  <a:pos x="0" y="144"/>
                </a:cxn>
              </a:cxnLst>
              <a:rect l="0" t="0" r="r" b="b"/>
              <a:pathLst>
                <a:path w="1872" h="432">
                  <a:moveTo>
                    <a:pt x="0" y="144"/>
                  </a:moveTo>
                  <a:lnTo>
                    <a:pt x="288" y="288"/>
                  </a:lnTo>
                  <a:lnTo>
                    <a:pt x="1008" y="432"/>
                  </a:lnTo>
                  <a:lnTo>
                    <a:pt x="1872" y="432"/>
                  </a:lnTo>
                  <a:lnTo>
                    <a:pt x="1680" y="192"/>
                  </a:lnTo>
                  <a:lnTo>
                    <a:pt x="1584" y="0"/>
                  </a:lnTo>
                  <a:lnTo>
                    <a:pt x="0" y="0"/>
                  </a:lnTo>
                  <a:lnTo>
                    <a:pt x="0" y="144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6192" y="7488"/>
              <a:ext cx="2052" cy="864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288" y="720"/>
                </a:cxn>
                <a:cxn ang="0">
                  <a:pos x="1008" y="864"/>
                </a:cxn>
                <a:cxn ang="0">
                  <a:pos x="1560" y="864"/>
                </a:cxn>
                <a:cxn ang="0">
                  <a:pos x="2052" y="816"/>
                </a:cxn>
                <a:cxn ang="0">
                  <a:pos x="1992" y="588"/>
                </a:cxn>
                <a:cxn ang="0">
                  <a:pos x="1872" y="288"/>
                </a:cxn>
                <a:cxn ang="0">
                  <a:pos x="1260" y="288"/>
                </a:cxn>
                <a:cxn ang="0">
                  <a:pos x="960" y="276"/>
                </a:cxn>
                <a:cxn ang="0">
                  <a:pos x="312" y="144"/>
                </a:cxn>
                <a:cxn ang="0">
                  <a:pos x="0" y="0"/>
                </a:cxn>
                <a:cxn ang="0">
                  <a:pos x="0" y="576"/>
                </a:cxn>
              </a:cxnLst>
              <a:rect l="0" t="0" r="r" b="b"/>
              <a:pathLst>
                <a:path w="2052" h="864">
                  <a:moveTo>
                    <a:pt x="0" y="576"/>
                  </a:moveTo>
                  <a:lnTo>
                    <a:pt x="288" y="720"/>
                  </a:lnTo>
                  <a:lnTo>
                    <a:pt x="1008" y="864"/>
                  </a:lnTo>
                  <a:lnTo>
                    <a:pt x="1560" y="864"/>
                  </a:lnTo>
                  <a:lnTo>
                    <a:pt x="2052" y="816"/>
                  </a:lnTo>
                  <a:lnTo>
                    <a:pt x="1992" y="588"/>
                  </a:lnTo>
                  <a:lnTo>
                    <a:pt x="1872" y="288"/>
                  </a:lnTo>
                  <a:lnTo>
                    <a:pt x="1260" y="288"/>
                  </a:lnTo>
                  <a:lnTo>
                    <a:pt x="960" y="276"/>
                  </a:lnTo>
                  <a:lnTo>
                    <a:pt x="312" y="144"/>
                  </a:lnTo>
                  <a:lnTo>
                    <a:pt x="0" y="0"/>
                  </a:lnTo>
                  <a:lnTo>
                    <a:pt x="0" y="576"/>
                  </a:ln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6192" y="8064"/>
              <a:ext cx="2184" cy="864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288" y="720"/>
                </a:cxn>
                <a:cxn ang="0">
                  <a:pos x="1008" y="864"/>
                </a:cxn>
                <a:cxn ang="0">
                  <a:pos x="1560" y="864"/>
                </a:cxn>
                <a:cxn ang="0">
                  <a:pos x="2184" y="840"/>
                </a:cxn>
                <a:cxn ang="0">
                  <a:pos x="2148" y="588"/>
                </a:cxn>
                <a:cxn ang="0">
                  <a:pos x="2040" y="228"/>
                </a:cxn>
                <a:cxn ang="0">
                  <a:pos x="1896" y="264"/>
                </a:cxn>
                <a:cxn ang="0">
                  <a:pos x="1296" y="288"/>
                </a:cxn>
                <a:cxn ang="0">
                  <a:pos x="960" y="276"/>
                </a:cxn>
                <a:cxn ang="0">
                  <a:pos x="324" y="156"/>
                </a:cxn>
                <a:cxn ang="0">
                  <a:pos x="0" y="0"/>
                </a:cxn>
                <a:cxn ang="0">
                  <a:pos x="0" y="576"/>
                </a:cxn>
              </a:cxnLst>
              <a:rect l="0" t="0" r="r" b="b"/>
              <a:pathLst>
                <a:path w="2184" h="864">
                  <a:moveTo>
                    <a:pt x="0" y="576"/>
                  </a:moveTo>
                  <a:lnTo>
                    <a:pt x="288" y="720"/>
                  </a:lnTo>
                  <a:lnTo>
                    <a:pt x="1008" y="864"/>
                  </a:lnTo>
                  <a:lnTo>
                    <a:pt x="1560" y="864"/>
                  </a:lnTo>
                  <a:lnTo>
                    <a:pt x="2184" y="840"/>
                  </a:lnTo>
                  <a:lnTo>
                    <a:pt x="2148" y="588"/>
                  </a:lnTo>
                  <a:lnTo>
                    <a:pt x="2040" y="228"/>
                  </a:lnTo>
                  <a:lnTo>
                    <a:pt x="1896" y="264"/>
                  </a:lnTo>
                  <a:lnTo>
                    <a:pt x="1296" y="288"/>
                  </a:lnTo>
                  <a:lnTo>
                    <a:pt x="960" y="276"/>
                  </a:lnTo>
                  <a:lnTo>
                    <a:pt x="324" y="156"/>
                  </a:lnTo>
                  <a:lnTo>
                    <a:pt x="0" y="0"/>
                  </a:lnTo>
                  <a:lnTo>
                    <a:pt x="0" y="576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92" y="8640"/>
              <a:ext cx="2292" cy="876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288" y="720"/>
                </a:cxn>
                <a:cxn ang="0">
                  <a:pos x="1008" y="864"/>
                </a:cxn>
                <a:cxn ang="0">
                  <a:pos x="1296" y="876"/>
                </a:cxn>
                <a:cxn ang="0">
                  <a:pos x="1560" y="864"/>
                </a:cxn>
                <a:cxn ang="0">
                  <a:pos x="2292" y="828"/>
                </a:cxn>
                <a:cxn ang="0">
                  <a:pos x="2208" y="552"/>
                </a:cxn>
                <a:cxn ang="0">
                  <a:pos x="2184" y="252"/>
                </a:cxn>
                <a:cxn ang="0">
                  <a:pos x="1956" y="264"/>
                </a:cxn>
                <a:cxn ang="0">
                  <a:pos x="1308" y="288"/>
                </a:cxn>
                <a:cxn ang="0">
                  <a:pos x="960" y="276"/>
                </a:cxn>
                <a:cxn ang="0">
                  <a:pos x="312" y="144"/>
                </a:cxn>
                <a:cxn ang="0">
                  <a:pos x="0" y="0"/>
                </a:cxn>
                <a:cxn ang="0">
                  <a:pos x="0" y="576"/>
                </a:cxn>
              </a:cxnLst>
              <a:rect l="0" t="0" r="r" b="b"/>
              <a:pathLst>
                <a:path w="2292" h="876">
                  <a:moveTo>
                    <a:pt x="0" y="576"/>
                  </a:moveTo>
                  <a:lnTo>
                    <a:pt x="288" y="720"/>
                  </a:lnTo>
                  <a:lnTo>
                    <a:pt x="1008" y="864"/>
                  </a:lnTo>
                  <a:lnTo>
                    <a:pt x="1296" y="876"/>
                  </a:lnTo>
                  <a:lnTo>
                    <a:pt x="1560" y="864"/>
                  </a:lnTo>
                  <a:lnTo>
                    <a:pt x="2292" y="828"/>
                  </a:lnTo>
                  <a:lnTo>
                    <a:pt x="2208" y="552"/>
                  </a:lnTo>
                  <a:lnTo>
                    <a:pt x="2184" y="252"/>
                  </a:lnTo>
                  <a:lnTo>
                    <a:pt x="1956" y="264"/>
                  </a:lnTo>
                  <a:lnTo>
                    <a:pt x="1308" y="288"/>
                  </a:lnTo>
                  <a:lnTo>
                    <a:pt x="960" y="276"/>
                  </a:lnTo>
                  <a:lnTo>
                    <a:pt x="312" y="144"/>
                  </a:lnTo>
                  <a:lnTo>
                    <a:pt x="0" y="0"/>
                  </a:lnTo>
                  <a:lnTo>
                    <a:pt x="0" y="576"/>
                  </a:lnTo>
                  <a:close/>
                </a:path>
              </a:pathLst>
            </a:custGeom>
            <a:gradFill rotWithShape="0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6192" y="9216"/>
              <a:ext cx="2352" cy="744"/>
            </a:xfrm>
            <a:custGeom>
              <a:avLst/>
              <a:gdLst/>
              <a:ahLst/>
              <a:cxnLst>
                <a:cxn ang="0">
                  <a:pos x="0" y="576"/>
                </a:cxn>
                <a:cxn ang="0">
                  <a:pos x="360" y="636"/>
                </a:cxn>
                <a:cxn ang="0">
                  <a:pos x="1080" y="744"/>
                </a:cxn>
                <a:cxn ang="0">
                  <a:pos x="1692" y="732"/>
                </a:cxn>
                <a:cxn ang="0">
                  <a:pos x="2352" y="684"/>
                </a:cxn>
                <a:cxn ang="0">
                  <a:pos x="2316" y="552"/>
                </a:cxn>
                <a:cxn ang="0">
                  <a:pos x="2280" y="240"/>
                </a:cxn>
                <a:cxn ang="0">
                  <a:pos x="1956" y="264"/>
                </a:cxn>
                <a:cxn ang="0">
                  <a:pos x="1272" y="300"/>
                </a:cxn>
                <a:cxn ang="0">
                  <a:pos x="960" y="276"/>
                </a:cxn>
                <a:cxn ang="0">
                  <a:pos x="300" y="144"/>
                </a:cxn>
                <a:cxn ang="0">
                  <a:pos x="0" y="0"/>
                </a:cxn>
                <a:cxn ang="0">
                  <a:pos x="0" y="576"/>
                </a:cxn>
              </a:cxnLst>
              <a:rect l="0" t="0" r="r" b="b"/>
              <a:pathLst>
                <a:path w="2352" h="744">
                  <a:moveTo>
                    <a:pt x="0" y="576"/>
                  </a:moveTo>
                  <a:lnTo>
                    <a:pt x="360" y="636"/>
                  </a:lnTo>
                  <a:lnTo>
                    <a:pt x="1080" y="744"/>
                  </a:lnTo>
                  <a:lnTo>
                    <a:pt x="1692" y="732"/>
                  </a:lnTo>
                  <a:lnTo>
                    <a:pt x="2352" y="684"/>
                  </a:lnTo>
                  <a:lnTo>
                    <a:pt x="2316" y="552"/>
                  </a:lnTo>
                  <a:lnTo>
                    <a:pt x="2280" y="240"/>
                  </a:lnTo>
                  <a:lnTo>
                    <a:pt x="1956" y="264"/>
                  </a:lnTo>
                  <a:lnTo>
                    <a:pt x="1272" y="300"/>
                  </a:lnTo>
                  <a:lnTo>
                    <a:pt x="960" y="276"/>
                  </a:lnTo>
                  <a:lnTo>
                    <a:pt x="300" y="144"/>
                  </a:lnTo>
                  <a:lnTo>
                    <a:pt x="0" y="0"/>
                  </a:lnTo>
                  <a:lnTo>
                    <a:pt x="0" y="576"/>
                  </a:lnTo>
                  <a:close/>
                </a:path>
              </a:pathLst>
            </a:custGeom>
            <a:gradFill rotWithShape="0">
              <a:gsLst>
                <a:gs pos="0">
                  <a:srgbClr val="FFCC99"/>
                </a:gs>
                <a:gs pos="50000">
                  <a:srgbClr val="FFCC99">
                    <a:gamma/>
                    <a:shade val="46275"/>
                    <a:invGamma/>
                  </a:srgbClr>
                </a:gs>
                <a:gs pos="100000">
                  <a:srgbClr val="FFCC99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6180" y="9792"/>
              <a:ext cx="2436" cy="43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504" y="432"/>
                </a:cxn>
                <a:cxn ang="0">
                  <a:pos x="1176" y="432"/>
                </a:cxn>
                <a:cxn ang="0">
                  <a:pos x="1704" y="432"/>
                </a:cxn>
                <a:cxn ang="0">
                  <a:pos x="2172" y="432"/>
                </a:cxn>
                <a:cxn ang="0">
                  <a:pos x="2436" y="432"/>
                </a:cxn>
                <a:cxn ang="0">
                  <a:pos x="2364" y="120"/>
                </a:cxn>
                <a:cxn ang="0">
                  <a:pos x="2052" y="132"/>
                </a:cxn>
                <a:cxn ang="0">
                  <a:pos x="1416" y="168"/>
                </a:cxn>
                <a:cxn ang="0">
                  <a:pos x="1056" y="156"/>
                </a:cxn>
                <a:cxn ang="0">
                  <a:pos x="444" y="72"/>
                </a:cxn>
                <a:cxn ang="0">
                  <a:pos x="12" y="0"/>
                </a:cxn>
                <a:cxn ang="0">
                  <a:pos x="0" y="432"/>
                </a:cxn>
              </a:cxnLst>
              <a:rect l="0" t="0" r="r" b="b"/>
              <a:pathLst>
                <a:path w="2436" h="432">
                  <a:moveTo>
                    <a:pt x="0" y="432"/>
                  </a:moveTo>
                  <a:lnTo>
                    <a:pt x="504" y="432"/>
                  </a:lnTo>
                  <a:lnTo>
                    <a:pt x="1176" y="432"/>
                  </a:lnTo>
                  <a:lnTo>
                    <a:pt x="1704" y="432"/>
                  </a:lnTo>
                  <a:lnTo>
                    <a:pt x="2172" y="432"/>
                  </a:lnTo>
                  <a:lnTo>
                    <a:pt x="2436" y="432"/>
                  </a:lnTo>
                  <a:lnTo>
                    <a:pt x="2364" y="120"/>
                  </a:lnTo>
                  <a:lnTo>
                    <a:pt x="2052" y="132"/>
                  </a:lnTo>
                  <a:lnTo>
                    <a:pt x="1416" y="168"/>
                  </a:lnTo>
                  <a:lnTo>
                    <a:pt x="1056" y="156"/>
                  </a:lnTo>
                  <a:lnTo>
                    <a:pt x="444" y="72"/>
                  </a:lnTo>
                  <a:lnTo>
                    <a:pt x="12" y="0"/>
                  </a:lnTo>
                  <a:lnTo>
                    <a:pt x="0" y="432"/>
                  </a:ln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8112" y="7632"/>
              <a:ext cx="2256" cy="1008"/>
            </a:xfrm>
            <a:custGeom>
              <a:avLst/>
              <a:gdLst/>
              <a:ahLst/>
              <a:cxnLst>
                <a:cxn ang="0">
                  <a:pos x="0" y="276"/>
                </a:cxn>
                <a:cxn ang="0">
                  <a:pos x="96" y="192"/>
                </a:cxn>
                <a:cxn ang="0">
                  <a:pos x="240" y="132"/>
                </a:cxn>
                <a:cxn ang="0">
                  <a:pos x="384" y="48"/>
                </a:cxn>
                <a:cxn ang="0">
                  <a:pos x="672" y="0"/>
                </a:cxn>
                <a:cxn ang="0">
                  <a:pos x="1008" y="0"/>
                </a:cxn>
                <a:cxn ang="0">
                  <a:pos x="1392" y="84"/>
                </a:cxn>
                <a:cxn ang="0">
                  <a:pos x="2256" y="408"/>
                </a:cxn>
                <a:cxn ang="0">
                  <a:pos x="2256" y="1008"/>
                </a:cxn>
                <a:cxn ang="0">
                  <a:pos x="1752" y="828"/>
                </a:cxn>
                <a:cxn ang="0">
                  <a:pos x="1368" y="732"/>
                </a:cxn>
                <a:cxn ang="0">
                  <a:pos x="1032" y="672"/>
                </a:cxn>
                <a:cxn ang="0">
                  <a:pos x="804" y="648"/>
                </a:cxn>
                <a:cxn ang="0">
                  <a:pos x="660" y="660"/>
                </a:cxn>
                <a:cxn ang="0">
                  <a:pos x="408" y="744"/>
                </a:cxn>
                <a:cxn ang="0">
                  <a:pos x="192" y="852"/>
                </a:cxn>
                <a:cxn ang="0">
                  <a:pos x="132" y="660"/>
                </a:cxn>
                <a:cxn ang="0">
                  <a:pos x="72" y="408"/>
                </a:cxn>
                <a:cxn ang="0">
                  <a:pos x="0" y="276"/>
                </a:cxn>
              </a:cxnLst>
              <a:rect l="0" t="0" r="r" b="b"/>
              <a:pathLst>
                <a:path w="2256" h="1008">
                  <a:moveTo>
                    <a:pt x="0" y="276"/>
                  </a:moveTo>
                  <a:lnTo>
                    <a:pt x="96" y="192"/>
                  </a:lnTo>
                  <a:lnTo>
                    <a:pt x="240" y="132"/>
                  </a:lnTo>
                  <a:lnTo>
                    <a:pt x="384" y="48"/>
                  </a:lnTo>
                  <a:lnTo>
                    <a:pt x="672" y="0"/>
                  </a:lnTo>
                  <a:lnTo>
                    <a:pt x="1008" y="0"/>
                  </a:lnTo>
                  <a:lnTo>
                    <a:pt x="1392" y="84"/>
                  </a:lnTo>
                  <a:lnTo>
                    <a:pt x="2256" y="408"/>
                  </a:lnTo>
                  <a:lnTo>
                    <a:pt x="2256" y="1008"/>
                  </a:lnTo>
                  <a:lnTo>
                    <a:pt x="1752" y="828"/>
                  </a:lnTo>
                  <a:lnTo>
                    <a:pt x="1368" y="732"/>
                  </a:lnTo>
                  <a:lnTo>
                    <a:pt x="1032" y="672"/>
                  </a:lnTo>
                  <a:lnTo>
                    <a:pt x="804" y="648"/>
                  </a:lnTo>
                  <a:lnTo>
                    <a:pt x="660" y="660"/>
                  </a:lnTo>
                  <a:lnTo>
                    <a:pt x="408" y="744"/>
                  </a:lnTo>
                  <a:lnTo>
                    <a:pt x="192" y="852"/>
                  </a:lnTo>
                  <a:lnTo>
                    <a:pt x="132" y="660"/>
                  </a:lnTo>
                  <a:lnTo>
                    <a:pt x="72" y="408"/>
                  </a:lnTo>
                  <a:lnTo>
                    <a:pt x="0" y="276"/>
                  </a:lnTo>
                  <a:close/>
                </a:path>
              </a:pathLst>
            </a:custGeom>
            <a:gradFill rotWithShape="0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8304" y="8100"/>
              <a:ext cx="2064" cy="1008"/>
            </a:xfrm>
            <a:custGeom>
              <a:avLst/>
              <a:gdLst/>
              <a:ahLst/>
              <a:cxnLst>
                <a:cxn ang="0">
                  <a:pos x="48" y="588"/>
                </a:cxn>
                <a:cxn ang="0">
                  <a:pos x="0" y="396"/>
                </a:cxn>
                <a:cxn ang="0">
                  <a:pos x="168" y="240"/>
                </a:cxn>
                <a:cxn ang="0">
                  <a:pos x="432" y="60"/>
                </a:cxn>
                <a:cxn ang="0">
                  <a:pos x="660" y="0"/>
                </a:cxn>
                <a:cxn ang="0">
                  <a:pos x="900" y="24"/>
                </a:cxn>
                <a:cxn ang="0">
                  <a:pos x="1128" y="84"/>
                </a:cxn>
                <a:cxn ang="0">
                  <a:pos x="1416" y="180"/>
                </a:cxn>
                <a:cxn ang="0">
                  <a:pos x="2064" y="456"/>
                </a:cxn>
                <a:cxn ang="0">
                  <a:pos x="2064" y="1008"/>
                </a:cxn>
                <a:cxn ang="0">
                  <a:pos x="1896" y="948"/>
                </a:cxn>
                <a:cxn ang="0">
                  <a:pos x="1716" y="888"/>
                </a:cxn>
                <a:cxn ang="0">
                  <a:pos x="1524" y="804"/>
                </a:cxn>
                <a:cxn ang="0">
                  <a:pos x="1284" y="732"/>
                </a:cxn>
                <a:cxn ang="0">
                  <a:pos x="996" y="648"/>
                </a:cxn>
                <a:cxn ang="0">
                  <a:pos x="648" y="624"/>
                </a:cxn>
                <a:cxn ang="0">
                  <a:pos x="468" y="648"/>
                </a:cxn>
                <a:cxn ang="0">
                  <a:pos x="276" y="780"/>
                </a:cxn>
                <a:cxn ang="0">
                  <a:pos x="96" y="1008"/>
                </a:cxn>
                <a:cxn ang="0">
                  <a:pos x="72" y="792"/>
                </a:cxn>
                <a:cxn ang="0">
                  <a:pos x="48" y="588"/>
                </a:cxn>
              </a:cxnLst>
              <a:rect l="0" t="0" r="r" b="b"/>
              <a:pathLst>
                <a:path w="2064" h="1008">
                  <a:moveTo>
                    <a:pt x="48" y="588"/>
                  </a:moveTo>
                  <a:lnTo>
                    <a:pt x="0" y="396"/>
                  </a:lnTo>
                  <a:lnTo>
                    <a:pt x="168" y="240"/>
                  </a:lnTo>
                  <a:lnTo>
                    <a:pt x="432" y="60"/>
                  </a:lnTo>
                  <a:lnTo>
                    <a:pt x="660" y="0"/>
                  </a:lnTo>
                  <a:lnTo>
                    <a:pt x="900" y="24"/>
                  </a:lnTo>
                  <a:lnTo>
                    <a:pt x="1128" y="84"/>
                  </a:lnTo>
                  <a:lnTo>
                    <a:pt x="1416" y="180"/>
                  </a:lnTo>
                  <a:lnTo>
                    <a:pt x="2064" y="456"/>
                  </a:lnTo>
                  <a:lnTo>
                    <a:pt x="2064" y="1008"/>
                  </a:lnTo>
                  <a:lnTo>
                    <a:pt x="1896" y="948"/>
                  </a:lnTo>
                  <a:lnTo>
                    <a:pt x="1716" y="888"/>
                  </a:lnTo>
                  <a:lnTo>
                    <a:pt x="1524" y="804"/>
                  </a:lnTo>
                  <a:lnTo>
                    <a:pt x="1284" y="732"/>
                  </a:lnTo>
                  <a:lnTo>
                    <a:pt x="996" y="648"/>
                  </a:lnTo>
                  <a:lnTo>
                    <a:pt x="648" y="624"/>
                  </a:lnTo>
                  <a:lnTo>
                    <a:pt x="468" y="648"/>
                  </a:lnTo>
                  <a:lnTo>
                    <a:pt x="276" y="780"/>
                  </a:lnTo>
                  <a:lnTo>
                    <a:pt x="96" y="1008"/>
                  </a:lnTo>
                  <a:lnTo>
                    <a:pt x="72" y="792"/>
                  </a:lnTo>
                  <a:lnTo>
                    <a:pt x="48" y="588"/>
                  </a:lnTo>
                  <a:close/>
                </a:path>
              </a:pathLst>
            </a:custGeom>
            <a:gradFill rotWithShape="0">
              <a:gsLst>
                <a:gs pos="0">
                  <a:srgbClr val="0000FF"/>
                </a:gs>
                <a:gs pos="100000">
                  <a:srgbClr val="0000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8412" y="8700"/>
              <a:ext cx="1956" cy="1008"/>
            </a:xfrm>
            <a:custGeom>
              <a:avLst/>
              <a:gdLst/>
              <a:ahLst/>
              <a:cxnLst>
                <a:cxn ang="0">
                  <a:pos x="0" y="492"/>
                </a:cxn>
                <a:cxn ang="0">
                  <a:pos x="0" y="396"/>
                </a:cxn>
                <a:cxn ang="0">
                  <a:pos x="144" y="204"/>
                </a:cxn>
                <a:cxn ang="0">
                  <a:pos x="288" y="84"/>
                </a:cxn>
                <a:cxn ang="0">
                  <a:pos x="468" y="24"/>
                </a:cxn>
                <a:cxn ang="0">
                  <a:pos x="720" y="0"/>
                </a:cxn>
                <a:cxn ang="0">
                  <a:pos x="1020" y="72"/>
                </a:cxn>
                <a:cxn ang="0">
                  <a:pos x="1392" y="204"/>
                </a:cxn>
                <a:cxn ang="0">
                  <a:pos x="1956" y="396"/>
                </a:cxn>
                <a:cxn ang="0">
                  <a:pos x="1956" y="828"/>
                </a:cxn>
                <a:cxn ang="0">
                  <a:pos x="1956" y="996"/>
                </a:cxn>
                <a:cxn ang="0">
                  <a:pos x="1824" y="912"/>
                </a:cxn>
                <a:cxn ang="0">
                  <a:pos x="1620" y="828"/>
                </a:cxn>
                <a:cxn ang="0">
                  <a:pos x="1416" y="708"/>
                </a:cxn>
                <a:cxn ang="0">
                  <a:pos x="1200" y="612"/>
                </a:cxn>
                <a:cxn ang="0">
                  <a:pos x="1008" y="552"/>
                </a:cxn>
                <a:cxn ang="0">
                  <a:pos x="780" y="516"/>
                </a:cxn>
                <a:cxn ang="0">
                  <a:pos x="540" y="564"/>
                </a:cxn>
                <a:cxn ang="0">
                  <a:pos x="300" y="744"/>
                </a:cxn>
                <a:cxn ang="0">
                  <a:pos x="96" y="1008"/>
                </a:cxn>
                <a:cxn ang="0">
                  <a:pos x="72" y="756"/>
                </a:cxn>
                <a:cxn ang="0">
                  <a:pos x="0" y="492"/>
                </a:cxn>
              </a:cxnLst>
              <a:rect l="0" t="0" r="r" b="b"/>
              <a:pathLst>
                <a:path w="1956" h="1008">
                  <a:moveTo>
                    <a:pt x="0" y="492"/>
                  </a:moveTo>
                  <a:lnTo>
                    <a:pt x="0" y="396"/>
                  </a:lnTo>
                  <a:lnTo>
                    <a:pt x="144" y="204"/>
                  </a:lnTo>
                  <a:lnTo>
                    <a:pt x="288" y="84"/>
                  </a:lnTo>
                  <a:lnTo>
                    <a:pt x="468" y="24"/>
                  </a:lnTo>
                  <a:lnTo>
                    <a:pt x="720" y="0"/>
                  </a:lnTo>
                  <a:lnTo>
                    <a:pt x="1020" y="72"/>
                  </a:lnTo>
                  <a:lnTo>
                    <a:pt x="1392" y="204"/>
                  </a:lnTo>
                  <a:lnTo>
                    <a:pt x="1956" y="396"/>
                  </a:lnTo>
                  <a:lnTo>
                    <a:pt x="1956" y="828"/>
                  </a:lnTo>
                  <a:lnTo>
                    <a:pt x="1956" y="996"/>
                  </a:lnTo>
                  <a:lnTo>
                    <a:pt x="1824" y="912"/>
                  </a:lnTo>
                  <a:lnTo>
                    <a:pt x="1620" y="828"/>
                  </a:lnTo>
                  <a:lnTo>
                    <a:pt x="1416" y="708"/>
                  </a:lnTo>
                  <a:lnTo>
                    <a:pt x="1200" y="612"/>
                  </a:lnTo>
                  <a:lnTo>
                    <a:pt x="1008" y="552"/>
                  </a:lnTo>
                  <a:lnTo>
                    <a:pt x="780" y="516"/>
                  </a:lnTo>
                  <a:lnTo>
                    <a:pt x="540" y="564"/>
                  </a:lnTo>
                  <a:lnTo>
                    <a:pt x="300" y="744"/>
                  </a:lnTo>
                  <a:lnTo>
                    <a:pt x="96" y="1008"/>
                  </a:lnTo>
                  <a:lnTo>
                    <a:pt x="72" y="756"/>
                  </a:lnTo>
                  <a:lnTo>
                    <a:pt x="0" y="492"/>
                  </a:lnTo>
                  <a:close/>
                </a:path>
              </a:pathLst>
            </a:custGeom>
            <a:gradFill rotWithShape="0">
              <a:gsLst>
                <a:gs pos="0">
                  <a:srgbClr val="FFCC99"/>
                </a:gs>
                <a:gs pos="100000">
                  <a:srgbClr val="FFCC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8496" y="9216"/>
              <a:ext cx="1872" cy="1008"/>
            </a:xfrm>
            <a:custGeom>
              <a:avLst/>
              <a:gdLst/>
              <a:ahLst/>
              <a:cxnLst>
                <a:cxn ang="0">
                  <a:pos x="0" y="684"/>
                </a:cxn>
                <a:cxn ang="0">
                  <a:pos x="12" y="480"/>
                </a:cxn>
                <a:cxn ang="0">
                  <a:pos x="132" y="324"/>
                </a:cxn>
                <a:cxn ang="0">
                  <a:pos x="216" y="216"/>
                </a:cxn>
                <a:cxn ang="0">
                  <a:pos x="324" y="120"/>
                </a:cxn>
                <a:cxn ang="0">
                  <a:pos x="456" y="60"/>
                </a:cxn>
                <a:cxn ang="0">
                  <a:pos x="648" y="0"/>
                </a:cxn>
                <a:cxn ang="0">
                  <a:pos x="972" y="36"/>
                </a:cxn>
                <a:cxn ang="0">
                  <a:pos x="1320" y="192"/>
                </a:cxn>
                <a:cxn ang="0">
                  <a:pos x="1872" y="468"/>
                </a:cxn>
                <a:cxn ang="0">
                  <a:pos x="1872" y="996"/>
                </a:cxn>
                <a:cxn ang="0">
                  <a:pos x="1812" y="996"/>
                </a:cxn>
                <a:cxn ang="0">
                  <a:pos x="1716" y="996"/>
                </a:cxn>
                <a:cxn ang="0">
                  <a:pos x="1620" y="996"/>
                </a:cxn>
                <a:cxn ang="0">
                  <a:pos x="1416" y="852"/>
                </a:cxn>
                <a:cxn ang="0">
                  <a:pos x="1200" y="756"/>
                </a:cxn>
                <a:cxn ang="0">
                  <a:pos x="1008" y="696"/>
                </a:cxn>
                <a:cxn ang="0">
                  <a:pos x="780" y="660"/>
                </a:cxn>
                <a:cxn ang="0">
                  <a:pos x="540" y="708"/>
                </a:cxn>
                <a:cxn ang="0">
                  <a:pos x="372" y="840"/>
                </a:cxn>
                <a:cxn ang="0">
                  <a:pos x="276" y="1008"/>
                </a:cxn>
                <a:cxn ang="0">
                  <a:pos x="96" y="1008"/>
                </a:cxn>
                <a:cxn ang="0">
                  <a:pos x="72" y="900"/>
                </a:cxn>
                <a:cxn ang="0">
                  <a:pos x="0" y="684"/>
                </a:cxn>
              </a:cxnLst>
              <a:rect l="0" t="0" r="r" b="b"/>
              <a:pathLst>
                <a:path w="1872" h="1008">
                  <a:moveTo>
                    <a:pt x="0" y="684"/>
                  </a:moveTo>
                  <a:lnTo>
                    <a:pt x="12" y="480"/>
                  </a:lnTo>
                  <a:lnTo>
                    <a:pt x="132" y="324"/>
                  </a:lnTo>
                  <a:lnTo>
                    <a:pt x="216" y="216"/>
                  </a:lnTo>
                  <a:lnTo>
                    <a:pt x="324" y="120"/>
                  </a:lnTo>
                  <a:lnTo>
                    <a:pt x="456" y="60"/>
                  </a:lnTo>
                  <a:lnTo>
                    <a:pt x="648" y="0"/>
                  </a:lnTo>
                  <a:lnTo>
                    <a:pt x="972" y="36"/>
                  </a:lnTo>
                  <a:lnTo>
                    <a:pt x="1320" y="192"/>
                  </a:lnTo>
                  <a:lnTo>
                    <a:pt x="1872" y="468"/>
                  </a:lnTo>
                  <a:lnTo>
                    <a:pt x="1872" y="996"/>
                  </a:lnTo>
                  <a:lnTo>
                    <a:pt x="1812" y="996"/>
                  </a:lnTo>
                  <a:lnTo>
                    <a:pt x="1716" y="996"/>
                  </a:lnTo>
                  <a:lnTo>
                    <a:pt x="1620" y="996"/>
                  </a:lnTo>
                  <a:lnTo>
                    <a:pt x="1416" y="852"/>
                  </a:lnTo>
                  <a:lnTo>
                    <a:pt x="1200" y="756"/>
                  </a:lnTo>
                  <a:lnTo>
                    <a:pt x="1008" y="696"/>
                  </a:lnTo>
                  <a:lnTo>
                    <a:pt x="780" y="660"/>
                  </a:lnTo>
                  <a:lnTo>
                    <a:pt x="540" y="708"/>
                  </a:lnTo>
                  <a:lnTo>
                    <a:pt x="372" y="840"/>
                  </a:lnTo>
                  <a:lnTo>
                    <a:pt x="276" y="1008"/>
                  </a:lnTo>
                  <a:lnTo>
                    <a:pt x="96" y="1008"/>
                  </a:lnTo>
                  <a:lnTo>
                    <a:pt x="72" y="900"/>
                  </a:lnTo>
                  <a:lnTo>
                    <a:pt x="0" y="684"/>
                  </a:lnTo>
                  <a:close/>
                </a:path>
              </a:pathLst>
            </a:custGeom>
            <a:gradFill rotWithShape="0">
              <a:gsLst>
                <a:gs pos="0">
                  <a:srgbClr val="808000"/>
                </a:gs>
                <a:gs pos="100000">
                  <a:srgbClr val="808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8304" y="8064"/>
              <a:ext cx="2064" cy="612"/>
            </a:xfrm>
            <a:custGeom>
              <a:avLst/>
              <a:gdLst/>
              <a:ahLst/>
              <a:cxnLst>
                <a:cxn ang="0">
                  <a:pos x="48" y="612"/>
                </a:cxn>
                <a:cxn ang="0">
                  <a:pos x="0" y="408"/>
                </a:cxn>
                <a:cxn ang="0">
                  <a:pos x="216" y="240"/>
                </a:cxn>
                <a:cxn ang="0">
                  <a:pos x="480" y="60"/>
                </a:cxn>
                <a:cxn ang="0">
                  <a:pos x="708" y="0"/>
                </a:cxn>
                <a:cxn ang="0">
                  <a:pos x="948" y="24"/>
                </a:cxn>
                <a:cxn ang="0">
                  <a:pos x="1176" y="84"/>
                </a:cxn>
                <a:cxn ang="0">
                  <a:pos x="1464" y="180"/>
                </a:cxn>
                <a:cxn ang="0">
                  <a:pos x="2064" y="432"/>
                </a:cxn>
                <a:cxn ang="0">
                  <a:pos x="2064" y="600"/>
                </a:cxn>
                <a:cxn ang="0">
                  <a:pos x="1896" y="600"/>
                </a:cxn>
                <a:cxn ang="0">
                  <a:pos x="1764" y="600"/>
                </a:cxn>
                <a:cxn ang="0">
                  <a:pos x="1572" y="600"/>
                </a:cxn>
                <a:cxn ang="0">
                  <a:pos x="1380" y="600"/>
                </a:cxn>
                <a:cxn ang="0">
                  <a:pos x="1080" y="600"/>
                </a:cxn>
                <a:cxn ang="0">
                  <a:pos x="708" y="600"/>
                </a:cxn>
                <a:cxn ang="0">
                  <a:pos x="540" y="600"/>
                </a:cxn>
                <a:cxn ang="0">
                  <a:pos x="456" y="600"/>
                </a:cxn>
                <a:cxn ang="0">
                  <a:pos x="348" y="612"/>
                </a:cxn>
                <a:cxn ang="0">
                  <a:pos x="264" y="612"/>
                </a:cxn>
                <a:cxn ang="0">
                  <a:pos x="48" y="612"/>
                </a:cxn>
              </a:cxnLst>
              <a:rect l="0" t="0" r="r" b="b"/>
              <a:pathLst>
                <a:path w="2064" h="612">
                  <a:moveTo>
                    <a:pt x="48" y="612"/>
                  </a:moveTo>
                  <a:lnTo>
                    <a:pt x="0" y="408"/>
                  </a:lnTo>
                  <a:lnTo>
                    <a:pt x="216" y="240"/>
                  </a:lnTo>
                  <a:lnTo>
                    <a:pt x="480" y="60"/>
                  </a:lnTo>
                  <a:lnTo>
                    <a:pt x="708" y="0"/>
                  </a:lnTo>
                  <a:lnTo>
                    <a:pt x="948" y="24"/>
                  </a:lnTo>
                  <a:lnTo>
                    <a:pt x="1176" y="84"/>
                  </a:lnTo>
                  <a:lnTo>
                    <a:pt x="1464" y="180"/>
                  </a:lnTo>
                  <a:lnTo>
                    <a:pt x="2064" y="432"/>
                  </a:lnTo>
                  <a:lnTo>
                    <a:pt x="2064" y="600"/>
                  </a:lnTo>
                  <a:lnTo>
                    <a:pt x="1896" y="600"/>
                  </a:lnTo>
                  <a:lnTo>
                    <a:pt x="1764" y="600"/>
                  </a:lnTo>
                  <a:lnTo>
                    <a:pt x="1572" y="600"/>
                  </a:lnTo>
                  <a:lnTo>
                    <a:pt x="1380" y="600"/>
                  </a:lnTo>
                  <a:lnTo>
                    <a:pt x="1080" y="600"/>
                  </a:lnTo>
                  <a:lnTo>
                    <a:pt x="708" y="600"/>
                  </a:lnTo>
                  <a:lnTo>
                    <a:pt x="540" y="600"/>
                  </a:lnTo>
                  <a:lnTo>
                    <a:pt x="456" y="600"/>
                  </a:lnTo>
                  <a:lnTo>
                    <a:pt x="348" y="612"/>
                  </a:lnTo>
                  <a:lnTo>
                    <a:pt x="264" y="612"/>
                  </a:lnTo>
                  <a:lnTo>
                    <a:pt x="48" y="612"/>
                  </a:lnTo>
                  <a:close/>
                </a:path>
              </a:pathLst>
            </a:custGeom>
            <a:gradFill rotWithShape="0">
              <a:gsLst>
                <a:gs pos="0">
                  <a:srgbClr val="333300"/>
                </a:gs>
                <a:gs pos="100000">
                  <a:srgbClr val="3333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7776" y="7344"/>
              <a:ext cx="816" cy="28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4" y="132"/>
                </a:cxn>
                <a:cxn ang="0">
                  <a:pos x="180" y="276"/>
                </a:cxn>
                <a:cxn ang="0">
                  <a:pos x="288" y="432"/>
                </a:cxn>
                <a:cxn ang="0">
                  <a:pos x="384" y="672"/>
                </a:cxn>
                <a:cxn ang="0">
                  <a:pos x="456" y="852"/>
                </a:cxn>
                <a:cxn ang="0">
                  <a:pos x="504" y="1044"/>
                </a:cxn>
                <a:cxn ang="0">
                  <a:pos x="576" y="1296"/>
                </a:cxn>
                <a:cxn ang="0">
                  <a:pos x="612" y="1632"/>
                </a:cxn>
                <a:cxn ang="0">
                  <a:pos x="648" y="1896"/>
                </a:cxn>
                <a:cxn ang="0">
                  <a:pos x="720" y="2160"/>
                </a:cxn>
                <a:cxn ang="0">
                  <a:pos x="732" y="2364"/>
                </a:cxn>
                <a:cxn ang="0">
                  <a:pos x="720" y="2556"/>
                </a:cxn>
                <a:cxn ang="0">
                  <a:pos x="816" y="2880"/>
                </a:cxn>
              </a:cxnLst>
              <a:rect l="0" t="0" r="r" b="b"/>
              <a:pathLst>
                <a:path w="816" h="2880">
                  <a:moveTo>
                    <a:pt x="0" y="0"/>
                  </a:moveTo>
                  <a:lnTo>
                    <a:pt x="84" y="132"/>
                  </a:lnTo>
                  <a:lnTo>
                    <a:pt x="180" y="276"/>
                  </a:lnTo>
                  <a:lnTo>
                    <a:pt x="288" y="432"/>
                  </a:lnTo>
                  <a:lnTo>
                    <a:pt x="384" y="672"/>
                  </a:lnTo>
                  <a:lnTo>
                    <a:pt x="456" y="852"/>
                  </a:lnTo>
                  <a:lnTo>
                    <a:pt x="504" y="1044"/>
                  </a:lnTo>
                  <a:lnTo>
                    <a:pt x="576" y="1296"/>
                  </a:lnTo>
                  <a:lnTo>
                    <a:pt x="612" y="1632"/>
                  </a:lnTo>
                  <a:lnTo>
                    <a:pt x="648" y="1896"/>
                  </a:lnTo>
                  <a:lnTo>
                    <a:pt x="720" y="2160"/>
                  </a:lnTo>
                  <a:lnTo>
                    <a:pt x="732" y="2364"/>
                  </a:lnTo>
                  <a:lnTo>
                    <a:pt x="720" y="2556"/>
                  </a:lnTo>
                  <a:lnTo>
                    <a:pt x="816" y="2880"/>
                  </a:lnTo>
                </a:path>
              </a:pathLst>
            </a:custGeom>
            <a:noFill/>
            <a:ln w="28575" cmpd="sng">
              <a:solidFill>
                <a:srgbClr val="808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4" name="Text Box 30"/>
            <p:cNvSpPr txBox="1">
              <a:spLocks noChangeArrowheads="1"/>
            </p:cNvSpPr>
            <p:nvPr/>
          </p:nvSpPr>
          <p:spPr bwMode="auto">
            <a:xfrm>
              <a:off x="8784" y="8208"/>
              <a:ext cx="8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Нефть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5" name="Text Box 31"/>
            <p:cNvSpPr txBox="1">
              <a:spLocks noChangeArrowheads="1"/>
            </p:cNvSpPr>
            <p:nvPr/>
          </p:nvSpPr>
          <p:spPr bwMode="auto">
            <a:xfrm>
              <a:off x="6336" y="9504"/>
              <a:ext cx="403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Тектонически экранированная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 ловушка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56" name="Rectangle 32"/>
            <p:cNvSpPr>
              <a:spLocks noChangeArrowheads="1"/>
            </p:cNvSpPr>
            <p:nvPr/>
          </p:nvSpPr>
          <p:spPr bwMode="auto">
            <a:xfrm>
              <a:off x="1293" y="10368"/>
              <a:ext cx="4176" cy="2880"/>
            </a:xfrm>
            <a:prstGeom prst="rect">
              <a:avLst/>
            </a:prstGeom>
            <a:gradFill rotWithShape="0">
              <a:gsLst>
                <a:gs pos="0">
                  <a:srgbClr val="FFCC00">
                    <a:gamma/>
                    <a:shade val="46275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1296" y="10512"/>
              <a:ext cx="4176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76" y="288"/>
                </a:cxn>
                <a:cxn ang="0">
                  <a:pos x="4176" y="864"/>
                </a:cxn>
                <a:cxn ang="0">
                  <a:pos x="0" y="576"/>
                </a:cxn>
                <a:cxn ang="0">
                  <a:pos x="0" y="0"/>
                </a:cxn>
              </a:cxnLst>
              <a:rect l="0" t="0" r="r" b="b"/>
              <a:pathLst>
                <a:path w="4176" h="864">
                  <a:moveTo>
                    <a:pt x="0" y="0"/>
                  </a:moveTo>
                  <a:lnTo>
                    <a:pt x="4176" y="288"/>
                  </a:lnTo>
                  <a:lnTo>
                    <a:pt x="4176" y="864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1296" y="11072"/>
              <a:ext cx="4176" cy="5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76" y="304"/>
                </a:cxn>
                <a:cxn ang="0">
                  <a:pos x="4176" y="592"/>
                </a:cxn>
                <a:cxn ang="0">
                  <a:pos x="0" y="304"/>
                </a:cxn>
                <a:cxn ang="0">
                  <a:pos x="0" y="0"/>
                </a:cxn>
              </a:cxnLst>
              <a:rect l="0" t="0" r="r" b="b"/>
              <a:pathLst>
                <a:path w="4176" h="592">
                  <a:moveTo>
                    <a:pt x="0" y="0"/>
                  </a:moveTo>
                  <a:lnTo>
                    <a:pt x="4176" y="304"/>
                  </a:lnTo>
                  <a:lnTo>
                    <a:pt x="4176" y="592"/>
                  </a:lnTo>
                  <a:lnTo>
                    <a:pt x="0" y="30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333300"/>
                </a:gs>
                <a:gs pos="100000">
                  <a:srgbClr val="808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1296" y="11520"/>
              <a:ext cx="4176" cy="7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76" y="288"/>
                </a:cxn>
                <a:cxn ang="0">
                  <a:pos x="4176" y="720"/>
                </a:cxn>
                <a:cxn ang="0">
                  <a:pos x="0" y="416"/>
                </a:cxn>
                <a:cxn ang="0">
                  <a:pos x="0" y="0"/>
                </a:cxn>
              </a:cxnLst>
              <a:rect l="0" t="0" r="r" b="b"/>
              <a:pathLst>
                <a:path w="4176" h="720">
                  <a:moveTo>
                    <a:pt x="0" y="0"/>
                  </a:moveTo>
                  <a:lnTo>
                    <a:pt x="4176" y="288"/>
                  </a:lnTo>
                  <a:lnTo>
                    <a:pt x="4176" y="720"/>
                  </a:lnTo>
                  <a:lnTo>
                    <a:pt x="0" y="41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333300"/>
                </a:gs>
                <a:gs pos="100000">
                  <a:srgbClr val="808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600" y="11520"/>
              <a:ext cx="1872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72" y="0"/>
                </a:cxn>
                <a:cxn ang="0">
                  <a:pos x="1872" y="144"/>
                </a:cxn>
                <a:cxn ang="0">
                  <a:pos x="0" y="0"/>
                </a:cxn>
              </a:cxnLst>
              <a:rect l="0" t="0" r="r" b="b"/>
              <a:pathLst>
                <a:path w="1872" h="144">
                  <a:moveTo>
                    <a:pt x="0" y="0"/>
                  </a:moveTo>
                  <a:lnTo>
                    <a:pt x="1872" y="0"/>
                  </a:lnTo>
                  <a:lnTo>
                    <a:pt x="1872" y="14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1312" y="11920"/>
              <a:ext cx="4160" cy="3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60" y="32"/>
                </a:cxn>
                <a:cxn ang="0">
                  <a:pos x="4160" y="336"/>
                </a:cxn>
                <a:cxn ang="0">
                  <a:pos x="0" y="0"/>
                </a:cxn>
              </a:cxnLst>
              <a:rect l="0" t="0" r="r" b="b"/>
              <a:pathLst>
                <a:path w="4160" h="336">
                  <a:moveTo>
                    <a:pt x="0" y="0"/>
                  </a:moveTo>
                  <a:lnTo>
                    <a:pt x="4160" y="32"/>
                  </a:lnTo>
                  <a:lnTo>
                    <a:pt x="4160" y="33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1280" y="12016"/>
              <a:ext cx="4192" cy="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92" y="320"/>
                </a:cxn>
                <a:cxn ang="0">
                  <a:pos x="4192" y="800"/>
                </a:cxn>
                <a:cxn ang="0">
                  <a:pos x="16" y="496"/>
                </a:cxn>
                <a:cxn ang="0">
                  <a:pos x="0" y="0"/>
                </a:cxn>
              </a:cxnLst>
              <a:rect l="0" t="0" r="r" b="b"/>
              <a:pathLst>
                <a:path w="4192" h="800">
                  <a:moveTo>
                    <a:pt x="0" y="0"/>
                  </a:moveTo>
                  <a:lnTo>
                    <a:pt x="4192" y="320"/>
                  </a:lnTo>
                  <a:lnTo>
                    <a:pt x="4192" y="800"/>
                  </a:lnTo>
                  <a:lnTo>
                    <a:pt x="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100000">
                  <a:srgbClr val="FF99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224" y="12184"/>
              <a:ext cx="3248" cy="488"/>
            </a:xfrm>
            <a:custGeom>
              <a:avLst/>
              <a:gdLst/>
              <a:ahLst/>
              <a:cxnLst>
                <a:cxn ang="0">
                  <a:pos x="3248" y="488"/>
                </a:cxn>
                <a:cxn ang="0">
                  <a:pos x="3248" y="144"/>
                </a:cxn>
                <a:cxn ang="0">
                  <a:pos x="1376" y="0"/>
                </a:cxn>
                <a:cxn ang="0">
                  <a:pos x="1088" y="56"/>
                </a:cxn>
                <a:cxn ang="0">
                  <a:pos x="832" y="32"/>
                </a:cxn>
                <a:cxn ang="0">
                  <a:pos x="584" y="64"/>
                </a:cxn>
                <a:cxn ang="0">
                  <a:pos x="360" y="72"/>
                </a:cxn>
                <a:cxn ang="0">
                  <a:pos x="16" y="64"/>
                </a:cxn>
                <a:cxn ang="0">
                  <a:pos x="0" y="136"/>
                </a:cxn>
                <a:cxn ang="0">
                  <a:pos x="96" y="208"/>
                </a:cxn>
                <a:cxn ang="0">
                  <a:pos x="384" y="232"/>
                </a:cxn>
                <a:cxn ang="0">
                  <a:pos x="440" y="312"/>
                </a:cxn>
                <a:cxn ang="0">
                  <a:pos x="568" y="344"/>
                </a:cxn>
                <a:cxn ang="0">
                  <a:pos x="640" y="432"/>
                </a:cxn>
                <a:cxn ang="0">
                  <a:pos x="808" y="448"/>
                </a:cxn>
                <a:cxn ang="0">
                  <a:pos x="1104" y="472"/>
                </a:cxn>
                <a:cxn ang="0">
                  <a:pos x="3248" y="488"/>
                </a:cxn>
              </a:cxnLst>
              <a:rect l="0" t="0" r="r" b="b"/>
              <a:pathLst>
                <a:path w="3248" h="488">
                  <a:moveTo>
                    <a:pt x="3248" y="488"/>
                  </a:moveTo>
                  <a:lnTo>
                    <a:pt x="3248" y="144"/>
                  </a:lnTo>
                  <a:lnTo>
                    <a:pt x="1376" y="0"/>
                  </a:lnTo>
                  <a:lnTo>
                    <a:pt x="1088" y="56"/>
                  </a:lnTo>
                  <a:lnTo>
                    <a:pt x="832" y="32"/>
                  </a:lnTo>
                  <a:lnTo>
                    <a:pt x="584" y="64"/>
                  </a:lnTo>
                  <a:lnTo>
                    <a:pt x="360" y="72"/>
                  </a:lnTo>
                  <a:lnTo>
                    <a:pt x="16" y="64"/>
                  </a:lnTo>
                  <a:lnTo>
                    <a:pt x="0" y="136"/>
                  </a:lnTo>
                  <a:lnTo>
                    <a:pt x="96" y="208"/>
                  </a:lnTo>
                  <a:lnTo>
                    <a:pt x="384" y="232"/>
                  </a:lnTo>
                  <a:lnTo>
                    <a:pt x="440" y="312"/>
                  </a:lnTo>
                  <a:lnTo>
                    <a:pt x="568" y="344"/>
                  </a:lnTo>
                  <a:lnTo>
                    <a:pt x="640" y="432"/>
                  </a:lnTo>
                  <a:lnTo>
                    <a:pt x="808" y="448"/>
                  </a:lnTo>
                  <a:lnTo>
                    <a:pt x="1104" y="472"/>
                  </a:lnTo>
                  <a:lnTo>
                    <a:pt x="3248" y="488"/>
                  </a:lnTo>
                  <a:close/>
                </a:path>
              </a:pathLst>
            </a:custGeom>
            <a:gradFill rotWithShape="0">
              <a:gsLst>
                <a:gs pos="0">
                  <a:srgbClr val="333300"/>
                </a:gs>
                <a:gs pos="100000">
                  <a:srgbClr val="808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3456" y="12672"/>
              <a:ext cx="2016" cy="1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6" y="0"/>
                </a:cxn>
                <a:cxn ang="0">
                  <a:pos x="2016" y="144"/>
                </a:cxn>
                <a:cxn ang="0">
                  <a:pos x="0" y="0"/>
                </a:cxn>
              </a:cxnLst>
              <a:rect l="0" t="0" r="r" b="b"/>
              <a:pathLst>
                <a:path w="2016" h="144">
                  <a:moveTo>
                    <a:pt x="0" y="0"/>
                  </a:moveTo>
                  <a:lnTo>
                    <a:pt x="2016" y="0"/>
                  </a:lnTo>
                  <a:lnTo>
                    <a:pt x="2016" y="14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1296" y="10944"/>
              <a:ext cx="4176" cy="4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76" y="288"/>
                </a:cxn>
                <a:cxn ang="0">
                  <a:pos x="4176" y="432"/>
                </a:cxn>
                <a:cxn ang="0">
                  <a:pos x="0" y="144"/>
                </a:cxn>
                <a:cxn ang="0">
                  <a:pos x="0" y="0"/>
                </a:cxn>
              </a:cxnLst>
              <a:rect l="0" t="0" r="r" b="b"/>
              <a:pathLst>
                <a:path w="4176" h="432">
                  <a:moveTo>
                    <a:pt x="0" y="0"/>
                  </a:moveTo>
                  <a:lnTo>
                    <a:pt x="4176" y="288"/>
                  </a:lnTo>
                  <a:lnTo>
                    <a:pt x="4176" y="432"/>
                  </a:lnTo>
                  <a:lnTo>
                    <a:pt x="0" y="144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C0C0C0">
                    <a:gamma/>
                    <a:shade val="46275"/>
                    <a:invGamma/>
                  </a:srgbClr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6" name="Text Box 42"/>
            <p:cNvSpPr txBox="1">
              <a:spLocks noChangeArrowheads="1"/>
            </p:cNvSpPr>
            <p:nvPr/>
          </p:nvSpPr>
          <p:spPr bwMode="auto">
            <a:xfrm>
              <a:off x="1584" y="11088"/>
              <a:ext cx="11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Нефть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7" name="Text Box 43"/>
            <p:cNvSpPr txBox="1">
              <a:spLocks noChangeArrowheads="1"/>
            </p:cNvSpPr>
            <p:nvPr/>
          </p:nvSpPr>
          <p:spPr bwMode="auto">
            <a:xfrm>
              <a:off x="1584" y="11520"/>
              <a:ext cx="129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Нефть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8" name="Text Box 44"/>
            <p:cNvSpPr txBox="1">
              <a:spLocks noChangeArrowheads="1"/>
            </p:cNvSpPr>
            <p:nvPr/>
          </p:nvSpPr>
          <p:spPr bwMode="auto">
            <a:xfrm>
              <a:off x="3456" y="12240"/>
              <a:ext cx="144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Нефть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69" name="Text Box 45"/>
            <p:cNvSpPr txBox="1">
              <a:spLocks noChangeArrowheads="1"/>
            </p:cNvSpPr>
            <p:nvPr/>
          </p:nvSpPr>
          <p:spPr bwMode="auto">
            <a:xfrm>
              <a:off x="4320" y="11808"/>
              <a:ext cx="1152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Вода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0" name="Text Box 46"/>
            <p:cNvSpPr txBox="1">
              <a:spLocks noChangeArrowheads="1"/>
            </p:cNvSpPr>
            <p:nvPr/>
          </p:nvSpPr>
          <p:spPr bwMode="auto">
            <a:xfrm>
              <a:off x="1152" y="12672"/>
              <a:ext cx="43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</a:rPr>
                <a:t>Литологиически экранированная ловушка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6192" y="10368"/>
              <a:ext cx="4176" cy="720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2592" y="0"/>
                </a:cxn>
                <a:cxn ang="0">
                  <a:pos x="4176" y="0"/>
                </a:cxn>
                <a:cxn ang="0">
                  <a:pos x="4176" y="432"/>
                </a:cxn>
                <a:cxn ang="0">
                  <a:pos x="0" y="1008"/>
                </a:cxn>
                <a:cxn ang="0">
                  <a:pos x="0" y="288"/>
                </a:cxn>
              </a:cxnLst>
              <a:rect l="0" t="0" r="r" b="b"/>
              <a:pathLst>
                <a:path w="4176" h="1008">
                  <a:moveTo>
                    <a:pt x="0" y="288"/>
                  </a:moveTo>
                  <a:lnTo>
                    <a:pt x="2592" y="0"/>
                  </a:lnTo>
                  <a:lnTo>
                    <a:pt x="4176" y="0"/>
                  </a:lnTo>
                  <a:lnTo>
                    <a:pt x="4176" y="432"/>
                  </a:lnTo>
                  <a:lnTo>
                    <a:pt x="0" y="1008"/>
                  </a:lnTo>
                  <a:lnTo>
                    <a:pt x="0" y="288"/>
                  </a:lnTo>
                  <a:close/>
                </a:path>
              </a:pathLst>
            </a:custGeom>
            <a:gradFill rotWithShape="0">
              <a:gsLst>
                <a:gs pos="0">
                  <a:srgbClr val="FFFF99"/>
                </a:gs>
                <a:gs pos="100000">
                  <a:srgbClr val="FFFF99">
                    <a:gamma/>
                    <a:shade val="74510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6624" y="11376"/>
              <a:ext cx="2160" cy="1872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432" y="576"/>
                </a:cxn>
                <a:cxn ang="0">
                  <a:pos x="1152" y="1440"/>
                </a:cxn>
                <a:cxn ang="0">
                  <a:pos x="1440" y="1872"/>
                </a:cxn>
                <a:cxn ang="0">
                  <a:pos x="2160" y="1872"/>
                </a:cxn>
                <a:cxn ang="0">
                  <a:pos x="1584" y="1008"/>
                </a:cxn>
                <a:cxn ang="0">
                  <a:pos x="1152" y="432"/>
                </a:cxn>
                <a:cxn ang="0">
                  <a:pos x="864" y="144"/>
                </a:cxn>
                <a:cxn ang="0">
                  <a:pos x="576" y="0"/>
                </a:cxn>
                <a:cxn ang="0">
                  <a:pos x="0" y="144"/>
                </a:cxn>
              </a:cxnLst>
              <a:rect l="0" t="0" r="r" b="b"/>
              <a:pathLst>
                <a:path w="2160" h="1872">
                  <a:moveTo>
                    <a:pt x="0" y="144"/>
                  </a:moveTo>
                  <a:lnTo>
                    <a:pt x="432" y="576"/>
                  </a:lnTo>
                  <a:lnTo>
                    <a:pt x="1152" y="1440"/>
                  </a:lnTo>
                  <a:lnTo>
                    <a:pt x="1440" y="1872"/>
                  </a:lnTo>
                  <a:lnTo>
                    <a:pt x="2160" y="1872"/>
                  </a:lnTo>
                  <a:lnTo>
                    <a:pt x="1584" y="1008"/>
                  </a:lnTo>
                  <a:lnTo>
                    <a:pt x="1152" y="432"/>
                  </a:lnTo>
                  <a:lnTo>
                    <a:pt x="864" y="144"/>
                  </a:lnTo>
                  <a:lnTo>
                    <a:pt x="576" y="0"/>
                  </a:lnTo>
                  <a:lnTo>
                    <a:pt x="0" y="144"/>
                  </a:lnTo>
                  <a:close/>
                </a:path>
              </a:pathLst>
            </a:custGeom>
            <a:gradFill rotWithShape="0">
              <a:gsLst>
                <a:gs pos="0">
                  <a:srgbClr val="FFFF99">
                    <a:gamma/>
                    <a:shade val="46275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6192" y="11520"/>
              <a:ext cx="1872" cy="1728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184" y="264"/>
                </a:cxn>
                <a:cxn ang="0">
                  <a:pos x="272" y="416"/>
                </a:cxn>
                <a:cxn ang="0">
                  <a:pos x="424" y="520"/>
                </a:cxn>
                <a:cxn ang="0">
                  <a:pos x="496" y="648"/>
                </a:cxn>
                <a:cxn ang="0">
                  <a:pos x="624" y="728"/>
                </a:cxn>
                <a:cxn ang="0">
                  <a:pos x="720" y="864"/>
                </a:cxn>
                <a:cxn ang="0">
                  <a:pos x="832" y="976"/>
                </a:cxn>
                <a:cxn ang="0">
                  <a:pos x="880" y="1120"/>
                </a:cxn>
                <a:cxn ang="0">
                  <a:pos x="992" y="1240"/>
                </a:cxn>
                <a:cxn ang="0">
                  <a:pos x="1088" y="1432"/>
                </a:cxn>
                <a:cxn ang="0">
                  <a:pos x="1224" y="1560"/>
                </a:cxn>
                <a:cxn ang="0">
                  <a:pos x="1296" y="1728"/>
                </a:cxn>
                <a:cxn ang="0">
                  <a:pos x="1872" y="1728"/>
                </a:cxn>
                <a:cxn ang="0">
                  <a:pos x="1712" y="1456"/>
                </a:cxn>
                <a:cxn ang="0">
                  <a:pos x="1560" y="1256"/>
                </a:cxn>
                <a:cxn ang="0">
                  <a:pos x="1416" y="1064"/>
                </a:cxn>
                <a:cxn ang="0">
                  <a:pos x="1280" y="888"/>
                </a:cxn>
                <a:cxn ang="0">
                  <a:pos x="1152" y="720"/>
                </a:cxn>
                <a:cxn ang="0">
                  <a:pos x="992" y="512"/>
                </a:cxn>
                <a:cxn ang="0">
                  <a:pos x="856" y="376"/>
                </a:cxn>
                <a:cxn ang="0">
                  <a:pos x="712" y="256"/>
                </a:cxn>
                <a:cxn ang="0">
                  <a:pos x="560" y="112"/>
                </a:cxn>
                <a:cxn ang="0">
                  <a:pos x="432" y="0"/>
                </a:cxn>
                <a:cxn ang="0">
                  <a:pos x="0" y="144"/>
                </a:cxn>
              </a:cxnLst>
              <a:rect l="0" t="0" r="r" b="b"/>
              <a:pathLst>
                <a:path w="1872" h="1728">
                  <a:moveTo>
                    <a:pt x="0" y="144"/>
                  </a:moveTo>
                  <a:lnTo>
                    <a:pt x="184" y="264"/>
                  </a:lnTo>
                  <a:lnTo>
                    <a:pt x="272" y="416"/>
                  </a:lnTo>
                  <a:lnTo>
                    <a:pt x="424" y="520"/>
                  </a:lnTo>
                  <a:lnTo>
                    <a:pt x="496" y="648"/>
                  </a:lnTo>
                  <a:lnTo>
                    <a:pt x="624" y="728"/>
                  </a:lnTo>
                  <a:lnTo>
                    <a:pt x="720" y="864"/>
                  </a:lnTo>
                  <a:lnTo>
                    <a:pt x="832" y="976"/>
                  </a:lnTo>
                  <a:lnTo>
                    <a:pt x="880" y="1120"/>
                  </a:lnTo>
                  <a:lnTo>
                    <a:pt x="992" y="1240"/>
                  </a:lnTo>
                  <a:lnTo>
                    <a:pt x="1088" y="1432"/>
                  </a:lnTo>
                  <a:lnTo>
                    <a:pt x="1224" y="1560"/>
                  </a:lnTo>
                  <a:lnTo>
                    <a:pt x="1296" y="1728"/>
                  </a:lnTo>
                  <a:lnTo>
                    <a:pt x="1872" y="1728"/>
                  </a:lnTo>
                  <a:lnTo>
                    <a:pt x="1712" y="1456"/>
                  </a:lnTo>
                  <a:lnTo>
                    <a:pt x="1560" y="1256"/>
                  </a:lnTo>
                  <a:lnTo>
                    <a:pt x="1416" y="1064"/>
                  </a:lnTo>
                  <a:lnTo>
                    <a:pt x="1280" y="888"/>
                  </a:lnTo>
                  <a:lnTo>
                    <a:pt x="1152" y="720"/>
                  </a:lnTo>
                  <a:lnTo>
                    <a:pt x="992" y="512"/>
                  </a:lnTo>
                  <a:lnTo>
                    <a:pt x="856" y="376"/>
                  </a:lnTo>
                  <a:lnTo>
                    <a:pt x="712" y="256"/>
                  </a:lnTo>
                  <a:lnTo>
                    <a:pt x="560" y="112"/>
                  </a:lnTo>
                  <a:lnTo>
                    <a:pt x="432" y="0"/>
                  </a:lnTo>
                  <a:lnTo>
                    <a:pt x="0" y="144"/>
                  </a:lnTo>
                  <a:close/>
                </a:path>
              </a:pathLst>
            </a:custGeom>
            <a:gradFill rotWithShape="0">
              <a:gsLst>
                <a:gs pos="0">
                  <a:srgbClr val="FF9900"/>
                </a:gs>
                <a:gs pos="50000">
                  <a:srgbClr val="800000"/>
                </a:gs>
                <a:gs pos="100000">
                  <a:srgbClr val="FF99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8784" y="11088"/>
              <a:ext cx="1584" cy="2160"/>
            </a:xfrm>
            <a:custGeom>
              <a:avLst/>
              <a:gdLst/>
              <a:ahLst/>
              <a:cxnLst>
                <a:cxn ang="0">
                  <a:pos x="1584" y="2160"/>
                </a:cxn>
                <a:cxn ang="0">
                  <a:pos x="1584" y="720"/>
                </a:cxn>
                <a:cxn ang="0">
                  <a:pos x="1008" y="0"/>
                </a:cxn>
                <a:cxn ang="0">
                  <a:pos x="0" y="288"/>
                </a:cxn>
                <a:cxn ang="0">
                  <a:pos x="1584" y="2160"/>
                </a:cxn>
              </a:cxnLst>
              <a:rect l="0" t="0" r="r" b="b"/>
              <a:pathLst>
                <a:path w="1584" h="2160">
                  <a:moveTo>
                    <a:pt x="1584" y="2160"/>
                  </a:moveTo>
                  <a:lnTo>
                    <a:pt x="1584" y="720"/>
                  </a:lnTo>
                  <a:lnTo>
                    <a:pt x="1008" y="0"/>
                  </a:lnTo>
                  <a:lnTo>
                    <a:pt x="0" y="288"/>
                  </a:lnTo>
                  <a:lnTo>
                    <a:pt x="1584" y="2160"/>
                  </a:lnTo>
                  <a:close/>
                </a:path>
              </a:pathLst>
            </a:custGeom>
            <a:gradFill rotWithShape="0">
              <a:gsLst>
                <a:gs pos="0">
                  <a:srgbClr val="FFCC00"/>
                </a:gs>
                <a:gs pos="100000">
                  <a:srgbClr val="FFCC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8208" y="11232"/>
              <a:ext cx="2200" cy="2016"/>
            </a:xfrm>
            <a:custGeom>
              <a:avLst/>
              <a:gdLst/>
              <a:ahLst/>
              <a:cxnLst>
                <a:cxn ang="0">
                  <a:pos x="0" y="120"/>
                </a:cxn>
                <a:cxn ang="0">
                  <a:pos x="448" y="744"/>
                </a:cxn>
                <a:cxn ang="0">
                  <a:pos x="1096" y="1680"/>
                </a:cxn>
                <a:cxn ang="0">
                  <a:pos x="1320" y="2008"/>
                </a:cxn>
                <a:cxn ang="0">
                  <a:pos x="2200" y="2016"/>
                </a:cxn>
                <a:cxn ang="0">
                  <a:pos x="1984" y="1808"/>
                </a:cxn>
                <a:cxn ang="0">
                  <a:pos x="1928" y="1704"/>
                </a:cxn>
                <a:cxn ang="0">
                  <a:pos x="1920" y="1608"/>
                </a:cxn>
                <a:cxn ang="0">
                  <a:pos x="1920" y="1496"/>
                </a:cxn>
                <a:cxn ang="0">
                  <a:pos x="1856" y="1408"/>
                </a:cxn>
                <a:cxn ang="0">
                  <a:pos x="1744" y="1376"/>
                </a:cxn>
                <a:cxn ang="0">
                  <a:pos x="1680" y="1296"/>
                </a:cxn>
                <a:cxn ang="0">
                  <a:pos x="1672" y="1208"/>
                </a:cxn>
                <a:cxn ang="0">
                  <a:pos x="1624" y="1152"/>
                </a:cxn>
                <a:cxn ang="0">
                  <a:pos x="1536" y="1104"/>
                </a:cxn>
                <a:cxn ang="0">
                  <a:pos x="1472" y="1016"/>
                </a:cxn>
                <a:cxn ang="0">
                  <a:pos x="1464" y="912"/>
                </a:cxn>
                <a:cxn ang="0">
                  <a:pos x="1408" y="840"/>
                </a:cxn>
                <a:cxn ang="0">
                  <a:pos x="1304" y="808"/>
                </a:cxn>
                <a:cxn ang="0">
                  <a:pos x="1232" y="736"/>
                </a:cxn>
                <a:cxn ang="0">
                  <a:pos x="1232" y="648"/>
                </a:cxn>
                <a:cxn ang="0">
                  <a:pos x="1192" y="576"/>
                </a:cxn>
                <a:cxn ang="0">
                  <a:pos x="1136" y="488"/>
                </a:cxn>
                <a:cxn ang="0">
                  <a:pos x="1056" y="432"/>
                </a:cxn>
                <a:cxn ang="0">
                  <a:pos x="1008" y="264"/>
                </a:cxn>
                <a:cxn ang="0">
                  <a:pos x="640" y="0"/>
                </a:cxn>
                <a:cxn ang="0">
                  <a:pos x="0" y="120"/>
                </a:cxn>
              </a:cxnLst>
              <a:rect l="0" t="0" r="r" b="b"/>
              <a:pathLst>
                <a:path w="2200" h="2016">
                  <a:moveTo>
                    <a:pt x="0" y="120"/>
                  </a:moveTo>
                  <a:lnTo>
                    <a:pt x="448" y="744"/>
                  </a:lnTo>
                  <a:lnTo>
                    <a:pt x="1096" y="1680"/>
                  </a:lnTo>
                  <a:lnTo>
                    <a:pt x="1320" y="2008"/>
                  </a:lnTo>
                  <a:lnTo>
                    <a:pt x="2200" y="2016"/>
                  </a:lnTo>
                  <a:lnTo>
                    <a:pt x="1984" y="1808"/>
                  </a:lnTo>
                  <a:lnTo>
                    <a:pt x="1928" y="1704"/>
                  </a:lnTo>
                  <a:lnTo>
                    <a:pt x="1920" y="1608"/>
                  </a:lnTo>
                  <a:lnTo>
                    <a:pt x="1920" y="1496"/>
                  </a:lnTo>
                  <a:lnTo>
                    <a:pt x="1856" y="1408"/>
                  </a:lnTo>
                  <a:lnTo>
                    <a:pt x="1744" y="1376"/>
                  </a:lnTo>
                  <a:lnTo>
                    <a:pt x="1680" y="1296"/>
                  </a:lnTo>
                  <a:lnTo>
                    <a:pt x="1672" y="1208"/>
                  </a:lnTo>
                  <a:lnTo>
                    <a:pt x="1624" y="1152"/>
                  </a:lnTo>
                  <a:lnTo>
                    <a:pt x="1536" y="1104"/>
                  </a:lnTo>
                  <a:lnTo>
                    <a:pt x="1472" y="1016"/>
                  </a:lnTo>
                  <a:lnTo>
                    <a:pt x="1464" y="912"/>
                  </a:lnTo>
                  <a:lnTo>
                    <a:pt x="1408" y="840"/>
                  </a:lnTo>
                  <a:lnTo>
                    <a:pt x="1304" y="808"/>
                  </a:lnTo>
                  <a:lnTo>
                    <a:pt x="1232" y="736"/>
                  </a:lnTo>
                  <a:lnTo>
                    <a:pt x="1232" y="648"/>
                  </a:lnTo>
                  <a:lnTo>
                    <a:pt x="1192" y="576"/>
                  </a:lnTo>
                  <a:lnTo>
                    <a:pt x="1136" y="488"/>
                  </a:lnTo>
                  <a:lnTo>
                    <a:pt x="1056" y="432"/>
                  </a:lnTo>
                  <a:lnTo>
                    <a:pt x="1008" y="264"/>
                  </a:lnTo>
                  <a:lnTo>
                    <a:pt x="640" y="0"/>
                  </a:lnTo>
                  <a:lnTo>
                    <a:pt x="0" y="120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7448" y="11232"/>
              <a:ext cx="2200" cy="2016"/>
            </a:xfrm>
            <a:custGeom>
              <a:avLst/>
              <a:gdLst/>
              <a:ahLst/>
              <a:cxnLst>
                <a:cxn ang="0">
                  <a:pos x="0" y="256"/>
                </a:cxn>
                <a:cxn ang="0">
                  <a:pos x="448" y="744"/>
                </a:cxn>
                <a:cxn ang="0">
                  <a:pos x="624" y="944"/>
                </a:cxn>
                <a:cxn ang="0">
                  <a:pos x="728" y="1144"/>
                </a:cxn>
                <a:cxn ang="0">
                  <a:pos x="1040" y="1320"/>
                </a:cxn>
                <a:cxn ang="0">
                  <a:pos x="1096" y="1680"/>
                </a:cxn>
                <a:cxn ang="0">
                  <a:pos x="1320" y="2008"/>
                </a:cxn>
                <a:cxn ang="0">
                  <a:pos x="2200" y="2016"/>
                </a:cxn>
                <a:cxn ang="0">
                  <a:pos x="1624" y="1152"/>
                </a:cxn>
                <a:cxn ang="0">
                  <a:pos x="1192" y="576"/>
                </a:cxn>
                <a:cxn ang="0">
                  <a:pos x="904" y="288"/>
                </a:cxn>
                <a:cxn ang="0">
                  <a:pos x="640" y="0"/>
                </a:cxn>
                <a:cxn ang="0">
                  <a:pos x="0" y="256"/>
                </a:cxn>
              </a:cxnLst>
              <a:rect l="0" t="0" r="r" b="b"/>
              <a:pathLst>
                <a:path w="2200" h="2016">
                  <a:moveTo>
                    <a:pt x="0" y="256"/>
                  </a:moveTo>
                  <a:lnTo>
                    <a:pt x="448" y="744"/>
                  </a:lnTo>
                  <a:lnTo>
                    <a:pt x="624" y="944"/>
                  </a:lnTo>
                  <a:lnTo>
                    <a:pt x="728" y="1144"/>
                  </a:lnTo>
                  <a:lnTo>
                    <a:pt x="1040" y="1320"/>
                  </a:lnTo>
                  <a:lnTo>
                    <a:pt x="1096" y="1680"/>
                  </a:lnTo>
                  <a:lnTo>
                    <a:pt x="1320" y="2008"/>
                  </a:lnTo>
                  <a:lnTo>
                    <a:pt x="2200" y="2016"/>
                  </a:lnTo>
                  <a:lnTo>
                    <a:pt x="1624" y="1152"/>
                  </a:lnTo>
                  <a:lnTo>
                    <a:pt x="1192" y="576"/>
                  </a:lnTo>
                  <a:lnTo>
                    <a:pt x="904" y="288"/>
                  </a:lnTo>
                  <a:lnTo>
                    <a:pt x="640" y="0"/>
                  </a:lnTo>
                  <a:lnTo>
                    <a:pt x="0" y="256"/>
                  </a:lnTo>
                  <a:close/>
                </a:path>
              </a:pathLst>
            </a:custGeom>
            <a:gradFill rotWithShape="0">
              <a:gsLst>
                <a:gs pos="0">
                  <a:srgbClr val="333300"/>
                </a:gs>
                <a:gs pos="100000">
                  <a:srgbClr val="00800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6192" y="10672"/>
              <a:ext cx="4176" cy="992"/>
            </a:xfrm>
            <a:custGeom>
              <a:avLst/>
              <a:gdLst/>
              <a:ahLst/>
              <a:cxnLst>
                <a:cxn ang="0">
                  <a:pos x="0" y="408"/>
                </a:cxn>
                <a:cxn ang="0">
                  <a:pos x="2616" y="160"/>
                </a:cxn>
                <a:cxn ang="0">
                  <a:pos x="4176" y="0"/>
                </a:cxn>
                <a:cxn ang="0">
                  <a:pos x="4176" y="408"/>
                </a:cxn>
                <a:cxn ang="0">
                  <a:pos x="4032" y="384"/>
                </a:cxn>
                <a:cxn ang="0">
                  <a:pos x="3920" y="464"/>
                </a:cxn>
                <a:cxn ang="0">
                  <a:pos x="3712" y="560"/>
                </a:cxn>
                <a:cxn ang="0">
                  <a:pos x="3592" y="592"/>
                </a:cxn>
                <a:cxn ang="0">
                  <a:pos x="3456" y="648"/>
                </a:cxn>
                <a:cxn ang="0">
                  <a:pos x="3328" y="712"/>
                </a:cxn>
                <a:cxn ang="0">
                  <a:pos x="3208" y="712"/>
                </a:cxn>
                <a:cxn ang="0">
                  <a:pos x="3112" y="696"/>
                </a:cxn>
                <a:cxn ang="0">
                  <a:pos x="3024" y="744"/>
                </a:cxn>
                <a:cxn ang="0">
                  <a:pos x="2912" y="792"/>
                </a:cxn>
                <a:cxn ang="0">
                  <a:pos x="2824" y="752"/>
                </a:cxn>
                <a:cxn ang="0">
                  <a:pos x="2736" y="792"/>
                </a:cxn>
                <a:cxn ang="0">
                  <a:pos x="2600" y="768"/>
                </a:cxn>
                <a:cxn ang="0">
                  <a:pos x="2464" y="736"/>
                </a:cxn>
                <a:cxn ang="0">
                  <a:pos x="2360" y="768"/>
                </a:cxn>
                <a:cxn ang="0">
                  <a:pos x="2200" y="752"/>
                </a:cxn>
                <a:cxn ang="0">
                  <a:pos x="2128" y="744"/>
                </a:cxn>
                <a:cxn ang="0">
                  <a:pos x="2032" y="704"/>
                </a:cxn>
                <a:cxn ang="0">
                  <a:pos x="1952" y="680"/>
                </a:cxn>
                <a:cxn ang="0">
                  <a:pos x="1848" y="664"/>
                </a:cxn>
                <a:cxn ang="0">
                  <a:pos x="1760" y="704"/>
                </a:cxn>
                <a:cxn ang="0">
                  <a:pos x="1680" y="768"/>
                </a:cxn>
                <a:cxn ang="0">
                  <a:pos x="1568" y="816"/>
                </a:cxn>
                <a:cxn ang="0">
                  <a:pos x="1480" y="848"/>
                </a:cxn>
                <a:cxn ang="0">
                  <a:pos x="1360" y="832"/>
                </a:cxn>
                <a:cxn ang="0">
                  <a:pos x="1224" y="816"/>
                </a:cxn>
                <a:cxn ang="0">
                  <a:pos x="1120" y="808"/>
                </a:cxn>
                <a:cxn ang="0">
                  <a:pos x="976" y="824"/>
                </a:cxn>
                <a:cxn ang="0">
                  <a:pos x="872" y="864"/>
                </a:cxn>
                <a:cxn ang="0">
                  <a:pos x="664" y="856"/>
                </a:cxn>
                <a:cxn ang="0">
                  <a:pos x="512" y="832"/>
                </a:cxn>
                <a:cxn ang="0">
                  <a:pos x="400" y="856"/>
                </a:cxn>
                <a:cxn ang="0">
                  <a:pos x="288" y="904"/>
                </a:cxn>
                <a:cxn ang="0">
                  <a:pos x="208" y="952"/>
                </a:cxn>
                <a:cxn ang="0">
                  <a:pos x="0" y="992"/>
                </a:cxn>
                <a:cxn ang="0">
                  <a:pos x="0" y="408"/>
                </a:cxn>
              </a:cxnLst>
              <a:rect l="0" t="0" r="r" b="b"/>
              <a:pathLst>
                <a:path w="4176" h="992">
                  <a:moveTo>
                    <a:pt x="0" y="408"/>
                  </a:moveTo>
                  <a:lnTo>
                    <a:pt x="2616" y="160"/>
                  </a:lnTo>
                  <a:lnTo>
                    <a:pt x="4176" y="0"/>
                  </a:lnTo>
                  <a:lnTo>
                    <a:pt x="4176" y="408"/>
                  </a:lnTo>
                  <a:lnTo>
                    <a:pt x="4032" y="384"/>
                  </a:lnTo>
                  <a:lnTo>
                    <a:pt x="3920" y="464"/>
                  </a:lnTo>
                  <a:lnTo>
                    <a:pt x="3712" y="560"/>
                  </a:lnTo>
                  <a:lnTo>
                    <a:pt x="3592" y="592"/>
                  </a:lnTo>
                  <a:lnTo>
                    <a:pt x="3456" y="648"/>
                  </a:lnTo>
                  <a:lnTo>
                    <a:pt x="3328" y="712"/>
                  </a:lnTo>
                  <a:lnTo>
                    <a:pt x="3208" y="712"/>
                  </a:lnTo>
                  <a:lnTo>
                    <a:pt x="3112" y="696"/>
                  </a:lnTo>
                  <a:lnTo>
                    <a:pt x="3024" y="744"/>
                  </a:lnTo>
                  <a:lnTo>
                    <a:pt x="2912" y="792"/>
                  </a:lnTo>
                  <a:lnTo>
                    <a:pt x="2824" y="752"/>
                  </a:lnTo>
                  <a:lnTo>
                    <a:pt x="2736" y="792"/>
                  </a:lnTo>
                  <a:lnTo>
                    <a:pt x="2600" y="768"/>
                  </a:lnTo>
                  <a:lnTo>
                    <a:pt x="2464" y="736"/>
                  </a:lnTo>
                  <a:lnTo>
                    <a:pt x="2360" y="768"/>
                  </a:lnTo>
                  <a:lnTo>
                    <a:pt x="2200" y="752"/>
                  </a:lnTo>
                  <a:lnTo>
                    <a:pt x="2128" y="744"/>
                  </a:lnTo>
                  <a:lnTo>
                    <a:pt x="2032" y="704"/>
                  </a:lnTo>
                  <a:lnTo>
                    <a:pt x="1952" y="680"/>
                  </a:lnTo>
                  <a:lnTo>
                    <a:pt x="1848" y="664"/>
                  </a:lnTo>
                  <a:lnTo>
                    <a:pt x="1760" y="704"/>
                  </a:lnTo>
                  <a:lnTo>
                    <a:pt x="1680" y="768"/>
                  </a:lnTo>
                  <a:lnTo>
                    <a:pt x="1568" y="816"/>
                  </a:lnTo>
                  <a:lnTo>
                    <a:pt x="1480" y="848"/>
                  </a:lnTo>
                  <a:lnTo>
                    <a:pt x="1360" y="832"/>
                  </a:lnTo>
                  <a:lnTo>
                    <a:pt x="1224" y="816"/>
                  </a:lnTo>
                  <a:lnTo>
                    <a:pt x="1120" y="808"/>
                  </a:lnTo>
                  <a:lnTo>
                    <a:pt x="976" y="824"/>
                  </a:lnTo>
                  <a:lnTo>
                    <a:pt x="872" y="864"/>
                  </a:lnTo>
                  <a:lnTo>
                    <a:pt x="664" y="856"/>
                  </a:lnTo>
                  <a:lnTo>
                    <a:pt x="512" y="832"/>
                  </a:lnTo>
                  <a:lnTo>
                    <a:pt x="400" y="856"/>
                  </a:lnTo>
                  <a:lnTo>
                    <a:pt x="288" y="904"/>
                  </a:lnTo>
                  <a:lnTo>
                    <a:pt x="208" y="952"/>
                  </a:lnTo>
                  <a:lnTo>
                    <a:pt x="0" y="992"/>
                  </a:lnTo>
                  <a:lnTo>
                    <a:pt x="0" y="408"/>
                  </a:lnTo>
                  <a:close/>
                </a:path>
              </a:pathLst>
            </a:custGeom>
            <a:gradFill rotWithShape="0">
              <a:gsLst>
                <a:gs pos="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8168" y="12368"/>
              <a:ext cx="1480" cy="872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88" y="0"/>
                </a:cxn>
                <a:cxn ang="0">
                  <a:pos x="1480" y="872"/>
                </a:cxn>
                <a:cxn ang="0">
                  <a:pos x="592" y="872"/>
                </a:cxn>
                <a:cxn ang="0">
                  <a:pos x="0" y="8"/>
                </a:cxn>
              </a:cxnLst>
              <a:rect l="0" t="0" r="r" b="b"/>
              <a:pathLst>
                <a:path w="1480" h="872">
                  <a:moveTo>
                    <a:pt x="0" y="8"/>
                  </a:moveTo>
                  <a:lnTo>
                    <a:pt x="888" y="0"/>
                  </a:lnTo>
                  <a:lnTo>
                    <a:pt x="1480" y="872"/>
                  </a:lnTo>
                  <a:lnTo>
                    <a:pt x="592" y="872"/>
                  </a:lnTo>
                  <a:lnTo>
                    <a:pt x="0" y="8"/>
                  </a:lnTo>
                  <a:close/>
                </a:path>
              </a:pathLst>
            </a:custGeom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79" name="Text Box 55"/>
            <p:cNvSpPr txBox="1">
              <a:spLocks noChangeArrowheads="1"/>
            </p:cNvSpPr>
            <p:nvPr/>
          </p:nvSpPr>
          <p:spPr bwMode="auto">
            <a:xfrm>
              <a:off x="8352" y="12384"/>
              <a:ext cx="1008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Вода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0" name="Text Box 56"/>
            <p:cNvSpPr txBox="1">
              <a:spLocks noChangeArrowheads="1"/>
            </p:cNvSpPr>
            <p:nvPr/>
          </p:nvSpPr>
          <p:spPr bwMode="auto">
            <a:xfrm>
              <a:off x="7632" y="11520"/>
              <a:ext cx="158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Нефть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81" name="Text Box 57"/>
            <p:cNvSpPr txBox="1">
              <a:spLocks noChangeArrowheads="1"/>
            </p:cNvSpPr>
            <p:nvPr/>
          </p:nvSpPr>
          <p:spPr bwMode="auto">
            <a:xfrm>
              <a:off x="6192" y="12528"/>
              <a:ext cx="43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Стратиграфически экранированная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 ловушка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28728" y="1215551"/>
            <a:ext cx="607223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>
                  <a:solidFill>
                    <a:srgbClr val="006600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Типы ловушек (рис.4):</a:t>
            </a:r>
            <a:endParaRPr kumimoji="0" lang="ru-RU" b="1" i="0" u="none" strike="noStrike" normalizeH="0" baseline="0" dirty="0" smtClean="0">
              <a:ln w="1905">
                <a:solidFill>
                  <a:srgbClr val="006600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Структурная (сводовая)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образованная в результате изгиба слоев.</a:t>
            </a:r>
            <a:endParaRPr kumimoji="0" lang="ru-RU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Стратиграфическая</a:t>
            </a:r>
            <a:r>
              <a:rPr kumimoji="0" lang="ru-RU" b="1" i="1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сформированная в результате эрозии пластов-коллекторов и перекрытия их затем непроницаемыми породами.</a:t>
            </a:r>
            <a:endParaRPr kumimoji="0" lang="ru-RU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Тектоническая</a:t>
            </a:r>
            <a:r>
              <a:rPr kumimoji="0" lang="ru-RU" b="1" i="1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образованная в результате вертикального перемещения мест обрыва относительно друг друга, пласт-коллектор в месте тектонического нарушения может соприкасаться с непроницаемой горной породой.</a:t>
            </a:r>
            <a:endParaRPr kumimoji="0" lang="ru-RU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Литологическая</a:t>
            </a:r>
            <a:r>
              <a:rPr kumimoji="0" lang="ru-RU" b="1" i="1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0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образованная в результате литологического замещения пористых проницаемых пород непроницаемыми.</a:t>
            </a:r>
            <a:endParaRPr kumimoji="0" lang="ru-RU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6237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u="sng" dirty="0" smtClean="0">
                <a:solidFill>
                  <a:srgbClr val="006600"/>
                </a:solidFill>
                <a:latin typeface="Arial Black" pitchFamily="34" charset="0"/>
              </a:rPr>
              <a:t>Классификация нефти по наличию примесей</a:t>
            </a:r>
            <a:endParaRPr lang="ru-RU" b="1" u="sng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692696"/>
            <a:ext cx="71287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содержанию серы нефти делятся: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Малосернистые – содержание серы не более 0,5%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Сернистые -0,5 – 2,0%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Высокосернистые  более 2,0%</a:t>
            </a:r>
          </a:p>
          <a:p>
            <a:pPr marL="342900" indent="-342900">
              <a:buAutoNum type="arabicPeriod"/>
            </a:pP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4556" y="3645024"/>
            <a:ext cx="70437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содержанию смол нефти делятся: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Малосмолистые  –  содержание смол ниже 18%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Смолистые – 18 - 35%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Высокосмолистые более 35%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728" y="5000636"/>
            <a:ext cx="59293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Типы залежей: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пластовая, массивная, </a:t>
            </a:r>
            <a:r>
              <a:rPr kumimoji="0" lang="ru-RU" b="1" i="0" u="none" strike="noStrike" normalizeH="0" baseline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литологически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ограниченная, </a:t>
            </a:r>
            <a:r>
              <a:rPr kumimoji="0" lang="ru-RU" b="1" i="0" u="none" strike="noStrike" normalizeH="0" baseline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стратиграфически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ограниченная, </a:t>
            </a:r>
            <a:r>
              <a:rPr kumimoji="0" lang="ru-RU" b="1" i="0" u="none" strike="noStrike" normalizeH="0" baseline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тектонически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экранированная 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(рис.5).</a:t>
            </a: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571604" y="1357298"/>
            <a:ext cx="61436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normalizeH="0" baseline="0" dirty="0" smtClean="0">
                <a:ln w="1905">
                  <a:solidFill>
                    <a:srgbClr val="086DC8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Скопление нефти, газа, конденсата и других сопутствующих компонентов, сосредоточенные в ловушке, ограниченные поверхностями разного типа, в количестве, достаточном для промышленной разработки, называется залежью.</a:t>
            </a:r>
            <a:endParaRPr kumimoji="0" lang="ru-RU" sz="2400" b="1" i="0" u="sng" strike="noStrike" normalizeH="0" baseline="0" dirty="0" smtClean="0">
              <a:ln w="1905">
                <a:solidFill>
                  <a:srgbClr val="086DC8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142852"/>
            <a:ext cx="18041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Залежь</a:t>
            </a:r>
            <a:r>
              <a:rPr lang="ru-RU" sz="3200" b="1" dirty="0" smtClean="0">
                <a:ln w="1905">
                  <a:solidFill>
                    <a:srgbClr val="FF0000"/>
                  </a:solidFill>
                </a:ln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dirty="0">
              <a:ln w="1905">
                <a:solidFill>
                  <a:srgbClr val="FF0000"/>
                </a:solidFill>
              </a:ln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1026" grpId="0"/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 cstate="print"/>
          <a:srcRect r="4164" b="18782"/>
          <a:stretch>
            <a:fillRect/>
          </a:stretch>
        </p:blipFill>
        <p:spPr bwMode="auto">
          <a:xfrm>
            <a:off x="698500" y="498475"/>
            <a:ext cx="3024188" cy="1720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682" name="Прямоугольник 2"/>
          <p:cNvSpPr>
            <a:spLocks noChangeArrowheads="1"/>
          </p:cNvSpPr>
          <p:nvPr/>
        </p:nvSpPr>
        <p:spPr bwMode="auto">
          <a:xfrm>
            <a:off x="5829300" y="6416675"/>
            <a:ext cx="313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Рисунок  5  Типы залежей</a:t>
            </a:r>
            <a:endParaRPr lang="ru-RU" sz="1100">
              <a:solidFill>
                <a:srgbClr val="C00000"/>
              </a:solidFill>
              <a:ea typeface="Times New Roman" pitchFamily="18" charset="0"/>
              <a:cs typeface="Arial" charset="0"/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84763" y="303213"/>
            <a:ext cx="3384550" cy="1535112"/>
            <a:chOff x="2274" y="1788"/>
            <a:chExt cx="3954" cy="2464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274" y="1788"/>
              <a:ext cx="3941" cy="2464"/>
              <a:chOff x="2274" y="1788"/>
              <a:chExt cx="3941" cy="2464"/>
            </a:xfrm>
          </p:grpSpPr>
          <p:sp>
            <p:nvSpPr>
              <p:cNvPr id="71749" name="Freeform 4" descr="Крупное конфетти"/>
              <p:cNvSpPr>
                <a:spLocks/>
              </p:cNvSpPr>
              <p:nvPr/>
            </p:nvSpPr>
            <p:spPr bwMode="auto">
              <a:xfrm>
                <a:off x="2274" y="1788"/>
                <a:ext cx="3941" cy="486"/>
              </a:xfrm>
              <a:custGeom>
                <a:avLst/>
                <a:gdLst>
                  <a:gd name="T0" fmla="*/ 3822 w 5258"/>
                  <a:gd name="T1" fmla="*/ 386 h 500"/>
                  <a:gd name="T2" fmla="*/ 680 w 5258"/>
                  <a:gd name="T3" fmla="*/ 471 h 500"/>
                  <a:gd name="T4" fmla="*/ 206 w 5258"/>
                  <a:gd name="T5" fmla="*/ 471 h 500"/>
                  <a:gd name="T6" fmla="*/ 98 w 5258"/>
                  <a:gd name="T7" fmla="*/ 464 h 500"/>
                  <a:gd name="T8" fmla="*/ 44 w 5258"/>
                  <a:gd name="T9" fmla="*/ 363 h 500"/>
                  <a:gd name="T10" fmla="*/ 32 w 5258"/>
                  <a:gd name="T11" fmla="*/ 191 h 500"/>
                  <a:gd name="T12" fmla="*/ 134 w 5258"/>
                  <a:gd name="T13" fmla="*/ 168 h 500"/>
                  <a:gd name="T14" fmla="*/ 836 w 5258"/>
                  <a:gd name="T15" fmla="*/ 168 h 500"/>
                  <a:gd name="T16" fmla="*/ 1663 w 5258"/>
                  <a:gd name="T17" fmla="*/ 153 h 500"/>
                  <a:gd name="T18" fmla="*/ 2605 w 5258"/>
                  <a:gd name="T19" fmla="*/ 114 h 500"/>
                  <a:gd name="T20" fmla="*/ 3306 w 5258"/>
                  <a:gd name="T21" fmla="*/ 75 h 500"/>
                  <a:gd name="T22" fmla="*/ 3846 w 5258"/>
                  <a:gd name="T23" fmla="*/ 52 h 500"/>
                  <a:gd name="T24" fmla="*/ 3876 w 5258"/>
                  <a:gd name="T25" fmla="*/ 386 h 500"/>
                  <a:gd name="T26" fmla="*/ 3822 w 5258"/>
                  <a:gd name="T27" fmla="*/ 386 h 5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258"/>
                  <a:gd name="T43" fmla="*/ 0 h 500"/>
                  <a:gd name="T44" fmla="*/ 5258 w 5258"/>
                  <a:gd name="T45" fmla="*/ 500 h 50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258" h="500">
                    <a:moveTo>
                      <a:pt x="5099" y="397"/>
                    </a:moveTo>
                    <a:cubicBezTo>
                      <a:pt x="4400" y="412"/>
                      <a:pt x="1711" y="470"/>
                      <a:pt x="907" y="485"/>
                    </a:cubicBezTo>
                    <a:cubicBezTo>
                      <a:pt x="103" y="500"/>
                      <a:pt x="404" y="486"/>
                      <a:pt x="275" y="485"/>
                    </a:cubicBezTo>
                    <a:cubicBezTo>
                      <a:pt x="146" y="484"/>
                      <a:pt x="167" y="496"/>
                      <a:pt x="131" y="477"/>
                    </a:cubicBezTo>
                    <a:cubicBezTo>
                      <a:pt x="95" y="458"/>
                      <a:pt x="74" y="420"/>
                      <a:pt x="59" y="373"/>
                    </a:cubicBezTo>
                    <a:cubicBezTo>
                      <a:pt x="44" y="326"/>
                      <a:pt x="23" y="230"/>
                      <a:pt x="43" y="197"/>
                    </a:cubicBezTo>
                    <a:cubicBezTo>
                      <a:pt x="63" y="164"/>
                      <a:pt x="0" y="177"/>
                      <a:pt x="179" y="173"/>
                    </a:cubicBezTo>
                    <a:cubicBezTo>
                      <a:pt x="358" y="169"/>
                      <a:pt x="775" y="176"/>
                      <a:pt x="1115" y="173"/>
                    </a:cubicBezTo>
                    <a:cubicBezTo>
                      <a:pt x="1455" y="170"/>
                      <a:pt x="1826" y="166"/>
                      <a:pt x="2219" y="157"/>
                    </a:cubicBezTo>
                    <a:cubicBezTo>
                      <a:pt x="2612" y="148"/>
                      <a:pt x="3110" y="130"/>
                      <a:pt x="3475" y="117"/>
                    </a:cubicBezTo>
                    <a:cubicBezTo>
                      <a:pt x="3840" y="104"/>
                      <a:pt x="4135" y="88"/>
                      <a:pt x="4411" y="77"/>
                    </a:cubicBezTo>
                    <a:cubicBezTo>
                      <a:pt x="4687" y="66"/>
                      <a:pt x="5004" y="0"/>
                      <a:pt x="5131" y="53"/>
                    </a:cubicBezTo>
                    <a:cubicBezTo>
                      <a:pt x="5258" y="106"/>
                      <a:pt x="5163" y="325"/>
                      <a:pt x="5171" y="397"/>
                    </a:cubicBezTo>
                    <a:lnTo>
                      <a:pt x="5099" y="397"/>
                    </a:lnTo>
                    <a:close/>
                  </a:path>
                </a:pathLst>
              </a:custGeom>
              <a:pattFill prst="lgConfetti">
                <a:fgClr>
                  <a:srgbClr val="000000"/>
                </a:fgClr>
                <a:bgClr>
                  <a:srgbClr val="FFFF99"/>
                </a:bgClr>
              </a:patt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sp>
            <p:nvSpPr>
              <p:cNvPr id="71750" name="Freeform 5" descr="Диагональный кирпич"/>
              <p:cNvSpPr>
                <a:spLocks/>
              </p:cNvSpPr>
              <p:nvPr/>
            </p:nvSpPr>
            <p:spPr bwMode="auto">
              <a:xfrm>
                <a:off x="2410" y="2328"/>
                <a:ext cx="3755" cy="1924"/>
              </a:xfrm>
              <a:custGeom>
                <a:avLst/>
                <a:gdLst>
                  <a:gd name="T0" fmla="*/ 87 w 5009"/>
                  <a:gd name="T1" fmla="*/ 1924 h 1980"/>
                  <a:gd name="T2" fmla="*/ 33 w 5009"/>
                  <a:gd name="T3" fmla="*/ 735 h 1980"/>
                  <a:gd name="T4" fmla="*/ 33 w 5009"/>
                  <a:gd name="T5" fmla="*/ 206 h 1980"/>
                  <a:gd name="T6" fmla="*/ 231 w 5009"/>
                  <a:gd name="T7" fmla="*/ 136 h 1980"/>
                  <a:gd name="T8" fmla="*/ 831 w 5009"/>
                  <a:gd name="T9" fmla="*/ 159 h 1980"/>
                  <a:gd name="T10" fmla="*/ 1598 w 5009"/>
                  <a:gd name="T11" fmla="*/ 136 h 1980"/>
                  <a:gd name="T12" fmla="*/ 2480 w 5009"/>
                  <a:gd name="T13" fmla="*/ 113 h 1980"/>
                  <a:gd name="T14" fmla="*/ 3337 w 5009"/>
                  <a:gd name="T15" fmla="*/ 66 h 1980"/>
                  <a:gd name="T16" fmla="*/ 3697 w 5009"/>
                  <a:gd name="T17" fmla="*/ 120 h 1980"/>
                  <a:gd name="T18" fmla="*/ 3685 w 5009"/>
                  <a:gd name="T19" fmla="*/ 789 h 1980"/>
                  <a:gd name="T20" fmla="*/ 3697 w 5009"/>
                  <a:gd name="T21" fmla="*/ 1831 h 1980"/>
                  <a:gd name="T22" fmla="*/ 87 w 5009"/>
                  <a:gd name="T23" fmla="*/ 1924 h 198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009"/>
                  <a:gd name="T37" fmla="*/ 0 h 1980"/>
                  <a:gd name="T38" fmla="*/ 5009 w 5009"/>
                  <a:gd name="T39" fmla="*/ 1980 h 198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009" h="1980">
                    <a:moveTo>
                      <a:pt x="116" y="1980"/>
                    </a:moveTo>
                    <a:cubicBezTo>
                      <a:pt x="104" y="1776"/>
                      <a:pt x="56" y="1051"/>
                      <a:pt x="44" y="756"/>
                    </a:cubicBezTo>
                    <a:cubicBezTo>
                      <a:pt x="32" y="461"/>
                      <a:pt x="0" y="315"/>
                      <a:pt x="44" y="212"/>
                    </a:cubicBezTo>
                    <a:cubicBezTo>
                      <a:pt x="88" y="109"/>
                      <a:pt x="131" y="148"/>
                      <a:pt x="308" y="140"/>
                    </a:cubicBezTo>
                    <a:cubicBezTo>
                      <a:pt x="485" y="132"/>
                      <a:pt x="804" y="164"/>
                      <a:pt x="1108" y="164"/>
                    </a:cubicBezTo>
                    <a:cubicBezTo>
                      <a:pt x="1412" y="164"/>
                      <a:pt x="1765" y="148"/>
                      <a:pt x="2132" y="140"/>
                    </a:cubicBezTo>
                    <a:cubicBezTo>
                      <a:pt x="2499" y="132"/>
                      <a:pt x="2921" y="128"/>
                      <a:pt x="3308" y="116"/>
                    </a:cubicBezTo>
                    <a:cubicBezTo>
                      <a:pt x="3695" y="104"/>
                      <a:pt x="4181" y="67"/>
                      <a:pt x="4452" y="68"/>
                    </a:cubicBezTo>
                    <a:cubicBezTo>
                      <a:pt x="4723" y="69"/>
                      <a:pt x="4855" y="0"/>
                      <a:pt x="4932" y="124"/>
                    </a:cubicBezTo>
                    <a:cubicBezTo>
                      <a:pt x="5009" y="248"/>
                      <a:pt x="4916" y="519"/>
                      <a:pt x="4916" y="812"/>
                    </a:cubicBezTo>
                    <a:cubicBezTo>
                      <a:pt x="4916" y="1105"/>
                      <a:pt x="4929" y="1661"/>
                      <a:pt x="4932" y="1884"/>
                    </a:cubicBezTo>
                    <a:lnTo>
                      <a:pt x="116" y="1980"/>
                    </a:lnTo>
                    <a:close/>
                  </a:path>
                </a:pathLst>
              </a:custGeom>
              <a:pattFill prst="diagBrick">
                <a:fgClr>
                  <a:srgbClr val="000000"/>
                </a:fgClr>
                <a:bgClr>
                  <a:srgbClr val="FFFFCC"/>
                </a:bgClr>
              </a:patt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</p:grpSp>
        <p:sp>
          <p:nvSpPr>
            <p:cNvPr id="71745" name="Freeform 6"/>
            <p:cNvSpPr>
              <a:spLocks/>
            </p:cNvSpPr>
            <p:nvPr/>
          </p:nvSpPr>
          <p:spPr bwMode="auto">
            <a:xfrm>
              <a:off x="3275" y="3504"/>
              <a:ext cx="2875" cy="420"/>
            </a:xfrm>
            <a:custGeom>
              <a:avLst/>
              <a:gdLst>
                <a:gd name="T0" fmla="*/ 2875 w 3836"/>
                <a:gd name="T1" fmla="*/ 7 h 432"/>
                <a:gd name="T2" fmla="*/ 2359 w 3836"/>
                <a:gd name="T3" fmla="*/ 15 h 432"/>
                <a:gd name="T4" fmla="*/ 1796 w 3836"/>
                <a:gd name="T5" fmla="*/ 22 h 432"/>
                <a:gd name="T6" fmla="*/ 1244 w 3836"/>
                <a:gd name="T7" fmla="*/ 38 h 432"/>
                <a:gd name="T8" fmla="*/ 920 w 3836"/>
                <a:gd name="T9" fmla="*/ 38 h 432"/>
                <a:gd name="T10" fmla="*/ 621 w 3836"/>
                <a:gd name="T11" fmla="*/ 46 h 432"/>
                <a:gd name="T12" fmla="*/ 321 w 3836"/>
                <a:gd name="T13" fmla="*/ 69 h 432"/>
                <a:gd name="T14" fmla="*/ 81 w 3836"/>
                <a:gd name="T15" fmla="*/ 77 h 432"/>
                <a:gd name="T16" fmla="*/ 225 w 3836"/>
                <a:gd name="T17" fmla="*/ 116 h 432"/>
                <a:gd name="T18" fmla="*/ 531 w 3836"/>
                <a:gd name="T19" fmla="*/ 162 h 432"/>
                <a:gd name="T20" fmla="*/ 705 w 3836"/>
                <a:gd name="T21" fmla="*/ 186 h 432"/>
                <a:gd name="T22" fmla="*/ 561 w 3836"/>
                <a:gd name="T23" fmla="*/ 225 h 432"/>
                <a:gd name="T24" fmla="*/ 315 w 3836"/>
                <a:gd name="T25" fmla="*/ 271 h 432"/>
                <a:gd name="T26" fmla="*/ 87 w 3836"/>
                <a:gd name="T27" fmla="*/ 302 h 432"/>
                <a:gd name="T28" fmla="*/ 15 w 3836"/>
                <a:gd name="T29" fmla="*/ 310 h 432"/>
                <a:gd name="T30" fmla="*/ 177 w 3836"/>
                <a:gd name="T31" fmla="*/ 333 h 432"/>
                <a:gd name="T32" fmla="*/ 459 w 3836"/>
                <a:gd name="T33" fmla="*/ 341 h 432"/>
                <a:gd name="T34" fmla="*/ 788 w 3836"/>
                <a:gd name="T35" fmla="*/ 333 h 432"/>
                <a:gd name="T36" fmla="*/ 920 w 3836"/>
                <a:gd name="T37" fmla="*/ 318 h 432"/>
                <a:gd name="T38" fmla="*/ 938 w 3836"/>
                <a:gd name="T39" fmla="*/ 357 h 432"/>
                <a:gd name="T40" fmla="*/ 890 w 3836"/>
                <a:gd name="T41" fmla="*/ 380 h 432"/>
                <a:gd name="T42" fmla="*/ 794 w 3836"/>
                <a:gd name="T43" fmla="*/ 411 h 432"/>
                <a:gd name="T44" fmla="*/ 926 w 3836"/>
                <a:gd name="T45" fmla="*/ 419 h 432"/>
                <a:gd name="T46" fmla="*/ 1178 w 3836"/>
                <a:gd name="T47" fmla="*/ 419 h 432"/>
                <a:gd name="T48" fmla="*/ 1544 w 3836"/>
                <a:gd name="T49" fmla="*/ 411 h 432"/>
                <a:gd name="T50" fmla="*/ 1868 w 3836"/>
                <a:gd name="T51" fmla="*/ 396 h 432"/>
                <a:gd name="T52" fmla="*/ 1922 w 3836"/>
                <a:gd name="T53" fmla="*/ 279 h 432"/>
                <a:gd name="T54" fmla="*/ 2078 w 3836"/>
                <a:gd name="T55" fmla="*/ 232 h 432"/>
                <a:gd name="T56" fmla="*/ 2533 w 3836"/>
                <a:gd name="T57" fmla="*/ 155 h 432"/>
                <a:gd name="T58" fmla="*/ 2833 w 3836"/>
                <a:gd name="T59" fmla="*/ 85 h 432"/>
                <a:gd name="T60" fmla="*/ 2875 w 3836"/>
                <a:gd name="T61" fmla="*/ 7 h 4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36"/>
                <a:gd name="T94" fmla="*/ 0 h 432"/>
                <a:gd name="T95" fmla="*/ 3836 w 3836"/>
                <a:gd name="T96" fmla="*/ 432 h 43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36" h="432">
                  <a:moveTo>
                    <a:pt x="3836" y="7"/>
                  </a:moveTo>
                  <a:cubicBezTo>
                    <a:pt x="3741" y="0"/>
                    <a:pt x="3388" y="12"/>
                    <a:pt x="3148" y="15"/>
                  </a:cubicBezTo>
                  <a:cubicBezTo>
                    <a:pt x="2908" y="18"/>
                    <a:pt x="2644" y="19"/>
                    <a:pt x="2396" y="23"/>
                  </a:cubicBezTo>
                  <a:cubicBezTo>
                    <a:pt x="2148" y="27"/>
                    <a:pt x="1855" y="36"/>
                    <a:pt x="1660" y="39"/>
                  </a:cubicBezTo>
                  <a:cubicBezTo>
                    <a:pt x="1465" y="42"/>
                    <a:pt x="1367" y="38"/>
                    <a:pt x="1228" y="39"/>
                  </a:cubicBezTo>
                  <a:cubicBezTo>
                    <a:pt x="1089" y="40"/>
                    <a:pt x="961" y="42"/>
                    <a:pt x="828" y="47"/>
                  </a:cubicBezTo>
                  <a:cubicBezTo>
                    <a:pt x="695" y="52"/>
                    <a:pt x="548" y="66"/>
                    <a:pt x="428" y="71"/>
                  </a:cubicBezTo>
                  <a:cubicBezTo>
                    <a:pt x="308" y="76"/>
                    <a:pt x="129" y="71"/>
                    <a:pt x="108" y="79"/>
                  </a:cubicBezTo>
                  <a:cubicBezTo>
                    <a:pt x="87" y="87"/>
                    <a:pt x="200" y="104"/>
                    <a:pt x="300" y="119"/>
                  </a:cubicBezTo>
                  <a:cubicBezTo>
                    <a:pt x="400" y="134"/>
                    <a:pt x="601" y="155"/>
                    <a:pt x="708" y="167"/>
                  </a:cubicBezTo>
                  <a:cubicBezTo>
                    <a:pt x="815" y="179"/>
                    <a:pt x="933" y="180"/>
                    <a:pt x="940" y="191"/>
                  </a:cubicBezTo>
                  <a:cubicBezTo>
                    <a:pt x="947" y="202"/>
                    <a:pt x="835" y="216"/>
                    <a:pt x="748" y="231"/>
                  </a:cubicBezTo>
                  <a:cubicBezTo>
                    <a:pt x="661" y="246"/>
                    <a:pt x="525" y="266"/>
                    <a:pt x="420" y="279"/>
                  </a:cubicBezTo>
                  <a:cubicBezTo>
                    <a:pt x="315" y="292"/>
                    <a:pt x="183" y="304"/>
                    <a:pt x="116" y="311"/>
                  </a:cubicBezTo>
                  <a:cubicBezTo>
                    <a:pt x="49" y="318"/>
                    <a:pt x="0" y="314"/>
                    <a:pt x="20" y="319"/>
                  </a:cubicBezTo>
                  <a:cubicBezTo>
                    <a:pt x="40" y="324"/>
                    <a:pt x="137" y="338"/>
                    <a:pt x="236" y="343"/>
                  </a:cubicBezTo>
                  <a:cubicBezTo>
                    <a:pt x="335" y="348"/>
                    <a:pt x="476" y="351"/>
                    <a:pt x="612" y="351"/>
                  </a:cubicBezTo>
                  <a:cubicBezTo>
                    <a:pt x="748" y="351"/>
                    <a:pt x="949" y="347"/>
                    <a:pt x="1052" y="343"/>
                  </a:cubicBezTo>
                  <a:cubicBezTo>
                    <a:pt x="1155" y="339"/>
                    <a:pt x="1195" y="323"/>
                    <a:pt x="1228" y="327"/>
                  </a:cubicBezTo>
                  <a:cubicBezTo>
                    <a:pt x="1261" y="331"/>
                    <a:pt x="1259" y="356"/>
                    <a:pt x="1252" y="367"/>
                  </a:cubicBezTo>
                  <a:cubicBezTo>
                    <a:pt x="1245" y="378"/>
                    <a:pt x="1220" y="382"/>
                    <a:pt x="1188" y="391"/>
                  </a:cubicBezTo>
                  <a:cubicBezTo>
                    <a:pt x="1156" y="400"/>
                    <a:pt x="1052" y="416"/>
                    <a:pt x="1060" y="423"/>
                  </a:cubicBezTo>
                  <a:cubicBezTo>
                    <a:pt x="1068" y="430"/>
                    <a:pt x="1151" y="430"/>
                    <a:pt x="1236" y="431"/>
                  </a:cubicBezTo>
                  <a:cubicBezTo>
                    <a:pt x="1321" y="432"/>
                    <a:pt x="1435" y="432"/>
                    <a:pt x="1572" y="431"/>
                  </a:cubicBezTo>
                  <a:cubicBezTo>
                    <a:pt x="1709" y="430"/>
                    <a:pt x="1907" y="427"/>
                    <a:pt x="2060" y="423"/>
                  </a:cubicBezTo>
                  <a:cubicBezTo>
                    <a:pt x="2213" y="419"/>
                    <a:pt x="2408" y="430"/>
                    <a:pt x="2492" y="407"/>
                  </a:cubicBezTo>
                  <a:cubicBezTo>
                    <a:pt x="2576" y="384"/>
                    <a:pt x="2517" y="315"/>
                    <a:pt x="2564" y="287"/>
                  </a:cubicBezTo>
                  <a:cubicBezTo>
                    <a:pt x="2611" y="259"/>
                    <a:pt x="2636" y="260"/>
                    <a:pt x="2772" y="239"/>
                  </a:cubicBezTo>
                  <a:cubicBezTo>
                    <a:pt x="2908" y="218"/>
                    <a:pt x="3212" y="184"/>
                    <a:pt x="3380" y="159"/>
                  </a:cubicBezTo>
                  <a:lnTo>
                    <a:pt x="3780" y="87"/>
                  </a:lnTo>
                  <a:lnTo>
                    <a:pt x="3836" y="7"/>
                  </a:ln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1746" name="Freeform 7"/>
            <p:cNvSpPr>
              <a:spLocks/>
            </p:cNvSpPr>
            <p:nvPr/>
          </p:nvSpPr>
          <p:spPr bwMode="auto">
            <a:xfrm>
              <a:off x="4234" y="3080"/>
              <a:ext cx="1074" cy="181"/>
            </a:xfrm>
            <a:custGeom>
              <a:avLst/>
              <a:gdLst>
                <a:gd name="T0" fmla="*/ 956 w 1433"/>
                <a:gd name="T1" fmla="*/ 3 h 186"/>
                <a:gd name="T2" fmla="*/ 177 w 1433"/>
                <a:gd name="T3" fmla="*/ 81 h 186"/>
                <a:gd name="T4" fmla="*/ 3 w 1433"/>
                <a:gd name="T5" fmla="*/ 104 h 186"/>
                <a:gd name="T6" fmla="*/ 159 w 1433"/>
                <a:gd name="T7" fmla="*/ 127 h 186"/>
                <a:gd name="T8" fmla="*/ 465 w 1433"/>
                <a:gd name="T9" fmla="*/ 159 h 186"/>
                <a:gd name="T10" fmla="*/ 752 w 1433"/>
                <a:gd name="T11" fmla="*/ 159 h 186"/>
                <a:gd name="T12" fmla="*/ 938 w 1433"/>
                <a:gd name="T13" fmla="*/ 174 h 186"/>
                <a:gd name="T14" fmla="*/ 872 w 1433"/>
                <a:gd name="T15" fmla="*/ 120 h 186"/>
                <a:gd name="T16" fmla="*/ 884 w 1433"/>
                <a:gd name="T17" fmla="*/ 65 h 186"/>
                <a:gd name="T18" fmla="*/ 956 w 1433"/>
                <a:gd name="T19" fmla="*/ 3 h 18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33"/>
                <a:gd name="T31" fmla="*/ 0 h 186"/>
                <a:gd name="T32" fmla="*/ 1433 w 1433"/>
                <a:gd name="T33" fmla="*/ 186 h 18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33" h="186">
                  <a:moveTo>
                    <a:pt x="1276" y="3"/>
                  </a:moveTo>
                  <a:cubicBezTo>
                    <a:pt x="1119" y="6"/>
                    <a:pt x="448" y="66"/>
                    <a:pt x="236" y="83"/>
                  </a:cubicBezTo>
                  <a:cubicBezTo>
                    <a:pt x="24" y="100"/>
                    <a:pt x="8" y="99"/>
                    <a:pt x="4" y="107"/>
                  </a:cubicBezTo>
                  <a:cubicBezTo>
                    <a:pt x="0" y="115"/>
                    <a:pt x="109" y="122"/>
                    <a:pt x="212" y="131"/>
                  </a:cubicBezTo>
                  <a:cubicBezTo>
                    <a:pt x="315" y="140"/>
                    <a:pt x="488" y="158"/>
                    <a:pt x="620" y="163"/>
                  </a:cubicBezTo>
                  <a:cubicBezTo>
                    <a:pt x="752" y="168"/>
                    <a:pt x="899" y="160"/>
                    <a:pt x="1004" y="163"/>
                  </a:cubicBezTo>
                  <a:cubicBezTo>
                    <a:pt x="1109" y="166"/>
                    <a:pt x="1225" y="186"/>
                    <a:pt x="1252" y="179"/>
                  </a:cubicBezTo>
                  <a:cubicBezTo>
                    <a:pt x="1279" y="172"/>
                    <a:pt x="1176" y="142"/>
                    <a:pt x="1164" y="123"/>
                  </a:cubicBezTo>
                  <a:cubicBezTo>
                    <a:pt x="1152" y="104"/>
                    <a:pt x="1164" y="87"/>
                    <a:pt x="1180" y="67"/>
                  </a:cubicBezTo>
                  <a:cubicBezTo>
                    <a:pt x="1196" y="47"/>
                    <a:pt x="1433" y="0"/>
                    <a:pt x="1276" y="3"/>
                  </a:cubicBezTo>
                  <a:close/>
                </a:path>
              </a:pathLst>
            </a:custGeom>
            <a:solidFill>
              <a:srgbClr val="000000"/>
            </a:solid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1747" name="Freeform 8" descr="Крупное конфетти"/>
            <p:cNvSpPr>
              <a:spLocks/>
            </p:cNvSpPr>
            <p:nvPr/>
          </p:nvSpPr>
          <p:spPr bwMode="auto">
            <a:xfrm>
              <a:off x="5075" y="2996"/>
              <a:ext cx="1153" cy="291"/>
            </a:xfrm>
            <a:custGeom>
              <a:avLst/>
              <a:gdLst>
                <a:gd name="T0" fmla="*/ 1071 w 1539"/>
                <a:gd name="T1" fmla="*/ 5 h 300"/>
                <a:gd name="T2" fmla="*/ 686 w 1539"/>
                <a:gd name="T3" fmla="*/ 41 h 300"/>
                <a:gd name="T4" fmla="*/ 224 w 1539"/>
                <a:gd name="T5" fmla="*/ 80 h 300"/>
                <a:gd name="T6" fmla="*/ 140 w 1539"/>
                <a:gd name="T7" fmla="*/ 95 h 300"/>
                <a:gd name="T8" fmla="*/ 38 w 1539"/>
                <a:gd name="T9" fmla="*/ 173 h 300"/>
                <a:gd name="T10" fmla="*/ 86 w 1539"/>
                <a:gd name="T11" fmla="*/ 242 h 300"/>
                <a:gd name="T12" fmla="*/ 152 w 1539"/>
                <a:gd name="T13" fmla="*/ 264 h 300"/>
                <a:gd name="T14" fmla="*/ 997 w 1539"/>
                <a:gd name="T15" fmla="*/ 289 h 300"/>
                <a:gd name="T16" fmla="*/ 1087 w 1539"/>
                <a:gd name="T17" fmla="*/ 255 h 300"/>
                <a:gd name="T18" fmla="*/ 1094 w 1539"/>
                <a:gd name="T19" fmla="*/ 174 h 300"/>
                <a:gd name="T20" fmla="*/ 1092 w 1539"/>
                <a:gd name="T21" fmla="*/ 51 h 300"/>
                <a:gd name="T22" fmla="*/ 1071 w 1539"/>
                <a:gd name="T23" fmla="*/ 5 h 3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39"/>
                <a:gd name="T37" fmla="*/ 0 h 300"/>
                <a:gd name="T38" fmla="*/ 1539 w 1539"/>
                <a:gd name="T39" fmla="*/ 300 h 30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39" h="300">
                  <a:moveTo>
                    <a:pt x="1430" y="5"/>
                  </a:moveTo>
                  <a:cubicBezTo>
                    <a:pt x="1332" y="0"/>
                    <a:pt x="1103" y="29"/>
                    <a:pt x="915" y="42"/>
                  </a:cubicBezTo>
                  <a:cubicBezTo>
                    <a:pt x="727" y="55"/>
                    <a:pt x="420" y="73"/>
                    <a:pt x="299" y="82"/>
                  </a:cubicBezTo>
                  <a:cubicBezTo>
                    <a:pt x="178" y="91"/>
                    <a:pt x="228" y="82"/>
                    <a:pt x="187" y="98"/>
                  </a:cubicBezTo>
                  <a:cubicBezTo>
                    <a:pt x="146" y="114"/>
                    <a:pt x="63" y="153"/>
                    <a:pt x="51" y="178"/>
                  </a:cubicBezTo>
                  <a:cubicBezTo>
                    <a:pt x="39" y="203"/>
                    <a:pt x="90" y="234"/>
                    <a:pt x="115" y="250"/>
                  </a:cubicBezTo>
                  <a:cubicBezTo>
                    <a:pt x="140" y="266"/>
                    <a:pt x="0" y="264"/>
                    <a:pt x="203" y="272"/>
                  </a:cubicBezTo>
                  <a:cubicBezTo>
                    <a:pt x="406" y="280"/>
                    <a:pt x="1123" y="300"/>
                    <a:pt x="1331" y="298"/>
                  </a:cubicBezTo>
                  <a:cubicBezTo>
                    <a:pt x="1539" y="296"/>
                    <a:pt x="1430" y="283"/>
                    <a:pt x="1451" y="263"/>
                  </a:cubicBezTo>
                  <a:cubicBezTo>
                    <a:pt x="1472" y="243"/>
                    <a:pt x="1459" y="214"/>
                    <a:pt x="1460" y="179"/>
                  </a:cubicBezTo>
                  <a:cubicBezTo>
                    <a:pt x="1461" y="144"/>
                    <a:pt x="1462" y="82"/>
                    <a:pt x="1457" y="53"/>
                  </a:cubicBezTo>
                  <a:cubicBezTo>
                    <a:pt x="1452" y="24"/>
                    <a:pt x="1436" y="15"/>
                    <a:pt x="1430" y="5"/>
                  </a:cubicBezTo>
                  <a:close/>
                </a:path>
              </a:pathLst>
            </a:custGeom>
            <a:pattFill prst="lgConfetti">
              <a:fgClr>
                <a:srgbClr val="000000"/>
              </a:fgClr>
              <a:bgClr>
                <a:srgbClr val="FFFF99"/>
              </a:bgClr>
            </a:patt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sp>
          <p:nvSpPr>
            <p:cNvPr id="71748" name="Freeform 9" descr="Крупное конфетти"/>
            <p:cNvSpPr>
              <a:spLocks/>
            </p:cNvSpPr>
            <p:nvPr/>
          </p:nvSpPr>
          <p:spPr bwMode="auto">
            <a:xfrm>
              <a:off x="5145" y="3520"/>
              <a:ext cx="1051" cy="390"/>
            </a:xfrm>
            <a:custGeom>
              <a:avLst/>
              <a:gdLst>
                <a:gd name="T0" fmla="*/ 897 w 1403"/>
                <a:gd name="T1" fmla="*/ 364 h 402"/>
                <a:gd name="T2" fmla="*/ 537 w 1403"/>
                <a:gd name="T3" fmla="*/ 372 h 402"/>
                <a:gd name="T4" fmla="*/ 178 w 1403"/>
                <a:gd name="T5" fmla="*/ 379 h 402"/>
                <a:gd name="T6" fmla="*/ 22 w 1403"/>
                <a:gd name="T7" fmla="*/ 364 h 402"/>
                <a:gd name="T8" fmla="*/ 46 w 1403"/>
                <a:gd name="T9" fmla="*/ 271 h 402"/>
                <a:gd name="T10" fmla="*/ 88 w 1403"/>
                <a:gd name="T11" fmla="*/ 240 h 402"/>
                <a:gd name="T12" fmla="*/ 321 w 1403"/>
                <a:gd name="T13" fmla="*/ 193 h 402"/>
                <a:gd name="T14" fmla="*/ 693 w 1403"/>
                <a:gd name="T15" fmla="*/ 139 h 402"/>
                <a:gd name="T16" fmla="*/ 885 w 1403"/>
                <a:gd name="T17" fmla="*/ 92 h 402"/>
                <a:gd name="T18" fmla="*/ 1017 w 1403"/>
                <a:gd name="T19" fmla="*/ 3 h 402"/>
                <a:gd name="T20" fmla="*/ 1032 w 1403"/>
                <a:gd name="T21" fmla="*/ 111 h 402"/>
                <a:gd name="T22" fmla="*/ 1029 w 1403"/>
                <a:gd name="T23" fmla="*/ 325 h 402"/>
                <a:gd name="T24" fmla="*/ 897 w 1403"/>
                <a:gd name="T25" fmla="*/ 364 h 4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3"/>
                <a:gd name="T40" fmla="*/ 0 h 402"/>
                <a:gd name="T41" fmla="*/ 1403 w 1403"/>
                <a:gd name="T42" fmla="*/ 402 h 4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3" h="402">
                  <a:moveTo>
                    <a:pt x="1197" y="375"/>
                  </a:moveTo>
                  <a:cubicBezTo>
                    <a:pt x="1074" y="402"/>
                    <a:pt x="877" y="380"/>
                    <a:pt x="717" y="383"/>
                  </a:cubicBezTo>
                  <a:cubicBezTo>
                    <a:pt x="557" y="386"/>
                    <a:pt x="352" y="392"/>
                    <a:pt x="237" y="391"/>
                  </a:cubicBezTo>
                  <a:cubicBezTo>
                    <a:pt x="122" y="390"/>
                    <a:pt x="58" y="394"/>
                    <a:pt x="29" y="375"/>
                  </a:cubicBezTo>
                  <a:cubicBezTo>
                    <a:pt x="0" y="356"/>
                    <a:pt x="46" y="300"/>
                    <a:pt x="61" y="279"/>
                  </a:cubicBezTo>
                  <a:cubicBezTo>
                    <a:pt x="76" y="258"/>
                    <a:pt x="56" y="260"/>
                    <a:pt x="117" y="247"/>
                  </a:cubicBezTo>
                  <a:cubicBezTo>
                    <a:pt x="178" y="234"/>
                    <a:pt x="294" y="216"/>
                    <a:pt x="429" y="199"/>
                  </a:cubicBezTo>
                  <a:cubicBezTo>
                    <a:pt x="564" y="182"/>
                    <a:pt x="800" y="160"/>
                    <a:pt x="925" y="143"/>
                  </a:cubicBezTo>
                  <a:cubicBezTo>
                    <a:pt x="1050" y="126"/>
                    <a:pt x="1109" y="118"/>
                    <a:pt x="1181" y="95"/>
                  </a:cubicBezTo>
                  <a:cubicBezTo>
                    <a:pt x="1253" y="72"/>
                    <a:pt x="1324" y="0"/>
                    <a:pt x="1357" y="3"/>
                  </a:cubicBezTo>
                  <a:cubicBezTo>
                    <a:pt x="1390" y="6"/>
                    <a:pt x="1375" y="59"/>
                    <a:pt x="1378" y="114"/>
                  </a:cubicBezTo>
                  <a:cubicBezTo>
                    <a:pt x="1381" y="169"/>
                    <a:pt x="1403" y="292"/>
                    <a:pt x="1373" y="335"/>
                  </a:cubicBezTo>
                  <a:cubicBezTo>
                    <a:pt x="1343" y="378"/>
                    <a:pt x="1234" y="367"/>
                    <a:pt x="1197" y="375"/>
                  </a:cubicBezTo>
                  <a:close/>
                </a:path>
              </a:pathLst>
            </a:custGeom>
            <a:pattFill prst="lgConfetti">
              <a:fgClr>
                <a:srgbClr val="000000"/>
              </a:fgClr>
              <a:bgClr>
                <a:srgbClr val="FFFF99"/>
              </a:bgClr>
            </a:patt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98621" y="2186412"/>
            <a:ext cx="24835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а – пластовый тип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70485" y="1896473"/>
            <a:ext cx="265869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b="1" i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б - литологически ограниченный тип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711200" y="2592388"/>
            <a:ext cx="2968625" cy="1471612"/>
            <a:chOff x="2274" y="2741"/>
            <a:chExt cx="3571" cy="2036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274" y="2741"/>
              <a:ext cx="3571" cy="2036"/>
              <a:chOff x="2274" y="2741"/>
              <a:chExt cx="3571" cy="2036"/>
            </a:xfrm>
          </p:grpSpPr>
          <p:grpSp>
            <p:nvGrpSpPr>
              <p:cNvPr id="6" name="Group 12"/>
              <p:cNvGrpSpPr>
                <a:grpSpLocks/>
              </p:cNvGrpSpPr>
              <p:nvPr/>
            </p:nvGrpSpPr>
            <p:grpSpPr bwMode="auto">
              <a:xfrm>
                <a:off x="2274" y="2741"/>
                <a:ext cx="3571" cy="2036"/>
                <a:chOff x="2274" y="2741"/>
                <a:chExt cx="3571" cy="2036"/>
              </a:xfrm>
            </p:grpSpPr>
            <p:sp>
              <p:nvSpPr>
                <p:cNvPr id="71736" name="Freeform 13" descr="Крупная сетка"/>
                <p:cNvSpPr>
                  <a:spLocks/>
                </p:cNvSpPr>
                <p:nvPr/>
              </p:nvSpPr>
              <p:spPr bwMode="auto">
                <a:xfrm>
                  <a:off x="2344" y="3189"/>
                  <a:ext cx="110" cy="86"/>
                </a:xfrm>
                <a:custGeom>
                  <a:avLst/>
                  <a:gdLst>
                    <a:gd name="T0" fmla="*/ 110 w 144"/>
                    <a:gd name="T1" fmla="*/ 0 h 128"/>
                    <a:gd name="T2" fmla="*/ 0 w 144"/>
                    <a:gd name="T3" fmla="*/ 86 h 128"/>
                    <a:gd name="T4" fmla="*/ 0 60000 65536"/>
                    <a:gd name="T5" fmla="*/ 0 60000 65536"/>
                    <a:gd name="T6" fmla="*/ 0 w 144"/>
                    <a:gd name="T7" fmla="*/ 0 h 128"/>
                    <a:gd name="T8" fmla="*/ 144 w 144"/>
                    <a:gd name="T9" fmla="*/ 128 h 12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44" h="128">
                      <a:moveTo>
                        <a:pt x="144" y="0"/>
                      </a:moveTo>
                      <a:cubicBezTo>
                        <a:pt x="144" y="0"/>
                        <a:pt x="72" y="64"/>
                        <a:pt x="0" y="128"/>
                      </a:cubicBez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1737" name="Freeform 14" descr="Крупная сетка"/>
                <p:cNvSpPr>
                  <a:spLocks/>
                </p:cNvSpPr>
                <p:nvPr/>
              </p:nvSpPr>
              <p:spPr bwMode="auto">
                <a:xfrm>
                  <a:off x="2362" y="3222"/>
                  <a:ext cx="298" cy="207"/>
                </a:xfrm>
                <a:custGeom>
                  <a:avLst/>
                  <a:gdLst>
                    <a:gd name="T0" fmla="*/ 298 w 392"/>
                    <a:gd name="T1" fmla="*/ 0 h 312"/>
                    <a:gd name="T2" fmla="*/ 109 w 392"/>
                    <a:gd name="T3" fmla="*/ 117 h 312"/>
                    <a:gd name="T4" fmla="*/ 0 w 392"/>
                    <a:gd name="T5" fmla="*/ 207 h 312"/>
                    <a:gd name="T6" fmla="*/ 0 60000 65536"/>
                    <a:gd name="T7" fmla="*/ 0 60000 65536"/>
                    <a:gd name="T8" fmla="*/ 0 60000 65536"/>
                    <a:gd name="T9" fmla="*/ 0 w 392"/>
                    <a:gd name="T10" fmla="*/ 0 h 312"/>
                    <a:gd name="T11" fmla="*/ 392 w 392"/>
                    <a:gd name="T12" fmla="*/ 312 h 3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92" h="312">
                      <a:moveTo>
                        <a:pt x="392" y="0"/>
                      </a:moveTo>
                      <a:cubicBezTo>
                        <a:pt x="300" y="62"/>
                        <a:pt x="209" y="124"/>
                        <a:pt x="144" y="176"/>
                      </a:cubicBezTo>
                      <a:cubicBezTo>
                        <a:pt x="79" y="228"/>
                        <a:pt x="39" y="270"/>
                        <a:pt x="0" y="312"/>
                      </a:cubicBez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1738" name="Freeform 15" descr="Крупная сетка"/>
                <p:cNvSpPr>
                  <a:spLocks/>
                </p:cNvSpPr>
                <p:nvPr/>
              </p:nvSpPr>
              <p:spPr bwMode="auto">
                <a:xfrm>
                  <a:off x="2411" y="3280"/>
                  <a:ext cx="566" cy="331"/>
                </a:xfrm>
                <a:custGeom>
                  <a:avLst/>
                  <a:gdLst>
                    <a:gd name="T0" fmla="*/ 566 w 744"/>
                    <a:gd name="T1" fmla="*/ 0 h 496"/>
                    <a:gd name="T2" fmla="*/ 359 w 744"/>
                    <a:gd name="T3" fmla="*/ 101 h 496"/>
                    <a:gd name="T4" fmla="*/ 110 w 744"/>
                    <a:gd name="T5" fmla="*/ 251 h 496"/>
                    <a:gd name="T6" fmla="*/ 0 w 744"/>
                    <a:gd name="T7" fmla="*/ 331 h 49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744"/>
                    <a:gd name="T13" fmla="*/ 0 h 496"/>
                    <a:gd name="T14" fmla="*/ 744 w 744"/>
                    <a:gd name="T15" fmla="*/ 496 h 49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744" h="496">
                      <a:moveTo>
                        <a:pt x="744" y="0"/>
                      </a:moveTo>
                      <a:cubicBezTo>
                        <a:pt x="658" y="44"/>
                        <a:pt x="572" y="89"/>
                        <a:pt x="472" y="152"/>
                      </a:cubicBezTo>
                      <a:cubicBezTo>
                        <a:pt x="372" y="215"/>
                        <a:pt x="223" y="319"/>
                        <a:pt x="144" y="376"/>
                      </a:cubicBezTo>
                      <a:cubicBezTo>
                        <a:pt x="65" y="433"/>
                        <a:pt x="32" y="464"/>
                        <a:pt x="0" y="496"/>
                      </a:cubicBez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grpSp>
              <p:nvGrpSpPr>
                <p:cNvPr id="7" name="Group 16"/>
                <p:cNvGrpSpPr>
                  <a:grpSpLocks/>
                </p:cNvGrpSpPr>
                <p:nvPr/>
              </p:nvGrpSpPr>
              <p:grpSpPr bwMode="auto">
                <a:xfrm>
                  <a:off x="2274" y="2741"/>
                  <a:ext cx="3571" cy="2036"/>
                  <a:chOff x="2274" y="2741"/>
                  <a:chExt cx="3571" cy="2036"/>
                </a:xfrm>
              </p:grpSpPr>
              <p:sp>
                <p:nvSpPr>
                  <p:cNvPr id="71741" name="Freeform 17" descr="Диагональный кирпич"/>
                  <p:cNvSpPr>
                    <a:spLocks/>
                  </p:cNvSpPr>
                  <p:nvPr/>
                </p:nvSpPr>
                <p:spPr bwMode="auto">
                  <a:xfrm>
                    <a:off x="2274" y="2741"/>
                    <a:ext cx="3515" cy="656"/>
                  </a:xfrm>
                  <a:custGeom>
                    <a:avLst/>
                    <a:gdLst>
                      <a:gd name="T0" fmla="*/ 234 w 4623"/>
                      <a:gd name="T1" fmla="*/ 470 h 985"/>
                      <a:gd name="T2" fmla="*/ 76 w 4623"/>
                      <a:gd name="T3" fmla="*/ 331 h 985"/>
                      <a:gd name="T4" fmla="*/ 88 w 4623"/>
                      <a:gd name="T5" fmla="*/ 208 h 985"/>
                      <a:gd name="T6" fmla="*/ 240 w 4623"/>
                      <a:gd name="T7" fmla="*/ 235 h 985"/>
                      <a:gd name="T8" fmla="*/ 392 w 4623"/>
                      <a:gd name="T9" fmla="*/ 198 h 985"/>
                      <a:gd name="T10" fmla="*/ 581 w 4623"/>
                      <a:gd name="T11" fmla="*/ 224 h 985"/>
                      <a:gd name="T12" fmla="*/ 855 w 4623"/>
                      <a:gd name="T13" fmla="*/ 118 h 985"/>
                      <a:gd name="T14" fmla="*/ 1086 w 4623"/>
                      <a:gd name="T15" fmla="*/ 129 h 985"/>
                      <a:gd name="T16" fmla="*/ 1311 w 4623"/>
                      <a:gd name="T17" fmla="*/ 118 h 985"/>
                      <a:gd name="T18" fmla="*/ 1609 w 4623"/>
                      <a:gd name="T19" fmla="*/ 43 h 985"/>
                      <a:gd name="T20" fmla="*/ 1791 w 4623"/>
                      <a:gd name="T21" fmla="*/ 65 h 985"/>
                      <a:gd name="T22" fmla="*/ 1968 w 4623"/>
                      <a:gd name="T23" fmla="*/ 75 h 985"/>
                      <a:gd name="T24" fmla="*/ 2126 w 4623"/>
                      <a:gd name="T25" fmla="*/ 97 h 985"/>
                      <a:gd name="T26" fmla="*/ 2199 w 4623"/>
                      <a:gd name="T27" fmla="*/ 75 h 985"/>
                      <a:gd name="T28" fmla="*/ 2412 w 4623"/>
                      <a:gd name="T29" fmla="*/ 91 h 985"/>
                      <a:gd name="T30" fmla="*/ 2527 w 4623"/>
                      <a:gd name="T31" fmla="*/ 49 h 985"/>
                      <a:gd name="T32" fmla="*/ 2838 w 4623"/>
                      <a:gd name="T33" fmla="*/ 54 h 985"/>
                      <a:gd name="T34" fmla="*/ 3002 w 4623"/>
                      <a:gd name="T35" fmla="*/ 6 h 985"/>
                      <a:gd name="T36" fmla="*/ 3160 w 4623"/>
                      <a:gd name="T37" fmla="*/ 27 h 985"/>
                      <a:gd name="T38" fmla="*/ 3336 w 4623"/>
                      <a:gd name="T39" fmla="*/ 27 h 985"/>
                      <a:gd name="T40" fmla="*/ 3488 w 4623"/>
                      <a:gd name="T41" fmla="*/ 27 h 985"/>
                      <a:gd name="T42" fmla="*/ 3494 w 4623"/>
                      <a:gd name="T43" fmla="*/ 192 h 985"/>
                      <a:gd name="T44" fmla="*/ 3476 w 4623"/>
                      <a:gd name="T45" fmla="*/ 352 h 985"/>
                      <a:gd name="T46" fmla="*/ 3324 w 4623"/>
                      <a:gd name="T47" fmla="*/ 384 h 985"/>
                      <a:gd name="T48" fmla="*/ 2637 w 4623"/>
                      <a:gd name="T49" fmla="*/ 400 h 985"/>
                      <a:gd name="T50" fmla="*/ 1864 w 4623"/>
                      <a:gd name="T51" fmla="*/ 619 h 985"/>
                      <a:gd name="T52" fmla="*/ 1481 w 4623"/>
                      <a:gd name="T53" fmla="*/ 656 h 985"/>
                      <a:gd name="T54" fmla="*/ 234 w 4623"/>
                      <a:gd name="T55" fmla="*/ 470 h 985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w 4623"/>
                      <a:gd name="T85" fmla="*/ 0 h 985"/>
                      <a:gd name="T86" fmla="*/ 4623 w 4623"/>
                      <a:gd name="T87" fmla="*/ 985 h 985"/>
                    </a:gdLst>
                    <a:ahLst/>
                    <a:cxnLst>
                      <a:cxn ang="T56">
                        <a:pos x="T0" y="T1"/>
                      </a:cxn>
                      <a:cxn ang="T57">
                        <a:pos x="T2" y="T3"/>
                      </a:cxn>
                      <a:cxn ang="T58">
                        <a:pos x="T4" y="T5"/>
                      </a:cxn>
                      <a:cxn ang="T59">
                        <a:pos x="T6" y="T7"/>
                      </a:cxn>
                      <a:cxn ang="T60">
                        <a:pos x="T8" y="T9"/>
                      </a:cxn>
                      <a:cxn ang="T61">
                        <a:pos x="T10" y="T11"/>
                      </a:cxn>
                      <a:cxn ang="T62">
                        <a:pos x="T12" y="T13"/>
                      </a:cxn>
                      <a:cxn ang="T63">
                        <a:pos x="T14" y="T15"/>
                      </a:cxn>
                      <a:cxn ang="T64">
                        <a:pos x="T16" y="T17"/>
                      </a:cxn>
                      <a:cxn ang="T65">
                        <a:pos x="T18" y="T19"/>
                      </a:cxn>
                      <a:cxn ang="T66">
                        <a:pos x="T20" y="T21"/>
                      </a:cxn>
                      <a:cxn ang="T67">
                        <a:pos x="T22" y="T23"/>
                      </a:cxn>
                      <a:cxn ang="T68">
                        <a:pos x="T24" y="T25"/>
                      </a:cxn>
                      <a:cxn ang="T69">
                        <a:pos x="T26" y="T27"/>
                      </a:cxn>
                      <a:cxn ang="T70">
                        <a:pos x="T28" y="T29"/>
                      </a:cxn>
                      <a:cxn ang="T71">
                        <a:pos x="T30" y="T31"/>
                      </a:cxn>
                      <a:cxn ang="T72">
                        <a:pos x="T32" y="T33"/>
                      </a:cxn>
                      <a:cxn ang="T73">
                        <a:pos x="T34" y="T35"/>
                      </a:cxn>
                      <a:cxn ang="T74">
                        <a:pos x="T36" y="T37"/>
                      </a:cxn>
                      <a:cxn ang="T75">
                        <a:pos x="T38" y="T39"/>
                      </a:cxn>
                      <a:cxn ang="T76">
                        <a:pos x="T40" y="T41"/>
                      </a:cxn>
                      <a:cxn ang="T77">
                        <a:pos x="T42" y="T43"/>
                      </a:cxn>
                      <a:cxn ang="T78">
                        <a:pos x="T44" y="T45"/>
                      </a:cxn>
                      <a:cxn ang="T79">
                        <a:pos x="T46" y="T47"/>
                      </a:cxn>
                      <a:cxn ang="T80">
                        <a:pos x="T48" y="T49"/>
                      </a:cxn>
                      <a:cxn ang="T81">
                        <a:pos x="T50" y="T51"/>
                      </a:cxn>
                      <a:cxn ang="T82">
                        <a:pos x="T52" y="T53"/>
                      </a:cxn>
                      <a:cxn ang="T83">
                        <a:pos x="T54" y="T55"/>
                      </a:cxn>
                    </a:cxnLst>
                    <a:rect l="T84" t="T85" r="T86" b="T87"/>
                    <a:pathLst>
                      <a:path w="4623" h="985">
                        <a:moveTo>
                          <a:pt x="308" y="705"/>
                        </a:moveTo>
                        <a:cubicBezTo>
                          <a:pt x="0" y="624"/>
                          <a:pt x="132" y="562"/>
                          <a:pt x="100" y="497"/>
                        </a:cubicBezTo>
                        <a:cubicBezTo>
                          <a:pt x="68" y="432"/>
                          <a:pt x="80" y="337"/>
                          <a:pt x="116" y="313"/>
                        </a:cubicBezTo>
                        <a:cubicBezTo>
                          <a:pt x="152" y="289"/>
                          <a:pt x="249" y="356"/>
                          <a:pt x="316" y="353"/>
                        </a:cubicBezTo>
                        <a:cubicBezTo>
                          <a:pt x="383" y="350"/>
                          <a:pt x="441" y="300"/>
                          <a:pt x="516" y="297"/>
                        </a:cubicBezTo>
                        <a:cubicBezTo>
                          <a:pt x="591" y="294"/>
                          <a:pt x="663" y="357"/>
                          <a:pt x="764" y="337"/>
                        </a:cubicBezTo>
                        <a:cubicBezTo>
                          <a:pt x="865" y="317"/>
                          <a:pt x="1013" y="201"/>
                          <a:pt x="1124" y="177"/>
                        </a:cubicBezTo>
                        <a:cubicBezTo>
                          <a:pt x="1235" y="153"/>
                          <a:pt x="1328" y="193"/>
                          <a:pt x="1428" y="193"/>
                        </a:cubicBezTo>
                        <a:cubicBezTo>
                          <a:pt x="1528" y="193"/>
                          <a:pt x="1609" y="198"/>
                          <a:pt x="1724" y="177"/>
                        </a:cubicBezTo>
                        <a:cubicBezTo>
                          <a:pt x="1839" y="156"/>
                          <a:pt x="2011" y="78"/>
                          <a:pt x="2116" y="65"/>
                        </a:cubicBezTo>
                        <a:cubicBezTo>
                          <a:pt x="2221" y="52"/>
                          <a:pt x="2277" y="89"/>
                          <a:pt x="2356" y="97"/>
                        </a:cubicBezTo>
                        <a:cubicBezTo>
                          <a:pt x="2435" y="105"/>
                          <a:pt x="2515" y="105"/>
                          <a:pt x="2588" y="113"/>
                        </a:cubicBezTo>
                        <a:cubicBezTo>
                          <a:pt x="2661" y="121"/>
                          <a:pt x="2745" y="145"/>
                          <a:pt x="2796" y="145"/>
                        </a:cubicBezTo>
                        <a:cubicBezTo>
                          <a:pt x="2847" y="145"/>
                          <a:pt x="2829" y="114"/>
                          <a:pt x="2892" y="113"/>
                        </a:cubicBezTo>
                        <a:cubicBezTo>
                          <a:pt x="2955" y="112"/>
                          <a:pt x="3100" y="144"/>
                          <a:pt x="3172" y="137"/>
                        </a:cubicBezTo>
                        <a:cubicBezTo>
                          <a:pt x="3244" y="130"/>
                          <a:pt x="3231" y="82"/>
                          <a:pt x="3324" y="73"/>
                        </a:cubicBezTo>
                        <a:cubicBezTo>
                          <a:pt x="3417" y="64"/>
                          <a:pt x="3628" y="92"/>
                          <a:pt x="3732" y="81"/>
                        </a:cubicBezTo>
                        <a:cubicBezTo>
                          <a:pt x="3836" y="70"/>
                          <a:pt x="3877" y="16"/>
                          <a:pt x="3948" y="9"/>
                        </a:cubicBezTo>
                        <a:cubicBezTo>
                          <a:pt x="4019" y="2"/>
                          <a:pt x="4083" y="36"/>
                          <a:pt x="4156" y="41"/>
                        </a:cubicBezTo>
                        <a:cubicBezTo>
                          <a:pt x="4229" y="46"/>
                          <a:pt x="4316" y="41"/>
                          <a:pt x="4388" y="41"/>
                        </a:cubicBezTo>
                        <a:cubicBezTo>
                          <a:pt x="4460" y="41"/>
                          <a:pt x="4553" y="0"/>
                          <a:pt x="4588" y="41"/>
                        </a:cubicBezTo>
                        <a:cubicBezTo>
                          <a:pt x="4623" y="82"/>
                          <a:pt x="4599" y="208"/>
                          <a:pt x="4596" y="289"/>
                        </a:cubicBezTo>
                        <a:cubicBezTo>
                          <a:pt x="4593" y="370"/>
                          <a:pt x="4609" y="481"/>
                          <a:pt x="4572" y="529"/>
                        </a:cubicBezTo>
                        <a:cubicBezTo>
                          <a:pt x="4535" y="577"/>
                          <a:pt x="4556" y="565"/>
                          <a:pt x="4372" y="577"/>
                        </a:cubicBezTo>
                        <a:lnTo>
                          <a:pt x="3468" y="601"/>
                        </a:lnTo>
                        <a:lnTo>
                          <a:pt x="2452" y="929"/>
                        </a:lnTo>
                        <a:lnTo>
                          <a:pt x="1948" y="985"/>
                        </a:lnTo>
                        <a:lnTo>
                          <a:pt x="308" y="705"/>
                        </a:lnTo>
                        <a:close/>
                      </a:path>
                    </a:pathLst>
                  </a:custGeom>
                  <a:pattFill prst="lgConfetti">
                    <a:fgClr>
                      <a:srgbClr val="000000"/>
                    </a:fgClr>
                    <a:bgClr>
                      <a:srgbClr val="FFFFCC"/>
                    </a:bgClr>
                  </a:pattFill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  <p:sp>
                <p:nvSpPr>
                  <p:cNvPr id="71742" name="Freeform 18"/>
                  <p:cNvSpPr>
                    <a:spLocks/>
                  </p:cNvSpPr>
                  <p:nvPr/>
                </p:nvSpPr>
                <p:spPr bwMode="auto">
                  <a:xfrm>
                    <a:off x="3022" y="3136"/>
                    <a:ext cx="2820" cy="360"/>
                  </a:xfrm>
                  <a:custGeom>
                    <a:avLst/>
                    <a:gdLst>
                      <a:gd name="T0" fmla="*/ 326 w 3709"/>
                      <a:gd name="T1" fmla="*/ 192 h 540"/>
                      <a:gd name="T2" fmla="*/ 223 w 3709"/>
                      <a:gd name="T3" fmla="*/ 251 h 540"/>
                      <a:gd name="T4" fmla="*/ 113 w 3709"/>
                      <a:gd name="T5" fmla="*/ 304 h 540"/>
                      <a:gd name="T6" fmla="*/ 4 w 3709"/>
                      <a:gd name="T7" fmla="*/ 352 h 540"/>
                      <a:gd name="T8" fmla="*/ 138 w 3709"/>
                      <a:gd name="T9" fmla="*/ 352 h 540"/>
                      <a:gd name="T10" fmla="*/ 423 w 3709"/>
                      <a:gd name="T11" fmla="*/ 320 h 540"/>
                      <a:gd name="T12" fmla="*/ 679 w 3709"/>
                      <a:gd name="T13" fmla="*/ 288 h 540"/>
                      <a:gd name="T14" fmla="*/ 928 w 3709"/>
                      <a:gd name="T15" fmla="*/ 283 h 540"/>
                      <a:gd name="T16" fmla="*/ 1184 w 3709"/>
                      <a:gd name="T17" fmla="*/ 240 h 540"/>
                      <a:gd name="T18" fmla="*/ 1385 w 3709"/>
                      <a:gd name="T19" fmla="*/ 235 h 540"/>
                      <a:gd name="T20" fmla="*/ 1561 w 3709"/>
                      <a:gd name="T21" fmla="*/ 240 h 540"/>
                      <a:gd name="T22" fmla="*/ 1798 w 3709"/>
                      <a:gd name="T23" fmla="*/ 208 h 540"/>
                      <a:gd name="T24" fmla="*/ 2121 w 3709"/>
                      <a:gd name="T25" fmla="*/ 181 h 540"/>
                      <a:gd name="T26" fmla="*/ 2735 w 3709"/>
                      <a:gd name="T27" fmla="*/ 149 h 540"/>
                      <a:gd name="T28" fmla="*/ 2631 w 3709"/>
                      <a:gd name="T29" fmla="*/ 128 h 540"/>
                      <a:gd name="T30" fmla="*/ 2498 w 3709"/>
                      <a:gd name="T31" fmla="*/ 96 h 540"/>
                      <a:gd name="T32" fmla="*/ 2321 w 3709"/>
                      <a:gd name="T33" fmla="*/ 75 h 540"/>
                      <a:gd name="T34" fmla="*/ 2114 w 3709"/>
                      <a:gd name="T35" fmla="*/ 48 h 540"/>
                      <a:gd name="T36" fmla="*/ 1859 w 3709"/>
                      <a:gd name="T37" fmla="*/ 21 h 540"/>
                      <a:gd name="T38" fmla="*/ 1257 w 3709"/>
                      <a:gd name="T39" fmla="*/ 176 h 540"/>
                      <a:gd name="T40" fmla="*/ 1044 w 3709"/>
                      <a:gd name="T41" fmla="*/ 245 h 540"/>
                      <a:gd name="T42" fmla="*/ 728 w 3709"/>
                      <a:gd name="T43" fmla="*/ 267 h 540"/>
                      <a:gd name="T44" fmla="*/ 326 w 3709"/>
                      <a:gd name="T45" fmla="*/ 192 h 540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3709"/>
                      <a:gd name="T70" fmla="*/ 0 h 540"/>
                      <a:gd name="T71" fmla="*/ 3709 w 3709"/>
                      <a:gd name="T72" fmla="*/ 540 h 540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3709" h="540">
                        <a:moveTo>
                          <a:pt x="429" y="288"/>
                        </a:moveTo>
                        <a:cubicBezTo>
                          <a:pt x="318" y="284"/>
                          <a:pt x="340" y="348"/>
                          <a:pt x="293" y="376"/>
                        </a:cubicBezTo>
                        <a:cubicBezTo>
                          <a:pt x="246" y="404"/>
                          <a:pt x="197" y="431"/>
                          <a:pt x="149" y="456"/>
                        </a:cubicBezTo>
                        <a:cubicBezTo>
                          <a:pt x="101" y="481"/>
                          <a:pt x="0" y="516"/>
                          <a:pt x="5" y="528"/>
                        </a:cubicBezTo>
                        <a:cubicBezTo>
                          <a:pt x="10" y="540"/>
                          <a:pt x="89" y="536"/>
                          <a:pt x="181" y="528"/>
                        </a:cubicBezTo>
                        <a:cubicBezTo>
                          <a:pt x="273" y="520"/>
                          <a:pt x="438" y="496"/>
                          <a:pt x="557" y="480"/>
                        </a:cubicBezTo>
                        <a:cubicBezTo>
                          <a:pt x="676" y="464"/>
                          <a:pt x="782" y="441"/>
                          <a:pt x="893" y="432"/>
                        </a:cubicBezTo>
                        <a:cubicBezTo>
                          <a:pt x="1004" y="423"/>
                          <a:pt x="1110" y="436"/>
                          <a:pt x="1221" y="424"/>
                        </a:cubicBezTo>
                        <a:cubicBezTo>
                          <a:pt x="1332" y="412"/>
                          <a:pt x="1457" y="372"/>
                          <a:pt x="1557" y="360"/>
                        </a:cubicBezTo>
                        <a:cubicBezTo>
                          <a:pt x="1657" y="348"/>
                          <a:pt x="1738" y="352"/>
                          <a:pt x="1821" y="352"/>
                        </a:cubicBezTo>
                        <a:cubicBezTo>
                          <a:pt x="1904" y="352"/>
                          <a:pt x="1962" y="367"/>
                          <a:pt x="2053" y="360"/>
                        </a:cubicBezTo>
                        <a:cubicBezTo>
                          <a:pt x="2144" y="353"/>
                          <a:pt x="2242" y="327"/>
                          <a:pt x="2365" y="312"/>
                        </a:cubicBezTo>
                        <a:cubicBezTo>
                          <a:pt x="2488" y="297"/>
                          <a:pt x="2584" y="287"/>
                          <a:pt x="2789" y="272"/>
                        </a:cubicBezTo>
                        <a:cubicBezTo>
                          <a:pt x="2994" y="257"/>
                          <a:pt x="3485" y="237"/>
                          <a:pt x="3597" y="224"/>
                        </a:cubicBezTo>
                        <a:cubicBezTo>
                          <a:pt x="3709" y="211"/>
                          <a:pt x="3513" y="205"/>
                          <a:pt x="3461" y="192"/>
                        </a:cubicBezTo>
                        <a:cubicBezTo>
                          <a:pt x="3409" y="179"/>
                          <a:pt x="3353" y="157"/>
                          <a:pt x="3285" y="144"/>
                        </a:cubicBezTo>
                        <a:cubicBezTo>
                          <a:pt x="3217" y="131"/>
                          <a:pt x="3137" y="124"/>
                          <a:pt x="3053" y="112"/>
                        </a:cubicBezTo>
                        <a:cubicBezTo>
                          <a:pt x="2969" y="100"/>
                          <a:pt x="2882" y="85"/>
                          <a:pt x="2781" y="72"/>
                        </a:cubicBezTo>
                        <a:cubicBezTo>
                          <a:pt x="2680" y="59"/>
                          <a:pt x="2633" y="0"/>
                          <a:pt x="2445" y="32"/>
                        </a:cubicBezTo>
                        <a:lnTo>
                          <a:pt x="1653" y="264"/>
                        </a:lnTo>
                        <a:lnTo>
                          <a:pt x="1373" y="368"/>
                        </a:lnTo>
                        <a:lnTo>
                          <a:pt x="957" y="400"/>
                        </a:lnTo>
                        <a:lnTo>
                          <a:pt x="429" y="2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  <p:sp>
                <p:nvSpPr>
                  <p:cNvPr id="71743" name="Freeform 19" descr="5%"/>
                  <p:cNvSpPr>
                    <a:spLocks/>
                  </p:cNvSpPr>
                  <p:nvPr/>
                </p:nvSpPr>
                <p:spPr bwMode="auto">
                  <a:xfrm>
                    <a:off x="2417" y="4021"/>
                    <a:ext cx="3428" cy="756"/>
                  </a:xfrm>
                  <a:custGeom>
                    <a:avLst/>
                    <a:gdLst>
                      <a:gd name="T0" fmla="*/ 1101 w 4508"/>
                      <a:gd name="T1" fmla="*/ 171 h 1136"/>
                      <a:gd name="T2" fmla="*/ 608 w 4508"/>
                      <a:gd name="T3" fmla="*/ 224 h 1136"/>
                      <a:gd name="T4" fmla="*/ 286 w 4508"/>
                      <a:gd name="T5" fmla="*/ 373 h 1136"/>
                      <a:gd name="T6" fmla="*/ 37 w 4508"/>
                      <a:gd name="T7" fmla="*/ 538 h 1136"/>
                      <a:gd name="T8" fmla="*/ 67 w 4508"/>
                      <a:gd name="T9" fmla="*/ 751 h 1136"/>
                      <a:gd name="T10" fmla="*/ 438 w 4508"/>
                      <a:gd name="T11" fmla="*/ 565 h 1136"/>
                      <a:gd name="T12" fmla="*/ 791 w 4508"/>
                      <a:gd name="T13" fmla="*/ 421 h 1136"/>
                      <a:gd name="T14" fmla="*/ 1241 w 4508"/>
                      <a:gd name="T15" fmla="*/ 278 h 1136"/>
                      <a:gd name="T16" fmla="*/ 1740 w 4508"/>
                      <a:gd name="T17" fmla="*/ 155 h 1136"/>
                      <a:gd name="T18" fmla="*/ 1977 w 4508"/>
                      <a:gd name="T19" fmla="*/ 118 h 1136"/>
                      <a:gd name="T20" fmla="*/ 2385 w 4508"/>
                      <a:gd name="T21" fmla="*/ 102 h 1136"/>
                      <a:gd name="T22" fmla="*/ 2756 w 4508"/>
                      <a:gd name="T23" fmla="*/ 107 h 1136"/>
                      <a:gd name="T24" fmla="*/ 3145 w 4508"/>
                      <a:gd name="T25" fmla="*/ 182 h 1136"/>
                      <a:gd name="T26" fmla="*/ 3376 w 4508"/>
                      <a:gd name="T27" fmla="*/ 246 h 1136"/>
                      <a:gd name="T28" fmla="*/ 3382 w 4508"/>
                      <a:gd name="T29" fmla="*/ 150 h 1136"/>
                      <a:gd name="T30" fmla="*/ 3322 w 4508"/>
                      <a:gd name="T31" fmla="*/ 22 h 1136"/>
                      <a:gd name="T32" fmla="*/ 2744 w 4508"/>
                      <a:gd name="T33" fmla="*/ 17 h 1136"/>
                      <a:gd name="T34" fmla="*/ 1789 w 4508"/>
                      <a:gd name="T35" fmla="*/ 91 h 1136"/>
                      <a:gd name="T36" fmla="*/ 1101 w 4508"/>
                      <a:gd name="T37" fmla="*/ 171 h 11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4508"/>
                      <a:gd name="T58" fmla="*/ 0 h 1136"/>
                      <a:gd name="T59" fmla="*/ 4508 w 4508"/>
                      <a:gd name="T60" fmla="*/ 1136 h 1136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4508" h="1136">
                        <a:moveTo>
                          <a:pt x="1448" y="257"/>
                        </a:moveTo>
                        <a:cubicBezTo>
                          <a:pt x="1189" y="290"/>
                          <a:pt x="979" y="286"/>
                          <a:pt x="800" y="337"/>
                        </a:cubicBezTo>
                        <a:cubicBezTo>
                          <a:pt x="621" y="388"/>
                          <a:pt x="501" y="482"/>
                          <a:pt x="376" y="561"/>
                        </a:cubicBezTo>
                        <a:cubicBezTo>
                          <a:pt x="251" y="640"/>
                          <a:pt x="96" y="715"/>
                          <a:pt x="48" y="809"/>
                        </a:cubicBezTo>
                        <a:cubicBezTo>
                          <a:pt x="0" y="903"/>
                          <a:pt x="0" y="1122"/>
                          <a:pt x="88" y="1129"/>
                        </a:cubicBezTo>
                        <a:cubicBezTo>
                          <a:pt x="176" y="1136"/>
                          <a:pt x="417" y="932"/>
                          <a:pt x="576" y="849"/>
                        </a:cubicBezTo>
                        <a:cubicBezTo>
                          <a:pt x="735" y="766"/>
                          <a:pt x="864" y="705"/>
                          <a:pt x="1040" y="633"/>
                        </a:cubicBezTo>
                        <a:cubicBezTo>
                          <a:pt x="1216" y="561"/>
                          <a:pt x="1424" y="484"/>
                          <a:pt x="1632" y="417"/>
                        </a:cubicBezTo>
                        <a:cubicBezTo>
                          <a:pt x="1840" y="350"/>
                          <a:pt x="2127" y="273"/>
                          <a:pt x="2288" y="233"/>
                        </a:cubicBezTo>
                        <a:cubicBezTo>
                          <a:pt x="2449" y="193"/>
                          <a:pt x="2459" y="190"/>
                          <a:pt x="2600" y="177"/>
                        </a:cubicBezTo>
                        <a:cubicBezTo>
                          <a:pt x="2741" y="164"/>
                          <a:pt x="2965" y="156"/>
                          <a:pt x="3136" y="153"/>
                        </a:cubicBezTo>
                        <a:cubicBezTo>
                          <a:pt x="3307" y="150"/>
                          <a:pt x="3457" y="141"/>
                          <a:pt x="3624" y="161"/>
                        </a:cubicBezTo>
                        <a:cubicBezTo>
                          <a:pt x="3791" y="181"/>
                          <a:pt x="4000" y="238"/>
                          <a:pt x="4136" y="273"/>
                        </a:cubicBezTo>
                        <a:cubicBezTo>
                          <a:pt x="4272" y="308"/>
                          <a:pt x="4388" y="377"/>
                          <a:pt x="4440" y="369"/>
                        </a:cubicBezTo>
                        <a:cubicBezTo>
                          <a:pt x="4492" y="361"/>
                          <a:pt x="4460" y="281"/>
                          <a:pt x="4448" y="225"/>
                        </a:cubicBezTo>
                        <a:cubicBezTo>
                          <a:pt x="4436" y="169"/>
                          <a:pt x="4508" y="66"/>
                          <a:pt x="4368" y="33"/>
                        </a:cubicBezTo>
                        <a:cubicBezTo>
                          <a:pt x="4228" y="0"/>
                          <a:pt x="3944" y="8"/>
                          <a:pt x="3608" y="25"/>
                        </a:cubicBezTo>
                        <a:lnTo>
                          <a:pt x="2352" y="137"/>
                        </a:lnTo>
                        <a:lnTo>
                          <a:pt x="1448" y="257"/>
                        </a:lnTo>
                        <a:close/>
                      </a:path>
                    </a:pathLst>
                  </a:custGeom>
                  <a:pattFill prst="lgGrid">
                    <a:fgClr>
                      <a:srgbClr val="000000"/>
                    </a:fgClr>
                    <a:bgClr>
                      <a:srgbClr val="FFFF99"/>
                    </a:bgClr>
                  </a:pattFill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71740" name="Freeform 20" descr="Крупная сетка"/>
                <p:cNvSpPr>
                  <a:spLocks/>
                </p:cNvSpPr>
                <p:nvPr/>
              </p:nvSpPr>
              <p:spPr bwMode="auto">
                <a:xfrm>
                  <a:off x="2527" y="3655"/>
                  <a:ext cx="3279" cy="733"/>
                </a:xfrm>
                <a:custGeom>
                  <a:avLst/>
                  <a:gdLst>
                    <a:gd name="T0" fmla="*/ 0 w 4312"/>
                    <a:gd name="T1" fmla="*/ 733 h 1101"/>
                    <a:gd name="T2" fmla="*/ 371 w 4312"/>
                    <a:gd name="T3" fmla="*/ 525 h 1101"/>
                    <a:gd name="T4" fmla="*/ 760 w 4312"/>
                    <a:gd name="T5" fmla="*/ 360 h 1101"/>
                    <a:gd name="T6" fmla="*/ 1223 w 4312"/>
                    <a:gd name="T7" fmla="*/ 195 h 1101"/>
                    <a:gd name="T8" fmla="*/ 1667 w 4312"/>
                    <a:gd name="T9" fmla="*/ 89 h 1101"/>
                    <a:gd name="T10" fmla="*/ 2154 w 4312"/>
                    <a:gd name="T11" fmla="*/ 14 h 1101"/>
                    <a:gd name="T12" fmla="*/ 2537 w 4312"/>
                    <a:gd name="T13" fmla="*/ 3 h 1101"/>
                    <a:gd name="T14" fmla="*/ 2841 w 4312"/>
                    <a:gd name="T15" fmla="*/ 19 h 1101"/>
                    <a:gd name="T16" fmla="*/ 3121 w 4312"/>
                    <a:gd name="T17" fmla="*/ 62 h 1101"/>
                    <a:gd name="T18" fmla="*/ 3279 w 4312"/>
                    <a:gd name="T19" fmla="*/ 105 h 110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312"/>
                    <a:gd name="T31" fmla="*/ 0 h 1101"/>
                    <a:gd name="T32" fmla="*/ 4312 w 4312"/>
                    <a:gd name="T33" fmla="*/ 1101 h 110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312" h="1101">
                      <a:moveTo>
                        <a:pt x="0" y="1101"/>
                      </a:moveTo>
                      <a:cubicBezTo>
                        <a:pt x="160" y="991"/>
                        <a:pt x="321" y="882"/>
                        <a:pt x="488" y="789"/>
                      </a:cubicBezTo>
                      <a:cubicBezTo>
                        <a:pt x="655" y="696"/>
                        <a:pt x="813" y="624"/>
                        <a:pt x="1000" y="541"/>
                      </a:cubicBezTo>
                      <a:cubicBezTo>
                        <a:pt x="1187" y="458"/>
                        <a:pt x="1409" y="361"/>
                        <a:pt x="1608" y="293"/>
                      </a:cubicBezTo>
                      <a:cubicBezTo>
                        <a:pt x="1807" y="225"/>
                        <a:pt x="1988" y="178"/>
                        <a:pt x="2192" y="133"/>
                      </a:cubicBezTo>
                      <a:cubicBezTo>
                        <a:pt x="2396" y="88"/>
                        <a:pt x="2641" y="42"/>
                        <a:pt x="2832" y="21"/>
                      </a:cubicBezTo>
                      <a:cubicBezTo>
                        <a:pt x="3023" y="0"/>
                        <a:pt x="3185" y="4"/>
                        <a:pt x="3336" y="5"/>
                      </a:cubicBezTo>
                      <a:cubicBezTo>
                        <a:pt x="3487" y="6"/>
                        <a:pt x="3608" y="14"/>
                        <a:pt x="3736" y="29"/>
                      </a:cubicBezTo>
                      <a:cubicBezTo>
                        <a:pt x="3864" y="44"/>
                        <a:pt x="4008" y="72"/>
                        <a:pt x="4104" y="93"/>
                      </a:cubicBezTo>
                      <a:cubicBezTo>
                        <a:pt x="4200" y="114"/>
                        <a:pt x="4256" y="135"/>
                        <a:pt x="4312" y="157"/>
                      </a:cubicBez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  <p:grpSp>
            <p:nvGrpSpPr>
              <p:cNvPr id="8" name="Group 21"/>
              <p:cNvGrpSpPr>
                <a:grpSpLocks/>
              </p:cNvGrpSpPr>
              <p:nvPr/>
            </p:nvGrpSpPr>
            <p:grpSpPr bwMode="auto">
              <a:xfrm>
                <a:off x="2569" y="3126"/>
                <a:ext cx="3243" cy="1497"/>
                <a:chOff x="2569" y="3126"/>
                <a:chExt cx="3243" cy="1497"/>
              </a:xfrm>
            </p:grpSpPr>
            <p:sp>
              <p:nvSpPr>
                <p:cNvPr id="71734" name="Freeform 22" descr="Крупная сетка"/>
                <p:cNvSpPr>
                  <a:spLocks/>
                </p:cNvSpPr>
                <p:nvPr/>
              </p:nvSpPr>
              <p:spPr bwMode="auto">
                <a:xfrm>
                  <a:off x="5514" y="3126"/>
                  <a:ext cx="292" cy="79"/>
                </a:xfrm>
                <a:custGeom>
                  <a:avLst/>
                  <a:gdLst>
                    <a:gd name="T0" fmla="*/ 0 w 384"/>
                    <a:gd name="T1" fmla="*/ 0 h 120"/>
                    <a:gd name="T2" fmla="*/ 292 w 384"/>
                    <a:gd name="T3" fmla="*/ 79 h 120"/>
                    <a:gd name="T4" fmla="*/ 0 60000 65536"/>
                    <a:gd name="T5" fmla="*/ 0 60000 65536"/>
                    <a:gd name="T6" fmla="*/ 0 w 384"/>
                    <a:gd name="T7" fmla="*/ 0 h 120"/>
                    <a:gd name="T8" fmla="*/ 384 w 384"/>
                    <a:gd name="T9" fmla="*/ 120 h 120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84" h="120">
                      <a:moveTo>
                        <a:pt x="0" y="0"/>
                      </a:moveTo>
                      <a:cubicBezTo>
                        <a:pt x="0" y="0"/>
                        <a:pt x="192" y="60"/>
                        <a:pt x="384" y="120"/>
                      </a:cubicBez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sp>
              <p:nvSpPr>
                <p:cNvPr id="71735" name="Freeform 23" descr="Крупная сетка"/>
                <p:cNvSpPr>
                  <a:spLocks/>
                </p:cNvSpPr>
                <p:nvPr/>
              </p:nvSpPr>
              <p:spPr bwMode="auto">
                <a:xfrm>
                  <a:off x="2569" y="3957"/>
                  <a:ext cx="3243" cy="666"/>
                </a:xfrm>
                <a:custGeom>
                  <a:avLst/>
                  <a:gdLst>
                    <a:gd name="T0" fmla="*/ 0 w 4264"/>
                    <a:gd name="T1" fmla="*/ 666 h 1000"/>
                    <a:gd name="T2" fmla="*/ 274 w 4264"/>
                    <a:gd name="T3" fmla="*/ 527 h 1000"/>
                    <a:gd name="T4" fmla="*/ 694 w 4264"/>
                    <a:gd name="T5" fmla="*/ 346 h 1000"/>
                    <a:gd name="T6" fmla="*/ 1126 w 4264"/>
                    <a:gd name="T7" fmla="*/ 192 h 1000"/>
                    <a:gd name="T8" fmla="*/ 1588 w 4264"/>
                    <a:gd name="T9" fmla="*/ 85 h 1000"/>
                    <a:gd name="T10" fmla="*/ 2063 w 4264"/>
                    <a:gd name="T11" fmla="*/ 16 h 1000"/>
                    <a:gd name="T12" fmla="*/ 2312 w 4264"/>
                    <a:gd name="T13" fmla="*/ 0 h 1000"/>
                    <a:gd name="T14" fmla="*/ 2720 w 4264"/>
                    <a:gd name="T15" fmla="*/ 16 h 1000"/>
                    <a:gd name="T16" fmla="*/ 3030 w 4264"/>
                    <a:gd name="T17" fmla="*/ 59 h 1000"/>
                    <a:gd name="T18" fmla="*/ 3243 w 4264"/>
                    <a:gd name="T19" fmla="*/ 107 h 100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264"/>
                    <a:gd name="T31" fmla="*/ 0 h 1000"/>
                    <a:gd name="T32" fmla="*/ 4264 w 4264"/>
                    <a:gd name="T33" fmla="*/ 1000 h 100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264" h="1000">
                      <a:moveTo>
                        <a:pt x="0" y="1000"/>
                      </a:moveTo>
                      <a:cubicBezTo>
                        <a:pt x="104" y="936"/>
                        <a:pt x="208" y="872"/>
                        <a:pt x="360" y="792"/>
                      </a:cubicBezTo>
                      <a:cubicBezTo>
                        <a:pt x="512" y="712"/>
                        <a:pt x="725" y="604"/>
                        <a:pt x="912" y="520"/>
                      </a:cubicBezTo>
                      <a:cubicBezTo>
                        <a:pt x="1099" y="436"/>
                        <a:pt x="1284" y="353"/>
                        <a:pt x="1480" y="288"/>
                      </a:cubicBezTo>
                      <a:cubicBezTo>
                        <a:pt x="1676" y="223"/>
                        <a:pt x="1883" y="172"/>
                        <a:pt x="2088" y="128"/>
                      </a:cubicBezTo>
                      <a:cubicBezTo>
                        <a:pt x="2293" y="84"/>
                        <a:pt x="2553" y="45"/>
                        <a:pt x="2712" y="24"/>
                      </a:cubicBezTo>
                      <a:cubicBezTo>
                        <a:pt x="2871" y="3"/>
                        <a:pt x="2896" y="0"/>
                        <a:pt x="3040" y="0"/>
                      </a:cubicBezTo>
                      <a:cubicBezTo>
                        <a:pt x="3184" y="0"/>
                        <a:pt x="3419" y="9"/>
                        <a:pt x="3576" y="24"/>
                      </a:cubicBezTo>
                      <a:cubicBezTo>
                        <a:pt x="3733" y="39"/>
                        <a:pt x="3869" y="65"/>
                        <a:pt x="3984" y="88"/>
                      </a:cubicBezTo>
                      <a:cubicBezTo>
                        <a:pt x="4099" y="111"/>
                        <a:pt x="4181" y="135"/>
                        <a:pt x="4264" y="160"/>
                      </a:cubicBezTo>
                    </a:path>
                  </a:pathLst>
                </a:cu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71731" name="Freeform 24" descr="Крупная сетка"/>
            <p:cNvSpPr>
              <a:spLocks/>
            </p:cNvSpPr>
            <p:nvPr/>
          </p:nvSpPr>
          <p:spPr bwMode="auto">
            <a:xfrm>
              <a:off x="2587" y="4106"/>
              <a:ext cx="3219" cy="661"/>
            </a:xfrm>
            <a:custGeom>
              <a:avLst/>
              <a:gdLst>
                <a:gd name="T0" fmla="*/ 0 w 4232"/>
                <a:gd name="T1" fmla="*/ 661 h 991"/>
                <a:gd name="T2" fmla="*/ 389 w 4232"/>
                <a:gd name="T3" fmla="*/ 458 h 991"/>
                <a:gd name="T4" fmla="*/ 864 w 4232"/>
                <a:gd name="T5" fmla="*/ 271 h 991"/>
                <a:gd name="T6" fmla="*/ 1351 w 4232"/>
                <a:gd name="T7" fmla="*/ 133 h 991"/>
                <a:gd name="T8" fmla="*/ 2002 w 4232"/>
                <a:gd name="T9" fmla="*/ 21 h 991"/>
                <a:gd name="T10" fmla="*/ 2416 w 4232"/>
                <a:gd name="T11" fmla="*/ 10 h 991"/>
                <a:gd name="T12" fmla="*/ 2757 w 4232"/>
                <a:gd name="T13" fmla="*/ 26 h 991"/>
                <a:gd name="T14" fmla="*/ 3219 w 4232"/>
                <a:gd name="T15" fmla="*/ 127 h 9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32"/>
                <a:gd name="T25" fmla="*/ 0 h 991"/>
                <a:gd name="T26" fmla="*/ 4232 w 4232"/>
                <a:gd name="T27" fmla="*/ 991 h 99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32" h="991">
                  <a:moveTo>
                    <a:pt x="0" y="991"/>
                  </a:moveTo>
                  <a:cubicBezTo>
                    <a:pt x="161" y="887"/>
                    <a:pt x="323" y="784"/>
                    <a:pt x="512" y="687"/>
                  </a:cubicBezTo>
                  <a:cubicBezTo>
                    <a:pt x="701" y="590"/>
                    <a:pt x="925" y="488"/>
                    <a:pt x="1136" y="407"/>
                  </a:cubicBezTo>
                  <a:cubicBezTo>
                    <a:pt x="1347" y="326"/>
                    <a:pt x="1527" y="262"/>
                    <a:pt x="1776" y="199"/>
                  </a:cubicBezTo>
                  <a:cubicBezTo>
                    <a:pt x="2025" y="136"/>
                    <a:pt x="2399" y="62"/>
                    <a:pt x="2632" y="31"/>
                  </a:cubicBezTo>
                  <a:cubicBezTo>
                    <a:pt x="2865" y="0"/>
                    <a:pt x="3011" y="14"/>
                    <a:pt x="3176" y="15"/>
                  </a:cubicBezTo>
                  <a:cubicBezTo>
                    <a:pt x="3341" y="16"/>
                    <a:pt x="3448" y="10"/>
                    <a:pt x="3624" y="39"/>
                  </a:cubicBezTo>
                  <a:cubicBezTo>
                    <a:pt x="3800" y="68"/>
                    <a:pt x="4016" y="129"/>
                    <a:pt x="4232" y="191"/>
                  </a:cubicBezTo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</p:grpSp>
      <p:sp>
        <p:nvSpPr>
          <p:cNvPr id="29" name="Прямоугольник 28"/>
          <p:cNvSpPr/>
          <p:nvPr/>
        </p:nvSpPr>
        <p:spPr>
          <a:xfrm>
            <a:off x="970891" y="3995502"/>
            <a:ext cx="2880319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 – стратиграфически ограниченный тип</a:t>
            </a:r>
          </a:p>
        </p:txBody>
      </p:sp>
      <p:sp>
        <p:nvSpPr>
          <p:cNvPr id="71688" name="Rectangle 63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Franklin Gothic Book" pitchFamily="34" charset="0"/>
            </a:endParaRPr>
          </a:p>
        </p:txBody>
      </p: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5246688" y="2655888"/>
            <a:ext cx="3214687" cy="1395412"/>
            <a:chOff x="1161" y="13144"/>
            <a:chExt cx="4498" cy="2502"/>
          </a:xfrm>
        </p:grpSpPr>
        <p:sp>
          <p:nvSpPr>
            <p:cNvPr id="71693" name="Freeform 62" descr="Крупное конфетти"/>
            <p:cNvSpPr>
              <a:spLocks/>
            </p:cNvSpPr>
            <p:nvPr/>
          </p:nvSpPr>
          <p:spPr bwMode="auto">
            <a:xfrm>
              <a:off x="2781" y="14044"/>
              <a:ext cx="1084" cy="561"/>
            </a:xfrm>
            <a:custGeom>
              <a:avLst/>
              <a:gdLst>
                <a:gd name="T0" fmla="*/ 18 w 1358"/>
                <a:gd name="T1" fmla="*/ 9 h 658"/>
                <a:gd name="T2" fmla="*/ 146 w 1358"/>
                <a:gd name="T3" fmla="*/ 64 h 658"/>
                <a:gd name="T4" fmla="*/ 274 w 1358"/>
                <a:gd name="T5" fmla="*/ 115 h 658"/>
                <a:gd name="T6" fmla="*/ 437 w 1358"/>
                <a:gd name="T7" fmla="*/ 159 h 658"/>
                <a:gd name="T8" fmla="*/ 631 w 1358"/>
                <a:gd name="T9" fmla="*/ 217 h 658"/>
                <a:gd name="T10" fmla="*/ 804 w 1358"/>
                <a:gd name="T11" fmla="*/ 252 h 658"/>
                <a:gd name="T12" fmla="*/ 989 w 1358"/>
                <a:gd name="T13" fmla="*/ 275 h 658"/>
                <a:gd name="T14" fmla="*/ 1075 w 1358"/>
                <a:gd name="T15" fmla="*/ 292 h 658"/>
                <a:gd name="T16" fmla="*/ 1040 w 1358"/>
                <a:gd name="T17" fmla="*/ 391 h 658"/>
                <a:gd name="T18" fmla="*/ 986 w 1358"/>
                <a:gd name="T19" fmla="*/ 504 h 658"/>
                <a:gd name="T20" fmla="*/ 932 w 1358"/>
                <a:gd name="T21" fmla="*/ 555 h 658"/>
                <a:gd name="T22" fmla="*/ 644 w 1358"/>
                <a:gd name="T23" fmla="*/ 538 h 658"/>
                <a:gd name="T24" fmla="*/ 488 w 1358"/>
                <a:gd name="T25" fmla="*/ 518 h 658"/>
                <a:gd name="T26" fmla="*/ 382 w 1358"/>
                <a:gd name="T27" fmla="*/ 487 h 658"/>
                <a:gd name="T28" fmla="*/ 287 w 1358"/>
                <a:gd name="T29" fmla="*/ 463 h 658"/>
                <a:gd name="T30" fmla="*/ 175 w 1358"/>
                <a:gd name="T31" fmla="*/ 429 h 658"/>
                <a:gd name="T32" fmla="*/ 85 w 1358"/>
                <a:gd name="T33" fmla="*/ 391 h 658"/>
                <a:gd name="T34" fmla="*/ 76 w 1358"/>
                <a:gd name="T35" fmla="*/ 350 h 658"/>
                <a:gd name="T36" fmla="*/ 60 w 1358"/>
                <a:gd name="T37" fmla="*/ 265 h 658"/>
                <a:gd name="T38" fmla="*/ 34 w 1358"/>
                <a:gd name="T39" fmla="*/ 119 h 658"/>
                <a:gd name="T40" fmla="*/ 18 w 1358"/>
                <a:gd name="T41" fmla="*/ 9 h 65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58"/>
                <a:gd name="T64" fmla="*/ 0 h 658"/>
                <a:gd name="T65" fmla="*/ 1358 w 1358"/>
                <a:gd name="T66" fmla="*/ 658 h 65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58" h="658">
                  <a:moveTo>
                    <a:pt x="23" y="11"/>
                  </a:moveTo>
                  <a:cubicBezTo>
                    <a:pt x="46" y="0"/>
                    <a:pt x="130" y="54"/>
                    <a:pt x="183" y="75"/>
                  </a:cubicBezTo>
                  <a:cubicBezTo>
                    <a:pt x="236" y="96"/>
                    <a:pt x="282" y="116"/>
                    <a:pt x="343" y="135"/>
                  </a:cubicBezTo>
                  <a:cubicBezTo>
                    <a:pt x="404" y="154"/>
                    <a:pt x="472" y="167"/>
                    <a:pt x="547" y="187"/>
                  </a:cubicBezTo>
                  <a:cubicBezTo>
                    <a:pt x="622" y="207"/>
                    <a:pt x="714" y="237"/>
                    <a:pt x="791" y="255"/>
                  </a:cubicBezTo>
                  <a:cubicBezTo>
                    <a:pt x="868" y="273"/>
                    <a:pt x="932" y="284"/>
                    <a:pt x="1007" y="295"/>
                  </a:cubicBezTo>
                  <a:cubicBezTo>
                    <a:pt x="1082" y="306"/>
                    <a:pt x="1182" y="315"/>
                    <a:pt x="1239" y="323"/>
                  </a:cubicBezTo>
                  <a:cubicBezTo>
                    <a:pt x="1296" y="331"/>
                    <a:pt x="1336" y="320"/>
                    <a:pt x="1347" y="343"/>
                  </a:cubicBezTo>
                  <a:cubicBezTo>
                    <a:pt x="1358" y="366"/>
                    <a:pt x="1322" y="418"/>
                    <a:pt x="1303" y="459"/>
                  </a:cubicBezTo>
                  <a:cubicBezTo>
                    <a:pt x="1284" y="500"/>
                    <a:pt x="1258" y="559"/>
                    <a:pt x="1235" y="591"/>
                  </a:cubicBezTo>
                  <a:cubicBezTo>
                    <a:pt x="1212" y="623"/>
                    <a:pt x="1238" y="644"/>
                    <a:pt x="1167" y="651"/>
                  </a:cubicBezTo>
                  <a:cubicBezTo>
                    <a:pt x="1096" y="658"/>
                    <a:pt x="900" y="638"/>
                    <a:pt x="807" y="631"/>
                  </a:cubicBezTo>
                  <a:cubicBezTo>
                    <a:pt x="714" y="624"/>
                    <a:pt x="666" y="617"/>
                    <a:pt x="611" y="607"/>
                  </a:cubicBezTo>
                  <a:cubicBezTo>
                    <a:pt x="556" y="597"/>
                    <a:pt x="521" y="582"/>
                    <a:pt x="479" y="571"/>
                  </a:cubicBezTo>
                  <a:cubicBezTo>
                    <a:pt x="437" y="560"/>
                    <a:pt x="402" y="554"/>
                    <a:pt x="359" y="543"/>
                  </a:cubicBezTo>
                  <a:cubicBezTo>
                    <a:pt x="316" y="532"/>
                    <a:pt x="261" y="517"/>
                    <a:pt x="219" y="503"/>
                  </a:cubicBezTo>
                  <a:cubicBezTo>
                    <a:pt x="177" y="489"/>
                    <a:pt x="128" y="474"/>
                    <a:pt x="107" y="459"/>
                  </a:cubicBezTo>
                  <a:cubicBezTo>
                    <a:pt x="86" y="444"/>
                    <a:pt x="100" y="436"/>
                    <a:pt x="95" y="411"/>
                  </a:cubicBezTo>
                  <a:cubicBezTo>
                    <a:pt x="90" y="386"/>
                    <a:pt x="84" y="356"/>
                    <a:pt x="75" y="311"/>
                  </a:cubicBezTo>
                  <a:cubicBezTo>
                    <a:pt x="66" y="266"/>
                    <a:pt x="53" y="189"/>
                    <a:pt x="43" y="139"/>
                  </a:cubicBezTo>
                  <a:cubicBezTo>
                    <a:pt x="33" y="89"/>
                    <a:pt x="0" y="22"/>
                    <a:pt x="23" y="11"/>
                  </a:cubicBezTo>
                  <a:close/>
                </a:path>
              </a:pathLst>
            </a:custGeom>
            <a:pattFill prst="lgConfetti">
              <a:fgClr>
                <a:srgbClr val="000000"/>
              </a:fgClr>
              <a:bgClr>
                <a:srgbClr val="FFFF00"/>
              </a:bgClr>
            </a:pattFill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/>
            </a:p>
          </p:txBody>
        </p:sp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1161" y="13144"/>
              <a:ext cx="4498" cy="2502"/>
              <a:chOff x="2274" y="5891"/>
              <a:chExt cx="4419" cy="3343"/>
            </a:xfrm>
          </p:grpSpPr>
          <p:sp>
            <p:nvSpPr>
              <p:cNvPr id="71695" name="Freeform 61" descr="Крупное конфетти"/>
              <p:cNvSpPr>
                <a:spLocks/>
              </p:cNvSpPr>
              <p:nvPr/>
            </p:nvSpPr>
            <p:spPr bwMode="auto">
              <a:xfrm>
                <a:off x="2274" y="7094"/>
                <a:ext cx="1035" cy="865"/>
              </a:xfrm>
              <a:custGeom>
                <a:avLst/>
                <a:gdLst>
                  <a:gd name="T0" fmla="*/ 2 w 1321"/>
                  <a:gd name="T1" fmla="*/ 722 h 761"/>
                  <a:gd name="T2" fmla="*/ 58 w 1321"/>
                  <a:gd name="T3" fmla="*/ 649 h 761"/>
                  <a:gd name="T4" fmla="*/ 284 w 1321"/>
                  <a:gd name="T5" fmla="*/ 431 h 761"/>
                  <a:gd name="T6" fmla="*/ 522 w 1321"/>
                  <a:gd name="T7" fmla="*/ 231 h 761"/>
                  <a:gd name="T8" fmla="*/ 726 w 1321"/>
                  <a:gd name="T9" fmla="*/ 67 h 761"/>
                  <a:gd name="T10" fmla="*/ 823 w 1321"/>
                  <a:gd name="T11" fmla="*/ 13 h 761"/>
                  <a:gd name="T12" fmla="*/ 1026 w 1321"/>
                  <a:gd name="T13" fmla="*/ 17 h 761"/>
                  <a:gd name="T14" fmla="*/ 876 w 1321"/>
                  <a:gd name="T15" fmla="*/ 117 h 761"/>
                  <a:gd name="T16" fmla="*/ 807 w 1321"/>
                  <a:gd name="T17" fmla="*/ 185 h 761"/>
                  <a:gd name="T18" fmla="*/ 581 w 1321"/>
                  <a:gd name="T19" fmla="*/ 358 h 761"/>
                  <a:gd name="T20" fmla="*/ 218 w 1321"/>
                  <a:gd name="T21" fmla="*/ 681 h 761"/>
                  <a:gd name="T22" fmla="*/ 36 w 1321"/>
                  <a:gd name="T23" fmla="*/ 858 h 761"/>
                  <a:gd name="T24" fmla="*/ 2 w 1321"/>
                  <a:gd name="T25" fmla="*/ 722 h 76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21"/>
                  <a:gd name="T40" fmla="*/ 0 h 761"/>
                  <a:gd name="T41" fmla="*/ 1321 w 1321"/>
                  <a:gd name="T42" fmla="*/ 761 h 76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21" h="761">
                    <a:moveTo>
                      <a:pt x="2" y="635"/>
                    </a:moveTo>
                    <a:cubicBezTo>
                      <a:pt x="15" y="593"/>
                      <a:pt x="14" y="614"/>
                      <a:pt x="74" y="571"/>
                    </a:cubicBezTo>
                    <a:cubicBezTo>
                      <a:pt x="134" y="528"/>
                      <a:pt x="263" y="440"/>
                      <a:pt x="362" y="379"/>
                    </a:cubicBezTo>
                    <a:cubicBezTo>
                      <a:pt x="461" y="318"/>
                      <a:pt x="572" y="256"/>
                      <a:pt x="666" y="203"/>
                    </a:cubicBezTo>
                    <a:cubicBezTo>
                      <a:pt x="760" y="150"/>
                      <a:pt x="862" y="91"/>
                      <a:pt x="926" y="59"/>
                    </a:cubicBezTo>
                    <a:cubicBezTo>
                      <a:pt x="990" y="27"/>
                      <a:pt x="986" y="18"/>
                      <a:pt x="1050" y="11"/>
                    </a:cubicBezTo>
                    <a:cubicBezTo>
                      <a:pt x="1114" y="4"/>
                      <a:pt x="1299" y="0"/>
                      <a:pt x="1310" y="15"/>
                    </a:cubicBezTo>
                    <a:cubicBezTo>
                      <a:pt x="1321" y="30"/>
                      <a:pt x="1165" y="78"/>
                      <a:pt x="1118" y="103"/>
                    </a:cubicBezTo>
                    <a:cubicBezTo>
                      <a:pt x="1071" y="128"/>
                      <a:pt x="1093" y="128"/>
                      <a:pt x="1030" y="163"/>
                    </a:cubicBezTo>
                    <a:cubicBezTo>
                      <a:pt x="967" y="198"/>
                      <a:pt x="867" y="242"/>
                      <a:pt x="742" y="315"/>
                    </a:cubicBezTo>
                    <a:cubicBezTo>
                      <a:pt x="617" y="388"/>
                      <a:pt x="394" y="526"/>
                      <a:pt x="278" y="599"/>
                    </a:cubicBezTo>
                    <a:cubicBezTo>
                      <a:pt x="162" y="672"/>
                      <a:pt x="92" y="749"/>
                      <a:pt x="46" y="755"/>
                    </a:cubicBezTo>
                    <a:cubicBezTo>
                      <a:pt x="0" y="761"/>
                      <a:pt x="11" y="660"/>
                      <a:pt x="2" y="635"/>
                    </a:cubicBezTo>
                    <a:close/>
                  </a:path>
                </a:pathLst>
              </a:custGeom>
              <a:pattFill prst="lgConfetti">
                <a:fgClr>
                  <a:srgbClr val="000000"/>
                </a:fgClr>
                <a:bgClr>
                  <a:srgbClr val="FFFF00"/>
                </a:bgClr>
              </a:patt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grpSp>
            <p:nvGrpSpPr>
              <p:cNvPr id="11" name="Group 27"/>
              <p:cNvGrpSpPr>
                <a:grpSpLocks/>
              </p:cNvGrpSpPr>
              <p:nvPr/>
            </p:nvGrpSpPr>
            <p:grpSpPr bwMode="auto">
              <a:xfrm>
                <a:off x="2274" y="5891"/>
                <a:ext cx="4419" cy="3343"/>
                <a:chOff x="2274" y="5891"/>
                <a:chExt cx="4419" cy="3343"/>
              </a:xfrm>
            </p:grpSpPr>
            <p:sp>
              <p:nvSpPr>
                <p:cNvPr id="71697" name="Freeform 60" descr="Крупное конфетти"/>
                <p:cNvSpPr>
                  <a:spLocks/>
                </p:cNvSpPr>
                <p:nvPr/>
              </p:nvSpPr>
              <p:spPr bwMode="auto">
                <a:xfrm>
                  <a:off x="2274" y="6787"/>
                  <a:ext cx="1672" cy="1782"/>
                </a:xfrm>
                <a:custGeom>
                  <a:avLst/>
                  <a:gdLst>
                    <a:gd name="T0" fmla="*/ 38 w 2132"/>
                    <a:gd name="T1" fmla="*/ 1265 h 1565"/>
                    <a:gd name="T2" fmla="*/ 95 w 2132"/>
                    <a:gd name="T3" fmla="*/ 1192 h 1565"/>
                    <a:gd name="T4" fmla="*/ 321 w 2132"/>
                    <a:gd name="T5" fmla="*/ 974 h 1565"/>
                    <a:gd name="T6" fmla="*/ 561 w 2132"/>
                    <a:gd name="T7" fmla="*/ 753 h 1565"/>
                    <a:gd name="T8" fmla="*/ 994 w 2132"/>
                    <a:gd name="T9" fmla="*/ 393 h 1565"/>
                    <a:gd name="T10" fmla="*/ 1565 w 2132"/>
                    <a:gd name="T11" fmla="*/ 47 h 1565"/>
                    <a:gd name="T12" fmla="*/ 1637 w 2132"/>
                    <a:gd name="T13" fmla="*/ 115 h 1565"/>
                    <a:gd name="T14" fmla="*/ 1659 w 2132"/>
                    <a:gd name="T15" fmla="*/ 274 h 1565"/>
                    <a:gd name="T16" fmla="*/ 1656 w 2132"/>
                    <a:gd name="T17" fmla="*/ 416 h 1565"/>
                    <a:gd name="T18" fmla="*/ 1568 w 2132"/>
                    <a:gd name="T19" fmla="*/ 457 h 1565"/>
                    <a:gd name="T20" fmla="*/ 1461 w 2132"/>
                    <a:gd name="T21" fmla="*/ 529 h 1565"/>
                    <a:gd name="T22" fmla="*/ 1006 w 2132"/>
                    <a:gd name="T23" fmla="*/ 853 h 1565"/>
                    <a:gd name="T24" fmla="*/ 802 w 2132"/>
                    <a:gd name="T25" fmla="*/ 1003 h 1565"/>
                    <a:gd name="T26" fmla="*/ 611 w 2132"/>
                    <a:gd name="T27" fmla="*/ 1181 h 1565"/>
                    <a:gd name="T28" fmla="*/ 297 w 2132"/>
                    <a:gd name="T29" fmla="*/ 1481 h 1565"/>
                    <a:gd name="T30" fmla="*/ 43 w 2132"/>
                    <a:gd name="T31" fmla="*/ 1746 h 1565"/>
                    <a:gd name="T32" fmla="*/ 38 w 2132"/>
                    <a:gd name="T33" fmla="*/ 1265 h 15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132"/>
                    <a:gd name="T52" fmla="*/ 0 h 1565"/>
                    <a:gd name="T53" fmla="*/ 2132 w 2132"/>
                    <a:gd name="T54" fmla="*/ 1565 h 156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132" h="1565">
                      <a:moveTo>
                        <a:pt x="49" y="1111"/>
                      </a:moveTo>
                      <a:cubicBezTo>
                        <a:pt x="62" y="1069"/>
                        <a:pt x="61" y="1090"/>
                        <a:pt x="121" y="1047"/>
                      </a:cubicBezTo>
                      <a:cubicBezTo>
                        <a:pt x="181" y="1004"/>
                        <a:pt x="310" y="919"/>
                        <a:pt x="409" y="855"/>
                      </a:cubicBezTo>
                      <a:cubicBezTo>
                        <a:pt x="508" y="791"/>
                        <a:pt x="572" y="746"/>
                        <a:pt x="715" y="661"/>
                      </a:cubicBezTo>
                      <a:cubicBezTo>
                        <a:pt x="858" y="576"/>
                        <a:pt x="1054" y="448"/>
                        <a:pt x="1267" y="345"/>
                      </a:cubicBezTo>
                      <a:cubicBezTo>
                        <a:pt x="1480" y="242"/>
                        <a:pt x="1858" y="82"/>
                        <a:pt x="1995" y="41"/>
                      </a:cubicBezTo>
                      <a:cubicBezTo>
                        <a:pt x="2132" y="0"/>
                        <a:pt x="2067" y="68"/>
                        <a:pt x="2087" y="101"/>
                      </a:cubicBezTo>
                      <a:cubicBezTo>
                        <a:pt x="2107" y="134"/>
                        <a:pt x="2111" y="197"/>
                        <a:pt x="2115" y="241"/>
                      </a:cubicBezTo>
                      <a:cubicBezTo>
                        <a:pt x="2119" y="285"/>
                        <a:pt x="2130" y="338"/>
                        <a:pt x="2111" y="365"/>
                      </a:cubicBezTo>
                      <a:cubicBezTo>
                        <a:pt x="2092" y="392"/>
                        <a:pt x="2040" y="384"/>
                        <a:pt x="1999" y="401"/>
                      </a:cubicBezTo>
                      <a:cubicBezTo>
                        <a:pt x="1958" y="418"/>
                        <a:pt x="1982" y="407"/>
                        <a:pt x="1863" y="465"/>
                      </a:cubicBezTo>
                      <a:cubicBezTo>
                        <a:pt x="1744" y="523"/>
                        <a:pt x="1423" y="680"/>
                        <a:pt x="1283" y="749"/>
                      </a:cubicBezTo>
                      <a:cubicBezTo>
                        <a:pt x="1143" y="818"/>
                        <a:pt x="1107" y="833"/>
                        <a:pt x="1023" y="881"/>
                      </a:cubicBezTo>
                      <a:cubicBezTo>
                        <a:pt x="939" y="929"/>
                        <a:pt x="886" y="967"/>
                        <a:pt x="779" y="1037"/>
                      </a:cubicBezTo>
                      <a:cubicBezTo>
                        <a:pt x="672" y="1107"/>
                        <a:pt x="500" y="1218"/>
                        <a:pt x="379" y="1301"/>
                      </a:cubicBezTo>
                      <a:cubicBezTo>
                        <a:pt x="258" y="1384"/>
                        <a:pt x="110" y="1565"/>
                        <a:pt x="55" y="1533"/>
                      </a:cubicBezTo>
                      <a:cubicBezTo>
                        <a:pt x="0" y="1501"/>
                        <a:pt x="50" y="1199"/>
                        <a:pt x="49" y="1111"/>
                      </a:cubicBezTo>
                      <a:close/>
                    </a:path>
                  </a:pathLst>
                </a:custGeom>
                <a:pattFill prst="lgConfetti">
                  <a:fgClr>
                    <a:srgbClr val="000000"/>
                  </a:fgClr>
                  <a:bgClr>
                    <a:srgbClr val="FFFF00"/>
                  </a:bgClr>
                </a:pattFill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ru-RU"/>
                </a:p>
              </p:txBody>
            </p:sp>
            <p:grpSp>
              <p:nvGrpSpPr>
                <p:cNvPr id="14" name="Group 28"/>
                <p:cNvGrpSpPr>
                  <a:grpSpLocks/>
                </p:cNvGrpSpPr>
                <p:nvPr/>
              </p:nvGrpSpPr>
              <p:grpSpPr bwMode="auto">
                <a:xfrm>
                  <a:off x="2274" y="5891"/>
                  <a:ext cx="4419" cy="3343"/>
                  <a:chOff x="2274" y="5891"/>
                  <a:chExt cx="4419" cy="3343"/>
                </a:xfrm>
              </p:grpSpPr>
              <p:sp>
                <p:nvSpPr>
                  <p:cNvPr id="71699" name="Freeform 59" descr="Крупное конфетти"/>
                  <p:cNvSpPr>
                    <a:spLocks/>
                  </p:cNvSpPr>
                  <p:nvPr/>
                </p:nvSpPr>
                <p:spPr bwMode="auto">
                  <a:xfrm>
                    <a:off x="2326" y="7187"/>
                    <a:ext cx="1675" cy="1847"/>
                  </a:xfrm>
                  <a:custGeom>
                    <a:avLst/>
                    <a:gdLst>
                      <a:gd name="T0" fmla="*/ 16 w 2136"/>
                      <a:gd name="T1" fmla="*/ 1381 h 1622"/>
                      <a:gd name="T2" fmla="*/ 100 w 2136"/>
                      <a:gd name="T3" fmla="*/ 1265 h 1622"/>
                      <a:gd name="T4" fmla="*/ 311 w 2136"/>
                      <a:gd name="T5" fmla="*/ 1035 h 1622"/>
                      <a:gd name="T6" fmla="*/ 550 w 2136"/>
                      <a:gd name="T7" fmla="*/ 803 h 1622"/>
                      <a:gd name="T8" fmla="*/ 979 w 2136"/>
                      <a:gd name="T9" fmla="*/ 443 h 1622"/>
                      <a:gd name="T10" fmla="*/ 1553 w 2136"/>
                      <a:gd name="T11" fmla="*/ 42 h 1622"/>
                      <a:gd name="T12" fmla="*/ 1641 w 2136"/>
                      <a:gd name="T13" fmla="*/ 188 h 1622"/>
                      <a:gd name="T14" fmla="*/ 1663 w 2136"/>
                      <a:gd name="T15" fmla="*/ 347 h 1622"/>
                      <a:gd name="T16" fmla="*/ 1660 w 2136"/>
                      <a:gd name="T17" fmla="*/ 489 h 1622"/>
                      <a:gd name="T18" fmla="*/ 1572 w 2136"/>
                      <a:gd name="T19" fmla="*/ 530 h 1622"/>
                      <a:gd name="T20" fmla="*/ 1466 w 2136"/>
                      <a:gd name="T21" fmla="*/ 602 h 1622"/>
                      <a:gd name="T22" fmla="*/ 1011 w 2136"/>
                      <a:gd name="T23" fmla="*/ 926 h 1622"/>
                      <a:gd name="T24" fmla="*/ 807 w 2136"/>
                      <a:gd name="T25" fmla="*/ 1076 h 1622"/>
                      <a:gd name="T26" fmla="*/ 616 w 2136"/>
                      <a:gd name="T27" fmla="*/ 1254 h 1622"/>
                      <a:gd name="T28" fmla="*/ 302 w 2136"/>
                      <a:gd name="T29" fmla="*/ 1554 h 1622"/>
                      <a:gd name="T30" fmla="*/ 48 w 2136"/>
                      <a:gd name="T31" fmla="*/ 1819 h 1622"/>
                      <a:gd name="T32" fmla="*/ 16 w 2136"/>
                      <a:gd name="T33" fmla="*/ 1381 h 1622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2136"/>
                      <a:gd name="T52" fmla="*/ 0 h 1622"/>
                      <a:gd name="T53" fmla="*/ 2136 w 2136"/>
                      <a:gd name="T54" fmla="*/ 1622 h 1622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2136" h="1622">
                        <a:moveTo>
                          <a:pt x="21" y="1213"/>
                        </a:moveTo>
                        <a:cubicBezTo>
                          <a:pt x="32" y="1132"/>
                          <a:pt x="65" y="1162"/>
                          <a:pt x="127" y="1111"/>
                        </a:cubicBezTo>
                        <a:cubicBezTo>
                          <a:pt x="189" y="1060"/>
                          <a:pt x="301" y="977"/>
                          <a:pt x="397" y="909"/>
                        </a:cubicBezTo>
                        <a:cubicBezTo>
                          <a:pt x="493" y="841"/>
                          <a:pt x="559" y="792"/>
                          <a:pt x="701" y="705"/>
                        </a:cubicBezTo>
                        <a:cubicBezTo>
                          <a:pt x="843" y="618"/>
                          <a:pt x="1036" y="500"/>
                          <a:pt x="1249" y="389"/>
                        </a:cubicBezTo>
                        <a:cubicBezTo>
                          <a:pt x="1462" y="278"/>
                          <a:pt x="1840" y="74"/>
                          <a:pt x="1981" y="37"/>
                        </a:cubicBezTo>
                        <a:cubicBezTo>
                          <a:pt x="2122" y="0"/>
                          <a:pt x="2070" y="120"/>
                          <a:pt x="2093" y="165"/>
                        </a:cubicBezTo>
                        <a:cubicBezTo>
                          <a:pt x="2116" y="210"/>
                          <a:pt x="2117" y="261"/>
                          <a:pt x="2121" y="305"/>
                        </a:cubicBezTo>
                        <a:cubicBezTo>
                          <a:pt x="2125" y="349"/>
                          <a:pt x="2136" y="402"/>
                          <a:pt x="2117" y="429"/>
                        </a:cubicBezTo>
                        <a:cubicBezTo>
                          <a:pt x="2098" y="456"/>
                          <a:pt x="2046" y="448"/>
                          <a:pt x="2005" y="465"/>
                        </a:cubicBezTo>
                        <a:cubicBezTo>
                          <a:pt x="1964" y="482"/>
                          <a:pt x="1988" y="471"/>
                          <a:pt x="1869" y="529"/>
                        </a:cubicBezTo>
                        <a:cubicBezTo>
                          <a:pt x="1750" y="587"/>
                          <a:pt x="1429" y="744"/>
                          <a:pt x="1289" y="813"/>
                        </a:cubicBezTo>
                        <a:cubicBezTo>
                          <a:pt x="1149" y="882"/>
                          <a:pt x="1113" y="897"/>
                          <a:pt x="1029" y="945"/>
                        </a:cubicBezTo>
                        <a:cubicBezTo>
                          <a:pt x="945" y="993"/>
                          <a:pt x="892" y="1031"/>
                          <a:pt x="785" y="1101"/>
                        </a:cubicBezTo>
                        <a:cubicBezTo>
                          <a:pt x="678" y="1171"/>
                          <a:pt x="506" y="1282"/>
                          <a:pt x="385" y="1365"/>
                        </a:cubicBezTo>
                        <a:cubicBezTo>
                          <a:pt x="264" y="1448"/>
                          <a:pt x="122" y="1622"/>
                          <a:pt x="61" y="1597"/>
                        </a:cubicBezTo>
                        <a:cubicBezTo>
                          <a:pt x="0" y="1572"/>
                          <a:pt x="10" y="1294"/>
                          <a:pt x="21" y="1213"/>
                        </a:cubicBezTo>
                        <a:close/>
                      </a:path>
                    </a:pathLst>
                  </a:custGeom>
                  <a:pattFill prst="lgConfetti">
                    <a:fgClr>
                      <a:srgbClr val="000000"/>
                    </a:fgClr>
                    <a:bgClr>
                      <a:srgbClr val="FFFF00"/>
                    </a:bgClr>
                  </a:pattFill>
                  <a:ln w="3810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15" name="Group 29"/>
                  <p:cNvGrpSpPr>
                    <a:grpSpLocks/>
                  </p:cNvGrpSpPr>
                  <p:nvPr/>
                </p:nvGrpSpPr>
                <p:grpSpPr bwMode="auto">
                  <a:xfrm>
                    <a:off x="2274" y="5891"/>
                    <a:ext cx="4419" cy="3343"/>
                    <a:chOff x="2274" y="5891"/>
                    <a:chExt cx="4419" cy="3343"/>
                  </a:xfrm>
                </p:grpSpPr>
                <p:sp>
                  <p:nvSpPr>
                    <p:cNvPr id="71701" name="Freeform 58"/>
                    <p:cNvSpPr>
                      <a:spLocks/>
                    </p:cNvSpPr>
                    <p:nvPr/>
                  </p:nvSpPr>
                  <p:spPr bwMode="auto">
                    <a:xfrm>
                      <a:off x="3823" y="6200"/>
                      <a:ext cx="351" cy="2788"/>
                    </a:xfrm>
                    <a:custGeom>
                      <a:avLst/>
                      <a:gdLst>
                        <a:gd name="T0" fmla="*/ 0 w 448"/>
                        <a:gd name="T1" fmla="*/ 0 h 2448"/>
                        <a:gd name="T2" fmla="*/ 351 w 448"/>
                        <a:gd name="T3" fmla="*/ 2788 h 2448"/>
                        <a:gd name="T4" fmla="*/ 0 60000 65536"/>
                        <a:gd name="T5" fmla="*/ 0 60000 65536"/>
                        <a:gd name="T6" fmla="*/ 0 w 448"/>
                        <a:gd name="T7" fmla="*/ 0 h 2448"/>
                        <a:gd name="T8" fmla="*/ 448 w 448"/>
                        <a:gd name="T9" fmla="*/ 2448 h 2448"/>
                      </a:gdLst>
                      <a:ahLst/>
                      <a:cxnLst>
                        <a:cxn ang="T4">
                          <a:pos x="T0" y="T1"/>
                        </a:cxn>
                        <a:cxn ang="T5">
                          <a:pos x="T2" y="T3"/>
                        </a:cxn>
                      </a:cxnLst>
                      <a:rect l="T6" t="T7" r="T8" b="T9"/>
                      <a:pathLst>
                        <a:path w="448" h="2448">
                          <a:moveTo>
                            <a:pt x="0" y="0"/>
                          </a:moveTo>
                          <a:cubicBezTo>
                            <a:pt x="0" y="0"/>
                            <a:pt x="224" y="1224"/>
                            <a:pt x="448" y="2448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02" name="Line 5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4431" y="6318"/>
                      <a:ext cx="947" cy="2551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03" name="Freeform 56"/>
                    <p:cNvSpPr>
                      <a:spLocks/>
                    </p:cNvSpPr>
                    <p:nvPr/>
                  </p:nvSpPr>
                  <p:spPr bwMode="auto">
                    <a:xfrm>
                      <a:off x="3089" y="6240"/>
                      <a:ext cx="769" cy="503"/>
                    </a:xfrm>
                    <a:custGeom>
                      <a:avLst/>
                      <a:gdLst>
                        <a:gd name="T0" fmla="*/ 275 w 981"/>
                        <a:gd name="T1" fmla="*/ 261 h 442"/>
                        <a:gd name="T2" fmla="*/ 617 w 981"/>
                        <a:gd name="T3" fmla="*/ 47 h 442"/>
                        <a:gd name="T4" fmla="*/ 736 w 981"/>
                        <a:gd name="T5" fmla="*/ 6 h 442"/>
                        <a:gd name="T6" fmla="*/ 752 w 981"/>
                        <a:gd name="T7" fmla="*/ 83 h 442"/>
                        <a:gd name="T8" fmla="*/ 749 w 981"/>
                        <a:gd name="T9" fmla="*/ 192 h 442"/>
                        <a:gd name="T10" fmla="*/ 629 w 981"/>
                        <a:gd name="T11" fmla="*/ 292 h 442"/>
                        <a:gd name="T12" fmla="*/ 545 w 981"/>
                        <a:gd name="T13" fmla="*/ 343 h 442"/>
                        <a:gd name="T14" fmla="*/ 275 w 981"/>
                        <a:gd name="T15" fmla="*/ 488 h 442"/>
                        <a:gd name="T16" fmla="*/ 203 w 981"/>
                        <a:gd name="T17" fmla="*/ 429 h 442"/>
                        <a:gd name="T18" fmla="*/ 12 w 981"/>
                        <a:gd name="T19" fmla="*/ 443 h 442"/>
                        <a:gd name="T20" fmla="*/ 275 w 981"/>
                        <a:gd name="T21" fmla="*/ 261 h 442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981"/>
                        <a:gd name="T34" fmla="*/ 0 h 442"/>
                        <a:gd name="T35" fmla="*/ 981 w 981"/>
                        <a:gd name="T36" fmla="*/ 442 h 442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981" h="442">
                          <a:moveTo>
                            <a:pt x="351" y="229"/>
                          </a:moveTo>
                          <a:cubicBezTo>
                            <a:pt x="480" y="171"/>
                            <a:pt x="689" y="78"/>
                            <a:pt x="787" y="41"/>
                          </a:cubicBezTo>
                          <a:cubicBezTo>
                            <a:pt x="885" y="4"/>
                            <a:pt x="910" y="0"/>
                            <a:pt x="939" y="5"/>
                          </a:cubicBezTo>
                          <a:cubicBezTo>
                            <a:pt x="968" y="10"/>
                            <a:pt x="956" y="46"/>
                            <a:pt x="959" y="73"/>
                          </a:cubicBezTo>
                          <a:cubicBezTo>
                            <a:pt x="962" y="100"/>
                            <a:pt x="981" y="138"/>
                            <a:pt x="955" y="169"/>
                          </a:cubicBezTo>
                          <a:cubicBezTo>
                            <a:pt x="929" y="200"/>
                            <a:pt x="846" y="235"/>
                            <a:pt x="803" y="257"/>
                          </a:cubicBezTo>
                          <a:cubicBezTo>
                            <a:pt x="760" y="279"/>
                            <a:pt x="770" y="272"/>
                            <a:pt x="695" y="301"/>
                          </a:cubicBezTo>
                          <a:cubicBezTo>
                            <a:pt x="620" y="330"/>
                            <a:pt x="424" y="416"/>
                            <a:pt x="351" y="429"/>
                          </a:cubicBezTo>
                          <a:cubicBezTo>
                            <a:pt x="278" y="442"/>
                            <a:pt x="315" y="384"/>
                            <a:pt x="259" y="377"/>
                          </a:cubicBezTo>
                          <a:cubicBezTo>
                            <a:pt x="203" y="370"/>
                            <a:pt x="0" y="414"/>
                            <a:pt x="15" y="389"/>
                          </a:cubicBezTo>
                          <a:lnTo>
                            <a:pt x="351" y="229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04" name="Freeform 55"/>
                    <p:cNvSpPr>
                      <a:spLocks/>
                    </p:cNvSpPr>
                    <p:nvPr/>
                  </p:nvSpPr>
                  <p:spPr bwMode="auto">
                    <a:xfrm>
                      <a:off x="3105" y="6545"/>
                      <a:ext cx="787" cy="471"/>
                    </a:xfrm>
                    <a:custGeom>
                      <a:avLst/>
                      <a:gdLst>
                        <a:gd name="T0" fmla="*/ 294 w 1004"/>
                        <a:gd name="T1" fmla="*/ 265 h 414"/>
                        <a:gd name="T2" fmla="*/ 633 w 1004"/>
                        <a:gd name="T3" fmla="*/ 69 h 414"/>
                        <a:gd name="T4" fmla="*/ 749 w 1004"/>
                        <a:gd name="T5" fmla="*/ 1 h 414"/>
                        <a:gd name="T6" fmla="*/ 764 w 1004"/>
                        <a:gd name="T7" fmla="*/ 79 h 414"/>
                        <a:gd name="T8" fmla="*/ 764 w 1004"/>
                        <a:gd name="T9" fmla="*/ 147 h 414"/>
                        <a:gd name="T10" fmla="*/ 629 w 1004"/>
                        <a:gd name="T11" fmla="*/ 233 h 414"/>
                        <a:gd name="T12" fmla="*/ 532 w 1004"/>
                        <a:gd name="T13" fmla="*/ 288 h 414"/>
                        <a:gd name="T14" fmla="*/ 278 w 1004"/>
                        <a:gd name="T15" fmla="*/ 433 h 414"/>
                        <a:gd name="T16" fmla="*/ 150 w 1004"/>
                        <a:gd name="T17" fmla="*/ 461 h 414"/>
                        <a:gd name="T18" fmla="*/ 24 w 1004"/>
                        <a:gd name="T19" fmla="*/ 438 h 414"/>
                        <a:gd name="T20" fmla="*/ 294 w 1004"/>
                        <a:gd name="T21" fmla="*/ 265 h 414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004"/>
                        <a:gd name="T34" fmla="*/ 0 h 414"/>
                        <a:gd name="T35" fmla="*/ 1004 w 1004"/>
                        <a:gd name="T36" fmla="*/ 414 h 414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004" h="414">
                          <a:moveTo>
                            <a:pt x="375" y="233"/>
                          </a:moveTo>
                          <a:cubicBezTo>
                            <a:pt x="504" y="179"/>
                            <a:pt x="710" y="100"/>
                            <a:pt x="807" y="61"/>
                          </a:cubicBezTo>
                          <a:cubicBezTo>
                            <a:pt x="904" y="22"/>
                            <a:pt x="927" y="0"/>
                            <a:pt x="955" y="1"/>
                          </a:cubicBezTo>
                          <a:cubicBezTo>
                            <a:pt x="983" y="2"/>
                            <a:pt x="972" y="48"/>
                            <a:pt x="975" y="69"/>
                          </a:cubicBezTo>
                          <a:cubicBezTo>
                            <a:pt x="978" y="90"/>
                            <a:pt x="1004" y="106"/>
                            <a:pt x="975" y="129"/>
                          </a:cubicBezTo>
                          <a:cubicBezTo>
                            <a:pt x="946" y="152"/>
                            <a:pt x="852" y="184"/>
                            <a:pt x="803" y="205"/>
                          </a:cubicBezTo>
                          <a:cubicBezTo>
                            <a:pt x="754" y="226"/>
                            <a:pt x="754" y="224"/>
                            <a:pt x="679" y="253"/>
                          </a:cubicBezTo>
                          <a:cubicBezTo>
                            <a:pt x="604" y="282"/>
                            <a:pt x="436" y="356"/>
                            <a:pt x="355" y="381"/>
                          </a:cubicBezTo>
                          <a:cubicBezTo>
                            <a:pt x="274" y="406"/>
                            <a:pt x="245" y="404"/>
                            <a:pt x="191" y="405"/>
                          </a:cubicBezTo>
                          <a:cubicBezTo>
                            <a:pt x="137" y="406"/>
                            <a:pt x="0" y="414"/>
                            <a:pt x="31" y="385"/>
                          </a:cubicBezTo>
                          <a:lnTo>
                            <a:pt x="375" y="233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05" name="Freeform 54" descr="Крупное конфетти"/>
                    <p:cNvSpPr>
                      <a:spLocks/>
                    </p:cNvSpPr>
                    <p:nvPr/>
                  </p:nvSpPr>
                  <p:spPr bwMode="auto">
                    <a:xfrm>
                      <a:off x="3980" y="7522"/>
                      <a:ext cx="877" cy="654"/>
                    </a:xfrm>
                    <a:custGeom>
                      <a:avLst/>
                      <a:gdLst>
                        <a:gd name="T0" fmla="*/ 18 w 1118"/>
                        <a:gd name="T1" fmla="*/ 13 h 574"/>
                        <a:gd name="T2" fmla="*/ 144 w 1118"/>
                        <a:gd name="T3" fmla="*/ 85 h 574"/>
                        <a:gd name="T4" fmla="*/ 269 w 1118"/>
                        <a:gd name="T5" fmla="*/ 136 h 574"/>
                        <a:gd name="T6" fmla="*/ 432 w 1118"/>
                        <a:gd name="T7" fmla="*/ 181 h 574"/>
                        <a:gd name="T8" fmla="*/ 642 w 1118"/>
                        <a:gd name="T9" fmla="*/ 222 h 574"/>
                        <a:gd name="T10" fmla="*/ 774 w 1118"/>
                        <a:gd name="T11" fmla="*/ 236 h 574"/>
                        <a:gd name="T12" fmla="*/ 868 w 1118"/>
                        <a:gd name="T13" fmla="*/ 236 h 574"/>
                        <a:gd name="T14" fmla="*/ 828 w 1118"/>
                        <a:gd name="T15" fmla="*/ 336 h 574"/>
                        <a:gd name="T16" fmla="*/ 793 w 1118"/>
                        <a:gd name="T17" fmla="*/ 427 h 574"/>
                        <a:gd name="T18" fmla="*/ 733 w 1118"/>
                        <a:gd name="T19" fmla="*/ 591 h 574"/>
                        <a:gd name="T20" fmla="*/ 718 w 1118"/>
                        <a:gd name="T21" fmla="*/ 646 h 574"/>
                        <a:gd name="T22" fmla="*/ 577 w 1118"/>
                        <a:gd name="T23" fmla="*/ 637 h 574"/>
                        <a:gd name="T24" fmla="*/ 476 w 1118"/>
                        <a:gd name="T25" fmla="*/ 637 h 574"/>
                        <a:gd name="T26" fmla="*/ 379 w 1118"/>
                        <a:gd name="T27" fmla="*/ 614 h 574"/>
                        <a:gd name="T28" fmla="*/ 275 w 1118"/>
                        <a:gd name="T29" fmla="*/ 600 h 574"/>
                        <a:gd name="T30" fmla="*/ 172 w 1118"/>
                        <a:gd name="T31" fmla="*/ 573 h 574"/>
                        <a:gd name="T32" fmla="*/ 84 w 1118"/>
                        <a:gd name="T33" fmla="*/ 523 h 574"/>
                        <a:gd name="T34" fmla="*/ 75 w 1118"/>
                        <a:gd name="T35" fmla="*/ 468 h 574"/>
                        <a:gd name="T36" fmla="*/ 59 w 1118"/>
                        <a:gd name="T37" fmla="*/ 354 h 574"/>
                        <a:gd name="T38" fmla="*/ 34 w 1118"/>
                        <a:gd name="T39" fmla="*/ 158 h 574"/>
                        <a:gd name="T40" fmla="*/ 18 w 1118"/>
                        <a:gd name="T41" fmla="*/ 13 h 574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w 1118"/>
                        <a:gd name="T64" fmla="*/ 0 h 574"/>
                        <a:gd name="T65" fmla="*/ 1118 w 1118"/>
                        <a:gd name="T66" fmla="*/ 574 h 574"/>
                      </a:gdLst>
                      <a:ahLst/>
                      <a:cxnLst>
                        <a:cxn ang="T42">
                          <a:pos x="T0" y="T1"/>
                        </a:cxn>
                        <a:cxn ang="T43">
                          <a:pos x="T2" y="T3"/>
                        </a:cxn>
                        <a:cxn ang="T44">
                          <a:pos x="T4" y="T5"/>
                        </a:cxn>
                        <a:cxn ang="T45">
                          <a:pos x="T6" y="T7"/>
                        </a:cxn>
                        <a:cxn ang="T46">
                          <a:pos x="T8" y="T9"/>
                        </a:cxn>
                        <a:cxn ang="T47">
                          <a:pos x="T10" y="T11"/>
                        </a:cxn>
                        <a:cxn ang="T48">
                          <a:pos x="T12" y="T13"/>
                        </a:cxn>
                        <a:cxn ang="T49">
                          <a:pos x="T14" y="T15"/>
                        </a:cxn>
                        <a:cxn ang="T50">
                          <a:pos x="T16" y="T17"/>
                        </a:cxn>
                        <a:cxn ang="T51">
                          <a:pos x="T18" y="T19"/>
                        </a:cxn>
                        <a:cxn ang="T52">
                          <a:pos x="T20" y="T21"/>
                        </a:cxn>
                        <a:cxn ang="T53">
                          <a:pos x="T22" y="T23"/>
                        </a:cxn>
                        <a:cxn ang="T54">
                          <a:pos x="T24" y="T25"/>
                        </a:cxn>
                        <a:cxn ang="T55">
                          <a:pos x="T26" y="T27"/>
                        </a:cxn>
                        <a:cxn ang="T56">
                          <a:pos x="T28" y="T29"/>
                        </a:cxn>
                        <a:cxn ang="T57">
                          <a:pos x="T30" y="T31"/>
                        </a:cxn>
                        <a:cxn ang="T58">
                          <a:pos x="T32" y="T33"/>
                        </a:cxn>
                        <a:cxn ang="T59">
                          <a:pos x="T34" y="T35"/>
                        </a:cxn>
                        <a:cxn ang="T60">
                          <a:pos x="T36" y="T37"/>
                        </a:cxn>
                        <a:cxn ang="T61">
                          <a:pos x="T38" y="T39"/>
                        </a:cxn>
                        <a:cxn ang="T62">
                          <a:pos x="T40" y="T41"/>
                        </a:cxn>
                      </a:cxnLst>
                      <a:rect l="T63" t="T64" r="T65" b="T66"/>
                      <a:pathLst>
                        <a:path w="1118" h="574">
                          <a:moveTo>
                            <a:pt x="23" y="11"/>
                          </a:moveTo>
                          <a:cubicBezTo>
                            <a:pt x="46" y="0"/>
                            <a:pt x="130" y="57"/>
                            <a:pt x="183" y="75"/>
                          </a:cubicBezTo>
                          <a:cubicBezTo>
                            <a:pt x="236" y="93"/>
                            <a:pt x="282" y="105"/>
                            <a:pt x="343" y="119"/>
                          </a:cubicBezTo>
                          <a:cubicBezTo>
                            <a:pt x="404" y="133"/>
                            <a:pt x="472" y="146"/>
                            <a:pt x="551" y="159"/>
                          </a:cubicBezTo>
                          <a:cubicBezTo>
                            <a:pt x="630" y="172"/>
                            <a:pt x="746" y="187"/>
                            <a:pt x="819" y="195"/>
                          </a:cubicBezTo>
                          <a:cubicBezTo>
                            <a:pt x="892" y="203"/>
                            <a:pt x="939" y="205"/>
                            <a:pt x="987" y="207"/>
                          </a:cubicBezTo>
                          <a:cubicBezTo>
                            <a:pt x="1035" y="209"/>
                            <a:pt x="1096" y="192"/>
                            <a:pt x="1107" y="207"/>
                          </a:cubicBezTo>
                          <a:cubicBezTo>
                            <a:pt x="1118" y="222"/>
                            <a:pt x="1071" y="267"/>
                            <a:pt x="1055" y="295"/>
                          </a:cubicBezTo>
                          <a:cubicBezTo>
                            <a:pt x="1039" y="323"/>
                            <a:pt x="1031" y="338"/>
                            <a:pt x="1011" y="375"/>
                          </a:cubicBezTo>
                          <a:cubicBezTo>
                            <a:pt x="991" y="412"/>
                            <a:pt x="951" y="487"/>
                            <a:pt x="935" y="519"/>
                          </a:cubicBezTo>
                          <a:cubicBezTo>
                            <a:pt x="919" y="551"/>
                            <a:pt x="948" y="560"/>
                            <a:pt x="915" y="567"/>
                          </a:cubicBezTo>
                          <a:cubicBezTo>
                            <a:pt x="882" y="574"/>
                            <a:pt x="786" y="560"/>
                            <a:pt x="735" y="559"/>
                          </a:cubicBezTo>
                          <a:cubicBezTo>
                            <a:pt x="684" y="558"/>
                            <a:pt x="649" y="562"/>
                            <a:pt x="607" y="559"/>
                          </a:cubicBezTo>
                          <a:cubicBezTo>
                            <a:pt x="565" y="556"/>
                            <a:pt x="526" y="544"/>
                            <a:pt x="483" y="539"/>
                          </a:cubicBezTo>
                          <a:cubicBezTo>
                            <a:pt x="440" y="534"/>
                            <a:pt x="395" y="533"/>
                            <a:pt x="351" y="527"/>
                          </a:cubicBezTo>
                          <a:cubicBezTo>
                            <a:pt x="307" y="521"/>
                            <a:pt x="260" y="514"/>
                            <a:pt x="219" y="503"/>
                          </a:cubicBezTo>
                          <a:cubicBezTo>
                            <a:pt x="178" y="492"/>
                            <a:pt x="128" y="474"/>
                            <a:pt x="107" y="459"/>
                          </a:cubicBezTo>
                          <a:cubicBezTo>
                            <a:pt x="86" y="444"/>
                            <a:pt x="100" y="436"/>
                            <a:pt x="95" y="411"/>
                          </a:cubicBezTo>
                          <a:cubicBezTo>
                            <a:pt x="90" y="386"/>
                            <a:pt x="84" y="356"/>
                            <a:pt x="75" y="311"/>
                          </a:cubicBezTo>
                          <a:cubicBezTo>
                            <a:pt x="66" y="266"/>
                            <a:pt x="53" y="189"/>
                            <a:pt x="43" y="139"/>
                          </a:cubicBezTo>
                          <a:cubicBezTo>
                            <a:pt x="33" y="89"/>
                            <a:pt x="0" y="22"/>
                            <a:pt x="23" y="11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rgbClr val="000000"/>
                      </a:fgClr>
                      <a:bgClr>
                        <a:srgbClr val="FFFF00"/>
                      </a:bgClr>
                    </a:pattFill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06" name="Freeform 53"/>
                    <p:cNvSpPr>
                      <a:spLocks/>
                    </p:cNvSpPr>
                    <p:nvPr/>
                  </p:nvSpPr>
                  <p:spPr bwMode="auto">
                    <a:xfrm>
                      <a:off x="3898" y="6835"/>
                      <a:ext cx="1155" cy="571"/>
                    </a:xfrm>
                    <a:custGeom>
                      <a:avLst/>
                      <a:gdLst>
                        <a:gd name="T0" fmla="*/ 12 w 1472"/>
                        <a:gd name="T1" fmla="*/ 16 h 501"/>
                        <a:gd name="T2" fmla="*/ 100 w 1472"/>
                        <a:gd name="T3" fmla="*/ 80 h 501"/>
                        <a:gd name="T4" fmla="*/ 250 w 1472"/>
                        <a:gd name="T5" fmla="*/ 157 h 501"/>
                        <a:gd name="T6" fmla="*/ 392 w 1472"/>
                        <a:gd name="T7" fmla="*/ 221 h 501"/>
                        <a:gd name="T8" fmla="*/ 561 w 1472"/>
                        <a:gd name="T9" fmla="*/ 289 h 501"/>
                        <a:gd name="T10" fmla="*/ 724 w 1472"/>
                        <a:gd name="T11" fmla="*/ 335 h 501"/>
                        <a:gd name="T12" fmla="*/ 881 w 1472"/>
                        <a:gd name="T13" fmla="*/ 376 h 501"/>
                        <a:gd name="T14" fmla="*/ 1051 w 1472"/>
                        <a:gd name="T15" fmla="*/ 403 h 501"/>
                        <a:gd name="T16" fmla="*/ 1142 w 1472"/>
                        <a:gd name="T17" fmla="*/ 399 h 501"/>
                        <a:gd name="T18" fmla="*/ 1129 w 1472"/>
                        <a:gd name="T19" fmla="*/ 449 h 501"/>
                        <a:gd name="T20" fmla="*/ 1095 w 1472"/>
                        <a:gd name="T21" fmla="*/ 527 h 501"/>
                        <a:gd name="T22" fmla="*/ 1082 w 1472"/>
                        <a:gd name="T23" fmla="*/ 568 h 501"/>
                        <a:gd name="T24" fmla="*/ 1016 w 1472"/>
                        <a:gd name="T25" fmla="*/ 549 h 501"/>
                        <a:gd name="T26" fmla="*/ 931 w 1472"/>
                        <a:gd name="T27" fmla="*/ 540 h 501"/>
                        <a:gd name="T28" fmla="*/ 815 w 1472"/>
                        <a:gd name="T29" fmla="*/ 517 h 501"/>
                        <a:gd name="T30" fmla="*/ 709 w 1472"/>
                        <a:gd name="T31" fmla="*/ 486 h 501"/>
                        <a:gd name="T32" fmla="*/ 564 w 1472"/>
                        <a:gd name="T33" fmla="*/ 449 h 501"/>
                        <a:gd name="T34" fmla="*/ 445 w 1472"/>
                        <a:gd name="T35" fmla="*/ 394 h 501"/>
                        <a:gd name="T36" fmla="*/ 335 w 1472"/>
                        <a:gd name="T37" fmla="*/ 358 h 501"/>
                        <a:gd name="T38" fmla="*/ 219 w 1472"/>
                        <a:gd name="T39" fmla="*/ 299 h 501"/>
                        <a:gd name="T40" fmla="*/ 125 w 1472"/>
                        <a:gd name="T41" fmla="*/ 244 h 501"/>
                        <a:gd name="T42" fmla="*/ 62 w 1472"/>
                        <a:gd name="T43" fmla="*/ 203 h 501"/>
                        <a:gd name="T44" fmla="*/ 27 w 1472"/>
                        <a:gd name="T45" fmla="*/ 176 h 501"/>
                        <a:gd name="T46" fmla="*/ 12 w 1472"/>
                        <a:gd name="T47" fmla="*/ 16 h 501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w 1472"/>
                        <a:gd name="T73" fmla="*/ 0 h 501"/>
                        <a:gd name="T74" fmla="*/ 1472 w 1472"/>
                        <a:gd name="T75" fmla="*/ 501 h 501"/>
                      </a:gdLst>
                      <a:ahLst/>
                      <a:cxnLst>
                        <a:cxn ang="T48">
                          <a:pos x="T0" y="T1"/>
                        </a:cxn>
                        <a:cxn ang="T49">
                          <a:pos x="T2" y="T3"/>
                        </a:cxn>
                        <a:cxn ang="T50">
                          <a:pos x="T4" y="T5"/>
                        </a:cxn>
                        <a:cxn ang="T51">
                          <a:pos x="T6" y="T7"/>
                        </a:cxn>
                        <a:cxn ang="T52">
                          <a:pos x="T8" y="T9"/>
                        </a:cxn>
                        <a:cxn ang="T53">
                          <a:pos x="T10" y="T11"/>
                        </a:cxn>
                        <a:cxn ang="T54">
                          <a:pos x="T12" y="T13"/>
                        </a:cxn>
                        <a:cxn ang="T55">
                          <a:pos x="T14" y="T15"/>
                        </a:cxn>
                        <a:cxn ang="T56">
                          <a:pos x="T16" y="T17"/>
                        </a:cxn>
                        <a:cxn ang="T57">
                          <a:pos x="T18" y="T19"/>
                        </a:cxn>
                        <a:cxn ang="T58">
                          <a:pos x="T20" y="T21"/>
                        </a:cxn>
                        <a:cxn ang="T59">
                          <a:pos x="T22" y="T23"/>
                        </a:cxn>
                        <a:cxn ang="T60">
                          <a:pos x="T24" y="T25"/>
                        </a:cxn>
                        <a:cxn ang="T61">
                          <a:pos x="T26" y="T27"/>
                        </a:cxn>
                        <a:cxn ang="T62">
                          <a:pos x="T28" y="T29"/>
                        </a:cxn>
                        <a:cxn ang="T63">
                          <a:pos x="T30" y="T31"/>
                        </a:cxn>
                        <a:cxn ang="T64">
                          <a:pos x="T32" y="T33"/>
                        </a:cxn>
                        <a:cxn ang="T65">
                          <a:pos x="T34" y="T35"/>
                        </a:cxn>
                        <a:cxn ang="T66">
                          <a:pos x="T36" y="T37"/>
                        </a:cxn>
                        <a:cxn ang="T67">
                          <a:pos x="T38" y="T39"/>
                        </a:cxn>
                        <a:cxn ang="T68">
                          <a:pos x="T40" y="T41"/>
                        </a:cxn>
                        <a:cxn ang="T69">
                          <a:pos x="T42" y="T43"/>
                        </a:cxn>
                        <a:cxn ang="T70">
                          <a:pos x="T44" y="T45"/>
                        </a:cxn>
                        <a:cxn ang="T71">
                          <a:pos x="T46" y="T47"/>
                        </a:cxn>
                      </a:cxnLst>
                      <a:rect l="T72" t="T73" r="T74" b="T75"/>
                      <a:pathLst>
                        <a:path w="1472" h="501">
                          <a:moveTo>
                            <a:pt x="15" y="14"/>
                          </a:moveTo>
                          <a:cubicBezTo>
                            <a:pt x="30" y="0"/>
                            <a:pt x="76" y="49"/>
                            <a:pt x="127" y="70"/>
                          </a:cubicBezTo>
                          <a:cubicBezTo>
                            <a:pt x="178" y="91"/>
                            <a:pt x="257" y="117"/>
                            <a:pt x="319" y="138"/>
                          </a:cubicBezTo>
                          <a:cubicBezTo>
                            <a:pt x="381" y="159"/>
                            <a:pt x="433" y="175"/>
                            <a:pt x="499" y="194"/>
                          </a:cubicBezTo>
                          <a:cubicBezTo>
                            <a:pt x="565" y="213"/>
                            <a:pt x="644" y="237"/>
                            <a:pt x="715" y="254"/>
                          </a:cubicBezTo>
                          <a:cubicBezTo>
                            <a:pt x="786" y="271"/>
                            <a:pt x="855" y="281"/>
                            <a:pt x="923" y="294"/>
                          </a:cubicBezTo>
                          <a:cubicBezTo>
                            <a:pt x="991" y="307"/>
                            <a:pt x="1054" y="320"/>
                            <a:pt x="1123" y="330"/>
                          </a:cubicBezTo>
                          <a:cubicBezTo>
                            <a:pt x="1192" y="340"/>
                            <a:pt x="1284" y="351"/>
                            <a:pt x="1339" y="354"/>
                          </a:cubicBezTo>
                          <a:cubicBezTo>
                            <a:pt x="1394" y="357"/>
                            <a:pt x="1438" y="343"/>
                            <a:pt x="1455" y="350"/>
                          </a:cubicBezTo>
                          <a:cubicBezTo>
                            <a:pt x="1472" y="357"/>
                            <a:pt x="1449" y="375"/>
                            <a:pt x="1439" y="394"/>
                          </a:cubicBezTo>
                          <a:cubicBezTo>
                            <a:pt x="1429" y="413"/>
                            <a:pt x="1405" y="445"/>
                            <a:pt x="1395" y="462"/>
                          </a:cubicBezTo>
                          <a:cubicBezTo>
                            <a:pt x="1385" y="479"/>
                            <a:pt x="1396" y="495"/>
                            <a:pt x="1379" y="498"/>
                          </a:cubicBezTo>
                          <a:cubicBezTo>
                            <a:pt x="1362" y="501"/>
                            <a:pt x="1327" y="486"/>
                            <a:pt x="1295" y="482"/>
                          </a:cubicBezTo>
                          <a:cubicBezTo>
                            <a:pt x="1263" y="478"/>
                            <a:pt x="1230" y="479"/>
                            <a:pt x="1187" y="474"/>
                          </a:cubicBezTo>
                          <a:cubicBezTo>
                            <a:pt x="1144" y="469"/>
                            <a:pt x="1086" y="462"/>
                            <a:pt x="1039" y="454"/>
                          </a:cubicBezTo>
                          <a:cubicBezTo>
                            <a:pt x="992" y="446"/>
                            <a:pt x="956" y="436"/>
                            <a:pt x="903" y="426"/>
                          </a:cubicBezTo>
                          <a:cubicBezTo>
                            <a:pt x="850" y="416"/>
                            <a:pt x="775" y="407"/>
                            <a:pt x="719" y="394"/>
                          </a:cubicBezTo>
                          <a:cubicBezTo>
                            <a:pt x="663" y="381"/>
                            <a:pt x="615" y="359"/>
                            <a:pt x="567" y="346"/>
                          </a:cubicBezTo>
                          <a:cubicBezTo>
                            <a:pt x="519" y="333"/>
                            <a:pt x="475" y="328"/>
                            <a:pt x="427" y="314"/>
                          </a:cubicBezTo>
                          <a:cubicBezTo>
                            <a:pt x="379" y="300"/>
                            <a:pt x="324" y="279"/>
                            <a:pt x="279" y="262"/>
                          </a:cubicBezTo>
                          <a:cubicBezTo>
                            <a:pt x="234" y="245"/>
                            <a:pt x="192" y="228"/>
                            <a:pt x="159" y="214"/>
                          </a:cubicBezTo>
                          <a:cubicBezTo>
                            <a:pt x="126" y="200"/>
                            <a:pt x="100" y="188"/>
                            <a:pt x="79" y="178"/>
                          </a:cubicBezTo>
                          <a:cubicBezTo>
                            <a:pt x="58" y="168"/>
                            <a:pt x="46" y="181"/>
                            <a:pt x="35" y="154"/>
                          </a:cubicBezTo>
                          <a:cubicBezTo>
                            <a:pt x="24" y="127"/>
                            <a:pt x="0" y="28"/>
                            <a:pt x="15" y="1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07" name="Freeform 52"/>
                    <p:cNvSpPr>
                      <a:spLocks/>
                    </p:cNvSpPr>
                    <p:nvPr/>
                  </p:nvSpPr>
                  <p:spPr bwMode="auto">
                    <a:xfrm>
                      <a:off x="3901" y="6742"/>
                      <a:ext cx="1182" cy="392"/>
                    </a:xfrm>
                    <a:custGeom>
                      <a:avLst/>
                      <a:gdLst>
                        <a:gd name="T0" fmla="*/ 0 w 1508"/>
                        <a:gd name="T1" fmla="*/ 0 h 344"/>
                        <a:gd name="T2" fmla="*/ 157 w 1508"/>
                        <a:gd name="T3" fmla="*/ 96 h 344"/>
                        <a:gd name="T4" fmla="*/ 288 w 1508"/>
                        <a:gd name="T5" fmla="*/ 169 h 344"/>
                        <a:gd name="T6" fmla="*/ 448 w 1508"/>
                        <a:gd name="T7" fmla="*/ 232 h 344"/>
                        <a:gd name="T8" fmla="*/ 618 w 1508"/>
                        <a:gd name="T9" fmla="*/ 283 h 344"/>
                        <a:gd name="T10" fmla="*/ 796 w 1508"/>
                        <a:gd name="T11" fmla="*/ 328 h 344"/>
                        <a:gd name="T12" fmla="*/ 975 w 1508"/>
                        <a:gd name="T13" fmla="*/ 369 h 344"/>
                        <a:gd name="T14" fmla="*/ 1182 w 1508"/>
                        <a:gd name="T15" fmla="*/ 392 h 34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508"/>
                        <a:gd name="T25" fmla="*/ 0 h 344"/>
                        <a:gd name="T26" fmla="*/ 1508 w 1508"/>
                        <a:gd name="T27" fmla="*/ 344 h 34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508" h="344">
                          <a:moveTo>
                            <a:pt x="0" y="0"/>
                          </a:moveTo>
                          <a:cubicBezTo>
                            <a:pt x="69" y="29"/>
                            <a:pt x="139" y="59"/>
                            <a:pt x="200" y="84"/>
                          </a:cubicBezTo>
                          <a:cubicBezTo>
                            <a:pt x="261" y="109"/>
                            <a:pt x="306" y="128"/>
                            <a:pt x="368" y="148"/>
                          </a:cubicBezTo>
                          <a:cubicBezTo>
                            <a:pt x="430" y="168"/>
                            <a:pt x="502" y="187"/>
                            <a:pt x="572" y="204"/>
                          </a:cubicBezTo>
                          <a:cubicBezTo>
                            <a:pt x="642" y="221"/>
                            <a:pt x="714" y="234"/>
                            <a:pt x="788" y="248"/>
                          </a:cubicBezTo>
                          <a:cubicBezTo>
                            <a:pt x="862" y="262"/>
                            <a:pt x="940" y="275"/>
                            <a:pt x="1016" y="288"/>
                          </a:cubicBezTo>
                          <a:cubicBezTo>
                            <a:pt x="1092" y="301"/>
                            <a:pt x="1162" y="315"/>
                            <a:pt x="1244" y="324"/>
                          </a:cubicBezTo>
                          <a:cubicBezTo>
                            <a:pt x="1326" y="333"/>
                            <a:pt x="1417" y="338"/>
                            <a:pt x="1508" y="344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08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3861" y="6453"/>
                      <a:ext cx="1311" cy="587"/>
                    </a:xfrm>
                    <a:custGeom>
                      <a:avLst/>
                      <a:gdLst>
                        <a:gd name="T0" fmla="*/ 12 w 1672"/>
                        <a:gd name="T1" fmla="*/ 16 h 516"/>
                        <a:gd name="T2" fmla="*/ 100 w 1672"/>
                        <a:gd name="T3" fmla="*/ 80 h 516"/>
                        <a:gd name="T4" fmla="*/ 250 w 1672"/>
                        <a:gd name="T5" fmla="*/ 157 h 516"/>
                        <a:gd name="T6" fmla="*/ 391 w 1672"/>
                        <a:gd name="T7" fmla="*/ 221 h 516"/>
                        <a:gd name="T8" fmla="*/ 561 w 1672"/>
                        <a:gd name="T9" fmla="*/ 289 h 516"/>
                        <a:gd name="T10" fmla="*/ 724 w 1672"/>
                        <a:gd name="T11" fmla="*/ 334 h 516"/>
                        <a:gd name="T12" fmla="*/ 881 w 1672"/>
                        <a:gd name="T13" fmla="*/ 375 h 516"/>
                        <a:gd name="T14" fmla="*/ 1050 w 1672"/>
                        <a:gd name="T15" fmla="*/ 403 h 516"/>
                        <a:gd name="T16" fmla="*/ 1185 w 1672"/>
                        <a:gd name="T17" fmla="*/ 435 h 516"/>
                        <a:gd name="T18" fmla="*/ 1298 w 1672"/>
                        <a:gd name="T19" fmla="*/ 448 h 516"/>
                        <a:gd name="T20" fmla="*/ 1266 w 1672"/>
                        <a:gd name="T21" fmla="*/ 539 h 516"/>
                        <a:gd name="T22" fmla="*/ 1238 w 1672"/>
                        <a:gd name="T23" fmla="*/ 585 h 516"/>
                        <a:gd name="T24" fmla="*/ 1084 w 1672"/>
                        <a:gd name="T25" fmla="*/ 553 h 516"/>
                        <a:gd name="T26" fmla="*/ 1015 w 1672"/>
                        <a:gd name="T27" fmla="*/ 548 h 516"/>
                        <a:gd name="T28" fmla="*/ 928 w 1672"/>
                        <a:gd name="T29" fmla="*/ 530 h 516"/>
                        <a:gd name="T30" fmla="*/ 812 w 1672"/>
                        <a:gd name="T31" fmla="*/ 507 h 516"/>
                        <a:gd name="T32" fmla="*/ 708 w 1672"/>
                        <a:gd name="T33" fmla="*/ 485 h 516"/>
                        <a:gd name="T34" fmla="*/ 564 w 1672"/>
                        <a:gd name="T35" fmla="*/ 430 h 516"/>
                        <a:gd name="T36" fmla="*/ 445 w 1672"/>
                        <a:gd name="T37" fmla="*/ 394 h 516"/>
                        <a:gd name="T38" fmla="*/ 335 w 1672"/>
                        <a:gd name="T39" fmla="*/ 357 h 516"/>
                        <a:gd name="T40" fmla="*/ 219 w 1672"/>
                        <a:gd name="T41" fmla="*/ 298 h 516"/>
                        <a:gd name="T42" fmla="*/ 125 w 1672"/>
                        <a:gd name="T43" fmla="*/ 243 h 516"/>
                        <a:gd name="T44" fmla="*/ 62 w 1672"/>
                        <a:gd name="T45" fmla="*/ 202 h 516"/>
                        <a:gd name="T46" fmla="*/ 27 w 1672"/>
                        <a:gd name="T47" fmla="*/ 175 h 516"/>
                        <a:gd name="T48" fmla="*/ 12 w 1672"/>
                        <a:gd name="T49" fmla="*/ 16 h 51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w 1672"/>
                        <a:gd name="T76" fmla="*/ 0 h 516"/>
                        <a:gd name="T77" fmla="*/ 1672 w 1672"/>
                        <a:gd name="T78" fmla="*/ 516 h 516"/>
                      </a:gdLst>
                      <a:ahLst/>
                      <a:cxnLst>
                        <a:cxn ang="T50">
                          <a:pos x="T0" y="T1"/>
                        </a:cxn>
                        <a:cxn ang="T51">
                          <a:pos x="T2" y="T3"/>
                        </a:cxn>
                        <a:cxn ang="T52">
                          <a:pos x="T4" y="T5"/>
                        </a:cxn>
                        <a:cxn ang="T53">
                          <a:pos x="T6" y="T7"/>
                        </a:cxn>
                        <a:cxn ang="T54">
                          <a:pos x="T8" y="T9"/>
                        </a:cxn>
                        <a:cxn ang="T55">
                          <a:pos x="T10" y="T11"/>
                        </a:cxn>
                        <a:cxn ang="T56">
                          <a:pos x="T12" y="T13"/>
                        </a:cxn>
                        <a:cxn ang="T57">
                          <a:pos x="T14" y="T15"/>
                        </a:cxn>
                        <a:cxn ang="T58">
                          <a:pos x="T16" y="T17"/>
                        </a:cxn>
                        <a:cxn ang="T59">
                          <a:pos x="T18" y="T19"/>
                        </a:cxn>
                        <a:cxn ang="T60">
                          <a:pos x="T20" y="T21"/>
                        </a:cxn>
                        <a:cxn ang="T61">
                          <a:pos x="T22" y="T23"/>
                        </a:cxn>
                        <a:cxn ang="T62">
                          <a:pos x="T24" y="T25"/>
                        </a:cxn>
                        <a:cxn ang="T63">
                          <a:pos x="T26" y="T27"/>
                        </a:cxn>
                        <a:cxn ang="T64">
                          <a:pos x="T28" y="T29"/>
                        </a:cxn>
                        <a:cxn ang="T65">
                          <a:pos x="T30" y="T31"/>
                        </a:cxn>
                        <a:cxn ang="T66">
                          <a:pos x="T32" y="T33"/>
                        </a:cxn>
                        <a:cxn ang="T67">
                          <a:pos x="T34" y="T35"/>
                        </a:cxn>
                        <a:cxn ang="T68">
                          <a:pos x="T36" y="T37"/>
                        </a:cxn>
                        <a:cxn ang="T69">
                          <a:pos x="T38" y="T39"/>
                        </a:cxn>
                        <a:cxn ang="T70">
                          <a:pos x="T40" y="T41"/>
                        </a:cxn>
                        <a:cxn ang="T71">
                          <a:pos x="T42" y="T43"/>
                        </a:cxn>
                        <a:cxn ang="T72">
                          <a:pos x="T44" y="T45"/>
                        </a:cxn>
                        <a:cxn ang="T73">
                          <a:pos x="T46" y="T47"/>
                        </a:cxn>
                        <a:cxn ang="T74">
                          <a:pos x="T48" y="T49"/>
                        </a:cxn>
                      </a:cxnLst>
                      <a:rect l="T75" t="T76" r="T77" b="T78"/>
                      <a:pathLst>
                        <a:path w="1672" h="516">
                          <a:moveTo>
                            <a:pt x="15" y="14"/>
                          </a:moveTo>
                          <a:cubicBezTo>
                            <a:pt x="30" y="0"/>
                            <a:pt x="76" y="49"/>
                            <a:pt x="127" y="70"/>
                          </a:cubicBezTo>
                          <a:cubicBezTo>
                            <a:pt x="178" y="91"/>
                            <a:pt x="257" y="117"/>
                            <a:pt x="319" y="138"/>
                          </a:cubicBezTo>
                          <a:cubicBezTo>
                            <a:pt x="381" y="159"/>
                            <a:pt x="433" y="175"/>
                            <a:pt x="499" y="194"/>
                          </a:cubicBezTo>
                          <a:cubicBezTo>
                            <a:pt x="565" y="213"/>
                            <a:pt x="644" y="237"/>
                            <a:pt x="715" y="254"/>
                          </a:cubicBezTo>
                          <a:cubicBezTo>
                            <a:pt x="786" y="271"/>
                            <a:pt x="855" y="281"/>
                            <a:pt x="923" y="294"/>
                          </a:cubicBezTo>
                          <a:cubicBezTo>
                            <a:pt x="991" y="307"/>
                            <a:pt x="1054" y="320"/>
                            <a:pt x="1123" y="330"/>
                          </a:cubicBezTo>
                          <a:cubicBezTo>
                            <a:pt x="1192" y="340"/>
                            <a:pt x="1274" y="345"/>
                            <a:pt x="1339" y="354"/>
                          </a:cubicBezTo>
                          <a:cubicBezTo>
                            <a:pt x="1404" y="363"/>
                            <a:pt x="1458" y="375"/>
                            <a:pt x="1511" y="382"/>
                          </a:cubicBezTo>
                          <a:cubicBezTo>
                            <a:pt x="1564" y="389"/>
                            <a:pt x="1638" y="379"/>
                            <a:pt x="1655" y="394"/>
                          </a:cubicBezTo>
                          <a:cubicBezTo>
                            <a:pt x="1672" y="409"/>
                            <a:pt x="1628" y="454"/>
                            <a:pt x="1615" y="474"/>
                          </a:cubicBezTo>
                          <a:cubicBezTo>
                            <a:pt x="1602" y="494"/>
                            <a:pt x="1618" y="512"/>
                            <a:pt x="1579" y="514"/>
                          </a:cubicBezTo>
                          <a:cubicBezTo>
                            <a:pt x="1540" y="516"/>
                            <a:pt x="1430" y="491"/>
                            <a:pt x="1383" y="486"/>
                          </a:cubicBezTo>
                          <a:cubicBezTo>
                            <a:pt x="1336" y="481"/>
                            <a:pt x="1328" y="485"/>
                            <a:pt x="1295" y="482"/>
                          </a:cubicBezTo>
                          <a:cubicBezTo>
                            <a:pt x="1262" y="479"/>
                            <a:pt x="1226" y="472"/>
                            <a:pt x="1183" y="466"/>
                          </a:cubicBezTo>
                          <a:cubicBezTo>
                            <a:pt x="1140" y="460"/>
                            <a:pt x="1082" y="453"/>
                            <a:pt x="1035" y="446"/>
                          </a:cubicBezTo>
                          <a:cubicBezTo>
                            <a:pt x="988" y="439"/>
                            <a:pt x="956" y="437"/>
                            <a:pt x="903" y="426"/>
                          </a:cubicBezTo>
                          <a:cubicBezTo>
                            <a:pt x="850" y="415"/>
                            <a:pt x="775" y="391"/>
                            <a:pt x="719" y="378"/>
                          </a:cubicBezTo>
                          <a:cubicBezTo>
                            <a:pt x="663" y="365"/>
                            <a:pt x="616" y="357"/>
                            <a:pt x="567" y="346"/>
                          </a:cubicBezTo>
                          <a:cubicBezTo>
                            <a:pt x="518" y="335"/>
                            <a:pt x="475" y="328"/>
                            <a:pt x="427" y="314"/>
                          </a:cubicBezTo>
                          <a:cubicBezTo>
                            <a:pt x="379" y="300"/>
                            <a:pt x="324" y="279"/>
                            <a:pt x="279" y="262"/>
                          </a:cubicBezTo>
                          <a:cubicBezTo>
                            <a:pt x="234" y="245"/>
                            <a:pt x="192" y="228"/>
                            <a:pt x="159" y="214"/>
                          </a:cubicBezTo>
                          <a:cubicBezTo>
                            <a:pt x="126" y="200"/>
                            <a:pt x="100" y="188"/>
                            <a:pt x="79" y="178"/>
                          </a:cubicBezTo>
                          <a:cubicBezTo>
                            <a:pt x="58" y="168"/>
                            <a:pt x="46" y="181"/>
                            <a:pt x="35" y="154"/>
                          </a:cubicBezTo>
                          <a:cubicBezTo>
                            <a:pt x="24" y="127"/>
                            <a:pt x="0" y="28"/>
                            <a:pt x="15" y="14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09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3851" y="6313"/>
                      <a:ext cx="1351" cy="474"/>
                    </a:xfrm>
                    <a:custGeom>
                      <a:avLst/>
                      <a:gdLst>
                        <a:gd name="T0" fmla="*/ 0 w 1724"/>
                        <a:gd name="T1" fmla="*/ 0 h 416"/>
                        <a:gd name="T2" fmla="*/ 179 w 1724"/>
                        <a:gd name="T3" fmla="*/ 109 h 416"/>
                        <a:gd name="T4" fmla="*/ 401 w 1724"/>
                        <a:gd name="T5" fmla="*/ 228 h 416"/>
                        <a:gd name="T6" fmla="*/ 608 w 1724"/>
                        <a:gd name="T7" fmla="*/ 310 h 416"/>
                        <a:gd name="T8" fmla="*/ 787 w 1724"/>
                        <a:gd name="T9" fmla="*/ 378 h 416"/>
                        <a:gd name="T10" fmla="*/ 991 w 1724"/>
                        <a:gd name="T11" fmla="*/ 424 h 416"/>
                        <a:gd name="T12" fmla="*/ 1175 w 1724"/>
                        <a:gd name="T13" fmla="*/ 460 h 416"/>
                        <a:gd name="T14" fmla="*/ 1351 w 1724"/>
                        <a:gd name="T15" fmla="*/ 474 h 41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724"/>
                        <a:gd name="T25" fmla="*/ 0 h 416"/>
                        <a:gd name="T26" fmla="*/ 1724 w 1724"/>
                        <a:gd name="T27" fmla="*/ 416 h 41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724" h="416">
                          <a:moveTo>
                            <a:pt x="0" y="0"/>
                          </a:moveTo>
                          <a:cubicBezTo>
                            <a:pt x="71" y="31"/>
                            <a:pt x="143" y="63"/>
                            <a:pt x="228" y="96"/>
                          </a:cubicBezTo>
                          <a:cubicBezTo>
                            <a:pt x="313" y="129"/>
                            <a:pt x="421" y="171"/>
                            <a:pt x="512" y="200"/>
                          </a:cubicBezTo>
                          <a:cubicBezTo>
                            <a:pt x="603" y="229"/>
                            <a:pt x="694" y="250"/>
                            <a:pt x="776" y="272"/>
                          </a:cubicBezTo>
                          <a:cubicBezTo>
                            <a:pt x="858" y="294"/>
                            <a:pt x="923" y="315"/>
                            <a:pt x="1004" y="332"/>
                          </a:cubicBezTo>
                          <a:cubicBezTo>
                            <a:pt x="1085" y="349"/>
                            <a:pt x="1181" y="360"/>
                            <a:pt x="1264" y="372"/>
                          </a:cubicBezTo>
                          <a:cubicBezTo>
                            <a:pt x="1347" y="384"/>
                            <a:pt x="1423" y="397"/>
                            <a:pt x="1500" y="404"/>
                          </a:cubicBezTo>
                          <a:cubicBezTo>
                            <a:pt x="1577" y="411"/>
                            <a:pt x="1650" y="413"/>
                            <a:pt x="1724" y="416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10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3995" y="6245"/>
                      <a:ext cx="1258" cy="424"/>
                    </a:xfrm>
                    <a:custGeom>
                      <a:avLst/>
                      <a:gdLst>
                        <a:gd name="T0" fmla="*/ 0 w 1604"/>
                        <a:gd name="T1" fmla="*/ 0 h 372"/>
                        <a:gd name="T2" fmla="*/ 141 w 1604"/>
                        <a:gd name="T3" fmla="*/ 87 h 372"/>
                        <a:gd name="T4" fmla="*/ 339 w 1604"/>
                        <a:gd name="T5" fmla="*/ 182 h 372"/>
                        <a:gd name="T6" fmla="*/ 543 w 1604"/>
                        <a:gd name="T7" fmla="*/ 264 h 372"/>
                        <a:gd name="T8" fmla="*/ 791 w 1604"/>
                        <a:gd name="T9" fmla="*/ 337 h 372"/>
                        <a:gd name="T10" fmla="*/ 1051 w 1604"/>
                        <a:gd name="T11" fmla="*/ 401 h 372"/>
                        <a:gd name="T12" fmla="*/ 1258 w 1604"/>
                        <a:gd name="T13" fmla="*/ 424 h 37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604"/>
                        <a:gd name="T22" fmla="*/ 0 h 372"/>
                        <a:gd name="T23" fmla="*/ 1604 w 1604"/>
                        <a:gd name="T24" fmla="*/ 372 h 37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604" h="372">
                          <a:moveTo>
                            <a:pt x="0" y="0"/>
                          </a:moveTo>
                          <a:cubicBezTo>
                            <a:pt x="54" y="24"/>
                            <a:pt x="108" y="49"/>
                            <a:pt x="180" y="76"/>
                          </a:cubicBezTo>
                          <a:cubicBezTo>
                            <a:pt x="252" y="103"/>
                            <a:pt x="347" y="134"/>
                            <a:pt x="432" y="160"/>
                          </a:cubicBezTo>
                          <a:cubicBezTo>
                            <a:pt x="517" y="186"/>
                            <a:pt x="596" y="209"/>
                            <a:pt x="692" y="232"/>
                          </a:cubicBezTo>
                          <a:cubicBezTo>
                            <a:pt x="788" y="255"/>
                            <a:pt x="900" y="276"/>
                            <a:pt x="1008" y="296"/>
                          </a:cubicBezTo>
                          <a:cubicBezTo>
                            <a:pt x="1116" y="316"/>
                            <a:pt x="1241" y="339"/>
                            <a:pt x="1340" y="352"/>
                          </a:cubicBezTo>
                          <a:cubicBezTo>
                            <a:pt x="1439" y="365"/>
                            <a:pt x="1521" y="368"/>
                            <a:pt x="1604" y="372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11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4534" y="6318"/>
                      <a:ext cx="784" cy="192"/>
                    </a:xfrm>
                    <a:custGeom>
                      <a:avLst/>
                      <a:gdLst>
                        <a:gd name="T0" fmla="*/ 0 w 1000"/>
                        <a:gd name="T1" fmla="*/ 0 h 168"/>
                        <a:gd name="T2" fmla="*/ 216 w 1000"/>
                        <a:gd name="T3" fmla="*/ 101 h 168"/>
                        <a:gd name="T4" fmla="*/ 452 w 1000"/>
                        <a:gd name="T5" fmla="*/ 155 h 168"/>
                        <a:gd name="T6" fmla="*/ 618 w 1000"/>
                        <a:gd name="T7" fmla="*/ 178 h 168"/>
                        <a:gd name="T8" fmla="*/ 784 w 1000"/>
                        <a:gd name="T9" fmla="*/ 192 h 168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000"/>
                        <a:gd name="T16" fmla="*/ 0 h 168"/>
                        <a:gd name="T17" fmla="*/ 1000 w 1000"/>
                        <a:gd name="T18" fmla="*/ 168 h 168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000" h="168">
                          <a:moveTo>
                            <a:pt x="0" y="0"/>
                          </a:moveTo>
                          <a:cubicBezTo>
                            <a:pt x="90" y="32"/>
                            <a:pt x="180" y="65"/>
                            <a:pt x="276" y="88"/>
                          </a:cubicBezTo>
                          <a:cubicBezTo>
                            <a:pt x="372" y="111"/>
                            <a:pt x="491" y="125"/>
                            <a:pt x="576" y="136"/>
                          </a:cubicBezTo>
                          <a:cubicBezTo>
                            <a:pt x="661" y="147"/>
                            <a:pt x="717" y="151"/>
                            <a:pt x="788" y="156"/>
                          </a:cubicBezTo>
                          <a:cubicBezTo>
                            <a:pt x="859" y="161"/>
                            <a:pt x="929" y="164"/>
                            <a:pt x="1000" y="168"/>
                          </a:cubicBezTo>
                        </a:path>
                      </a:pathLst>
                    </a:custGeom>
                    <a:noFill/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12" name="Freeform 47"/>
                    <p:cNvSpPr>
                      <a:spLocks/>
                    </p:cNvSpPr>
                    <p:nvPr/>
                  </p:nvSpPr>
                  <p:spPr bwMode="auto">
                    <a:xfrm>
                      <a:off x="5073" y="7003"/>
                      <a:ext cx="967" cy="552"/>
                    </a:xfrm>
                    <a:custGeom>
                      <a:avLst/>
                      <a:gdLst>
                        <a:gd name="T0" fmla="*/ 967 w 1233"/>
                        <a:gd name="T1" fmla="*/ 522 h 485"/>
                        <a:gd name="T2" fmla="*/ 697 w 1233"/>
                        <a:gd name="T3" fmla="*/ 345 h 485"/>
                        <a:gd name="T4" fmla="*/ 581 w 1233"/>
                        <a:gd name="T5" fmla="*/ 267 h 485"/>
                        <a:gd name="T6" fmla="*/ 437 w 1233"/>
                        <a:gd name="T7" fmla="*/ 186 h 485"/>
                        <a:gd name="T8" fmla="*/ 249 w 1233"/>
                        <a:gd name="T9" fmla="*/ 85 h 485"/>
                        <a:gd name="T10" fmla="*/ 76 w 1233"/>
                        <a:gd name="T11" fmla="*/ 3 h 485"/>
                        <a:gd name="T12" fmla="*/ 35 w 1233"/>
                        <a:gd name="T13" fmla="*/ 67 h 485"/>
                        <a:gd name="T14" fmla="*/ 16 w 1233"/>
                        <a:gd name="T15" fmla="*/ 154 h 485"/>
                        <a:gd name="T16" fmla="*/ 133 w 1233"/>
                        <a:gd name="T17" fmla="*/ 217 h 485"/>
                        <a:gd name="T18" fmla="*/ 321 w 1233"/>
                        <a:gd name="T19" fmla="*/ 308 h 485"/>
                        <a:gd name="T20" fmla="*/ 449 w 1233"/>
                        <a:gd name="T21" fmla="*/ 377 h 485"/>
                        <a:gd name="T22" fmla="*/ 584 w 1233"/>
                        <a:gd name="T23" fmla="*/ 454 h 485"/>
                        <a:gd name="T24" fmla="*/ 735 w 1233"/>
                        <a:gd name="T25" fmla="*/ 541 h 485"/>
                        <a:gd name="T26" fmla="*/ 842 w 1233"/>
                        <a:gd name="T27" fmla="*/ 522 h 485"/>
                        <a:gd name="T28" fmla="*/ 967 w 1233"/>
                        <a:gd name="T29" fmla="*/ 522 h 485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233"/>
                        <a:gd name="T46" fmla="*/ 0 h 485"/>
                        <a:gd name="T47" fmla="*/ 1233 w 1233"/>
                        <a:gd name="T48" fmla="*/ 485 h 485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233" h="485">
                          <a:moveTo>
                            <a:pt x="1233" y="459"/>
                          </a:moveTo>
                          <a:cubicBezTo>
                            <a:pt x="1202" y="431"/>
                            <a:pt x="971" y="340"/>
                            <a:pt x="889" y="303"/>
                          </a:cubicBezTo>
                          <a:cubicBezTo>
                            <a:pt x="807" y="266"/>
                            <a:pt x="796" y="258"/>
                            <a:pt x="741" y="235"/>
                          </a:cubicBezTo>
                          <a:cubicBezTo>
                            <a:pt x="686" y="212"/>
                            <a:pt x="628" y="190"/>
                            <a:pt x="557" y="163"/>
                          </a:cubicBezTo>
                          <a:cubicBezTo>
                            <a:pt x="486" y="136"/>
                            <a:pt x="394" y="102"/>
                            <a:pt x="317" y="75"/>
                          </a:cubicBezTo>
                          <a:cubicBezTo>
                            <a:pt x="240" y="48"/>
                            <a:pt x="142" y="6"/>
                            <a:pt x="97" y="3"/>
                          </a:cubicBezTo>
                          <a:cubicBezTo>
                            <a:pt x="52" y="0"/>
                            <a:pt x="58" y="37"/>
                            <a:pt x="45" y="59"/>
                          </a:cubicBezTo>
                          <a:cubicBezTo>
                            <a:pt x="32" y="81"/>
                            <a:pt x="0" y="113"/>
                            <a:pt x="21" y="135"/>
                          </a:cubicBezTo>
                          <a:cubicBezTo>
                            <a:pt x="42" y="157"/>
                            <a:pt x="104" y="168"/>
                            <a:pt x="169" y="191"/>
                          </a:cubicBezTo>
                          <a:cubicBezTo>
                            <a:pt x="234" y="214"/>
                            <a:pt x="342" y="248"/>
                            <a:pt x="409" y="271"/>
                          </a:cubicBezTo>
                          <a:cubicBezTo>
                            <a:pt x="476" y="294"/>
                            <a:pt x="517" y="310"/>
                            <a:pt x="573" y="331"/>
                          </a:cubicBezTo>
                          <a:cubicBezTo>
                            <a:pt x="629" y="352"/>
                            <a:pt x="684" y="375"/>
                            <a:pt x="745" y="399"/>
                          </a:cubicBezTo>
                          <a:cubicBezTo>
                            <a:pt x="806" y="423"/>
                            <a:pt x="882" y="465"/>
                            <a:pt x="937" y="475"/>
                          </a:cubicBezTo>
                          <a:cubicBezTo>
                            <a:pt x="992" y="485"/>
                            <a:pt x="1024" y="462"/>
                            <a:pt x="1073" y="459"/>
                          </a:cubicBezTo>
                          <a:cubicBezTo>
                            <a:pt x="1122" y="456"/>
                            <a:pt x="1200" y="459"/>
                            <a:pt x="1233" y="459"/>
                          </a:cubicBez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713" name="Freeform 46" descr="Крупное конфетти"/>
                    <p:cNvSpPr>
                      <a:spLocks/>
                    </p:cNvSpPr>
                    <p:nvPr/>
                  </p:nvSpPr>
                  <p:spPr bwMode="auto">
                    <a:xfrm>
                      <a:off x="4697" y="7890"/>
                      <a:ext cx="1566" cy="1238"/>
                    </a:xfrm>
                    <a:custGeom>
                      <a:avLst/>
                      <a:gdLst>
                        <a:gd name="T0" fmla="*/ 104 w 1998"/>
                        <a:gd name="T1" fmla="*/ 0 h 1087"/>
                        <a:gd name="T2" fmla="*/ 274 w 1998"/>
                        <a:gd name="T3" fmla="*/ 77 h 1087"/>
                        <a:gd name="T4" fmla="*/ 518 w 1998"/>
                        <a:gd name="T5" fmla="*/ 205 h 1087"/>
                        <a:gd name="T6" fmla="*/ 744 w 1998"/>
                        <a:gd name="T7" fmla="*/ 360 h 1087"/>
                        <a:gd name="T8" fmla="*/ 1045 w 1998"/>
                        <a:gd name="T9" fmla="*/ 565 h 1087"/>
                        <a:gd name="T10" fmla="*/ 1252 w 1998"/>
                        <a:gd name="T11" fmla="*/ 743 h 1087"/>
                        <a:gd name="T12" fmla="*/ 1255 w 1998"/>
                        <a:gd name="T13" fmla="*/ 743 h 1087"/>
                        <a:gd name="T14" fmla="*/ 1343 w 1998"/>
                        <a:gd name="T15" fmla="*/ 811 h 1087"/>
                        <a:gd name="T16" fmla="*/ 1440 w 1998"/>
                        <a:gd name="T17" fmla="*/ 897 h 1087"/>
                        <a:gd name="T18" fmla="*/ 1550 w 1998"/>
                        <a:gd name="T19" fmla="*/ 1002 h 1087"/>
                        <a:gd name="T20" fmla="*/ 1537 w 1998"/>
                        <a:gd name="T21" fmla="*/ 1107 h 1087"/>
                        <a:gd name="T22" fmla="*/ 1515 w 1998"/>
                        <a:gd name="T23" fmla="*/ 1198 h 1087"/>
                        <a:gd name="T24" fmla="*/ 1496 w 1998"/>
                        <a:gd name="T25" fmla="*/ 1235 h 1087"/>
                        <a:gd name="T26" fmla="*/ 1437 w 1998"/>
                        <a:gd name="T27" fmla="*/ 1180 h 1087"/>
                        <a:gd name="T28" fmla="*/ 1361 w 1998"/>
                        <a:gd name="T29" fmla="*/ 1112 h 1087"/>
                        <a:gd name="T30" fmla="*/ 1267 w 1998"/>
                        <a:gd name="T31" fmla="*/ 1043 h 1087"/>
                        <a:gd name="T32" fmla="*/ 1173 w 1998"/>
                        <a:gd name="T33" fmla="*/ 961 h 1087"/>
                        <a:gd name="T34" fmla="*/ 1017 w 1998"/>
                        <a:gd name="T35" fmla="*/ 838 h 1087"/>
                        <a:gd name="T36" fmla="*/ 844 w 1998"/>
                        <a:gd name="T37" fmla="*/ 720 h 1087"/>
                        <a:gd name="T38" fmla="*/ 587 w 1998"/>
                        <a:gd name="T39" fmla="*/ 556 h 1087"/>
                        <a:gd name="T40" fmla="*/ 386 w 1998"/>
                        <a:gd name="T41" fmla="*/ 437 h 1087"/>
                        <a:gd name="T42" fmla="*/ 129 w 1998"/>
                        <a:gd name="T43" fmla="*/ 305 h 1087"/>
                        <a:gd name="T44" fmla="*/ 13 w 1998"/>
                        <a:gd name="T45" fmla="*/ 255 h 1087"/>
                        <a:gd name="T46" fmla="*/ 48 w 1998"/>
                        <a:gd name="T47" fmla="*/ 141 h 1087"/>
                        <a:gd name="T48" fmla="*/ 79 w 1998"/>
                        <a:gd name="T49" fmla="*/ 36 h 1087"/>
                        <a:gd name="T50" fmla="*/ 104 w 1998"/>
                        <a:gd name="T51" fmla="*/ 0 h 1087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w 1998"/>
                        <a:gd name="T79" fmla="*/ 0 h 1087"/>
                        <a:gd name="T80" fmla="*/ 1998 w 1998"/>
                        <a:gd name="T81" fmla="*/ 1087 h 1087"/>
                      </a:gdLst>
                      <a:ahLst/>
                      <a:cxnLst>
                        <a:cxn ang="T52">
                          <a:pos x="T0" y="T1"/>
                        </a:cxn>
                        <a:cxn ang="T53">
                          <a:pos x="T2" y="T3"/>
                        </a:cxn>
                        <a:cxn ang="T54">
                          <a:pos x="T4" y="T5"/>
                        </a:cxn>
                        <a:cxn ang="T55">
                          <a:pos x="T6" y="T7"/>
                        </a:cxn>
                        <a:cxn ang="T56">
                          <a:pos x="T8" y="T9"/>
                        </a:cxn>
                        <a:cxn ang="T57">
                          <a:pos x="T10" y="T11"/>
                        </a:cxn>
                        <a:cxn ang="T58">
                          <a:pos x="T12" y="T13"/>
                        </a:cxn>
                        <a:cxn ang="T59">
                          <a:pos x="T14" y="T15"/>
                        </a:cxn>
                        <a:cxn ang="T60">
                          <a:pos x="T16" y="T17"/>
                        </a:cxn>
                        <a:cxn ang="T61">
                          <a:pos x="T18" y="T19"/>
                        </a:cxn>
                        <a:cxn ang="T62">
                          <a:pos x="T20" y="T21"/>
                        </a:cxn>
                        <a:cxn ang="T63">
                          <a:pos x="T22" y="T23"/>
                        </a:cxn>
                        <a:cxn ang="T64">
                          <a:pos x="T24" y="T25"/>
                        </a:cxn>
                        <a:cxn ang="T65">
                          <a:pos x="T26" y="T27"/>
                        </a:cxn>
                        <a:cxn ang="T66">
                          <a:pos x="T28" y="T29"/>
                        </a:cxn>
                        <a:cxn ang="T67">
                          <a:pos x="T30" y="T31"/>
                        </a:cxn>
                        <a:cxn ang="T68">
                          <a:pos x="T32" y="T33"/>
                        </a:cxn>
                        <a:cxn ang="T69">
                          <a:pos x="T34" y="T35"/>
                        </a:cxn>
                        <a:cxn ang="T70">
                          <a:pos x="T36" y="T37"/>
                        </a:cxn>
                        <a:cxn ang="T71">
                          <a:pos x="T38" y="T39"/>
                        </a:cxn>
                        <a:cxn ang="T72">
                          <a:pos x="T40" y="T41"/>
                        </a:cxn>
                        <a:cxn ang="T73">
                          <a:pos x="T42" y="T43"/>
                        </a:cxn>
                        <a:cxn ang="T74">
                          <a:pos x="T44" y="T45"/>
                        </a:cxn>
                        <a:cxn ang="T75">
                          <a:pos x="T46" y="T47"/>
                        </a:cxn>
                        <a:cxn ang="T76">
                          <a:pos x="T48" y="T49"/>
                        </a:cxn>
                        <a:cxn ang="T77">
                          <a:pos x="T50" y="T51"/>
                        </a:cxn>
                      </a:cxnLst>
                      <a:rect l="T78" t="T79" r="T80" b="T81"/>
                      <a:pathLst>
                        <a:path w="1998" h="1087">
                          <a:moveTo>
                            <a:pt x="133" y="0"/>
                          </a:moveTo>
                          <a:cubicBezTo>
                            <a:pt x="176" y="4"/>
                            <a:pt x="261" y="38"/>
                            <a:pt x="349" y="68"/>
                          </a:cubicBezTo>
                          <a:cubicBezTo>
                            <a:pt x="437" y="98"/>
                            <a:pt x="561" y="139"/>
                            <a:pt x="661" y="180"/>
                          </a:cubicBezTo>
                          <a:cubicBezTo>
                            <a:pt x="761" y="221"/>
                            <a:pt x="837" y="263"/>
                            <a:pt x="949" y="316"/>
                          </a:cubicBezTo>
                          <a:cubicBezTo>
                            <a:pt x="1061" y="369"/>
                            <a:pt x="1225" y="440"/>
                            <a:pt x="1333" y="496"/>
                          </a:cubicBezTo>
                          <a:cubicBezTo>
                            <a:pt x="1441" y="552"/>
                            <a:pt x="1552" y="626"/>
                            <a:pt x="1597" y="652"/>
                          </a:cubicBezTo>
                          <a:cubicBezTo>
                            <a:pt x="1642" y="678"/>
                            <a:pt x="1582" y="642"/>
                            <a:pt x="1601" y="652"/>
                          </a:cubicBezTo>
                          <a:cubicBezTo>
                            <a:pt x="1620" y="662"/>
                            <a:pt x="1674" y="689"/>
                            <a:pt x="1713" y="712"/>
                          </a:cubicBezTo>
                          <a:cubicBezTo>
                            <a:pt x="1752" y="735"/>
                            <a:pt x="1793" y="760"/>
                            <a:pt x="1837" y="788"/>
                          </a:cubicBezTo>
                          <a:cubicBezTo>
                            <a:pt x="1881" y="816"/>
                            <a:pt x="1956" y="849"/>
                            <a:pt x="1977" y="880"/>
                          </a:cubicBezTo>
                          <a:cubicBezTo>
                            <a:pt x="1998" y="911"/>
                            <a:pt x="1968" y="943"/>
                            <a:pt x="1961" y="972"/>
                          </a:cubicBezTo>
                          <a:cubicBezTo>
                            <a:pt x="1954" y="1001"/>
                            <a:pt x="1942" y="1033"/>
                            <a:pt x="1933" y="1052"/>
                          </a:cubicBezTo>
                          <a:cubicBezTo>
                            <a:pt x="1924" y="1071"/>
                            <a:pt x="1926" y="1087"/>
                            <a:pt x="1909" y="1084"/>
                          </a:cubicBezTo>
                          <a:cubicBezTo>
                            <a:pt x="1892" y="1081"/>
                            <a:pt x="1862" y="1054"/>
                            <a:pt x="1833" y="1036"/>
                          </a:cubicBezTo>
                          <a:cubicBezTo>
                            <a:pt x="1804" y="1018"/>
                            <a:pt x="1773" y="996"/>
                            <a:pt x="1737" y="976"/>
                          </a:cubicBezTo>
                          <a:cubicBezTo>
                            <a:pt x="1701" y="956"/>
                            <a:pt x="1657" y="938"/>
                            <a:pt x="1617" y="916"/>
                          </a:cubicBezTo>
                          <a:cubicBezTo>
                            <a:pt x="1577" y="894"/>
                            <a:pt x="1550" y="874"/>
                            <a:pt x="1497" y="844"/>
                          </a:cubicBezTo>
                          <a:cubicBezTo>
                            <a:pt x="1444" y="814"/>
                            <a:pt x="1367" y="771"/>
                            <a:pt x="1297" y="736"/>
                          </a:cubicBezTo>
                          <a:cubicBezTo>
                            <a:pt x="1227" y="701"/>
                            <a:pt x="1168" y="673"/>
                            <a:pt x="1077" y="632"/>
                          </a:cubicBezTo>
                          <a:cubicBezTo>
                            <a:pt x="986" y="591"/>
                            <a:pt x="846" y="529"/>
                            <a:pt x="749" y="488"/>
                          </a:cubicBezTo>
                          <a:cubicBezTo>
                            <a:pt x="652" y="447"/>
                            <a:pt x="590" y="421"/>
                            <a:pt x="493" y="384"/>
                          </a:cubicBezTo>
                          <a:cubicBezTo>
                            <a:pt x="396" y="347"/>
                            <a:pt x="244" y="295"/>
                            <a:pt x="165" y="268"/>
                          </a:cubicBezTo>
                          <a:cubicBezTo>
                            <a:pt x="86" y="241"/>
                            <a:pt x="34" y="248"/>
                            <a:pt x="17" y="224"/>
                          </a:cubicBezTo>
                          <a:cubicBezTo>
                            <a:pt x="0" y="200"/>
                            <a:pt x="47" y="156"/>
                            <a:pt x="61" y="124"/>
                          </a:cubicBezTo>
                          <a:cubicBezTo>
                            <a:pt x="75" y="92"/>
                            <a:pt x="89" y="53"/>
                            <a:pt x="101" y="32"/>
                          </a:cubicBezTo>
                          <a:cubicBezTo>
                            <a:pt x="113" y="11"/>
                            <a:pt x="126" y="7"/>
                            <a:pt x="133" y="0"/>
                          </a:cubicBezTo>
                          <a:close/>
                        </a:path>
                      </a:pathLst>
                    </a:custGeom>
                    <a:pattFill prst="lgConfetti">
                      <a:fgClr>
                        <a:srgbClr val="000000"/>
                      </a:fgClr>
                      <a:bgClr>
                        <a:srgbClr val="FFFF00"/>
                      </a:bgClr>
                    </a:pattFill>
                    <a:ln w="3810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6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274" y="5891"/>
                      <a:ext cx="4419" cy="3343"/>
                      <a:chOff x="2276" y="5891"/>
                      <a:chExt cx="4419" cy="3343"/>
                    </a:xfrm>
                  </p:grpSpPr>
                  <p:sp>
                    <p:nvSpPr>
                      <p:cNvPr id="71715" name="Freeform 4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323" y="5891"/>
                        <a:ext cx="4372" cy="459"/>
                      </a:xfrm>
                      <a:custGeom>
                        <a:avLst/>
                        <a:gdLst>
                          <a:gd name="T0" fmla="*/ 0 w 5576"/>
                          <a:gd name="T1" fmla="*/ 63 h 403"/>
                          <a:gd name="T2" fmla="*/ 270 w 5576"/>
                          <a:gd name="T3" fmla="*/ 8 h 403"/>
                          <a:gd name="T4" fmla="*/ 565 w 5576"/>
                          <a:gd name="T5" fmla="*/ 17 h 403"/>
                          <a:gd name="T6" fmla="*/ 891 w 5576"/>
                          <a:gd name="T7" fmla="*/ 90 h 403"/>
                          <a:gd name="T8" fmla="*/ 1192 w 5576"/>
                          <a:gd name="T9" fmla="*/ 208 h 403"/>
                          <a:gd name="T10" fmla="*/ 1462 w 5576"/>
                          <a:gd name="T11" fmla="*/ 309 h 403"/>
                          <a:gd name="T12" fmla="*/ 1712 w 5576"/>
                          <a:gd name="T13" fmla="*/ 363 h 403"/>
                          <a:gd name="T14" fmla="*/ 2064 w 5576"/>
                          <a:gd name="T15" fmla="*/ 409 h 403"/>
                          <a:gd name="T16" fmla="*/ 2572 w 5576"/>
                          <a:gd name="T17" fmla="*/ 454 h 403"/>
                          <a:gd name="T18" fmla="*/ 3067 w 5576"/>
                          <a:gd name="T19" fmla="*/ 436 h 403"/>
                          <a:gd name="T20" fmla="*/ 3531 w 5576"/>
                          <a:gd name="T21" fmla="*/ 418 h 403"/>
                          <a:gd name="T22" fmla="*/ 3933 w 5576"/>
                          <a:gd name="T23" fmla="*/ 436 h 403"/>
                          <a:gd name="T24" fmla="*/ 4372 w 5576"/>
                          <a:gd name="T25" fmla="*/ 445 h 403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5576"/>
                          <a:gd name="T40" fmla="*/ 0 h 403"/>
                          <a:gd name="T41" fmla="*/ 5576 w 5576"/>
                          <a:gd name="T42" fmla="*/ 403 h 403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5576" h="403">
                            <a:moveTo>
                              <a:pt x="0" y="55"/>
                            </a:moveTo>
                            <a:cubicBezTo>
                              <a:pt x="112" y="34"/>
                              <a:pt x="224" y="14"/>
                              <a:pt x="344" y="7"/>
                            </a:cubicBezTo>
                            <a:cubicBezTo>
                              <a:pt x="464" y="0"/>
                              <a:pt x="588" y="3"/>
                              <a:pt x="720" y="15"/>
                            </a:cubicBezTo>
                            <a:cubicBezTo>
                              <a:pt x="852" y="27"/>
                              <a:pt x="1003" y="51"/>
                              <a:pt x="1136" y="79"/>
                            </a:cubicBezTo>
                            <a:cubicBezTo>
                              <a:pt x="1269" y="107"/>
                              <a:pt x="1399" y="151"/>
                              <a:pt x="1520" y="183"/>
                            </a:cubicBezTo>
                            <a:cubicBezTo>
                              <a:pt x="1641" y="215"/>
                              <a:pt x="1753" y="248"/>
                              <a:pt x="1864" y="271"/>
                            </a:cubicBezTo>
                            <a:cubicBezTo>
                              <a:pt x="1975" y="294"/>
                              <a:pt x="2056" y="304"/>
                              <a:pt x="2184" y="319"/>
                            </a:cubicBezTo>
                            <a:cubicBezTo>
                              <a:pt x="2312" y="334"/>
                              <a:pt x="2449" y="346"/>
                              <a:pt x="2632" y="359"/>
                            </a:cubicBezTo>
                            <a:cubicBezTo>
                              <a:pt x="2815" y="372"/>
                              <a:pt x="3067" y="395"/>
                              <a:pt x="3280" y="399"/>
                            </a:cubicBezTo>
                            <a:cubicBezTo>
                              <a:pt x="3493" y="403"/>
                              <a:pt x="3708" y="388"/>
                              <a:pt x="3912" y="383"/>
                            </a:cubicBezTo>
                            <a:cubicBezTo>
                              <a:pt x="4116" y="378"/>
                              <a:pt x="4320" y="367"/>
                              <a:pt x="4504" y="367"/>
                            </a:cubicBezTo>
                            <a:cubicBezTo>
                              <a:pt x="4688" y="367"/>
                              <a:pt x="4837" y="379"/>
                              <a:pt x="5016" y="383"/>
                            </a:cubicBezTo>
                            <a:cubicBezTo>
                              <a:pt x="5195" y="387"/>
                              <a:pt x="5385" y="389"/>
                              <a:pt x="5576" y="391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716" name="Line 44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317" y="5908"/>
                        <a:ext cx="515" cy="429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717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311" y="6018"/>
                        <a:ext cx="1004" cy="738"/>
                      </a:xfrm>
                      <a:prstGeom prst="line">
                        <a:avLst/>
                      </a:pr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718" name="Freeform 42" descr="Крупное конфетти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276" y="6659"/>
                        <a:ext cx="1075" cy="824"/>
                      </a:xfrm>
                      <a:custGeom>
                        <a:avLst/>
                        <a:gdLst>
                          <a:gd name="T0" fmla="*/ 38 w 1372"/>
                          <a:gd name="T1" fmla="*/ 620 h 724"/>
                          <a:gd name="T2" fmla="*/ 95 w 1372"/>
                          <a:gd name="T3" fmla="*/ 547 h 724"/>
                          <a:gd name="T4" fmla="*/ 330 w 1372"/>
                          <a:gd name="T5" fmla="*/ 370 h 724"/>
                          <a:gd name="T6" fmla="*/ 599 w 1372"/>
                          <a:gd name="T7" fmla="*/ 170 h 724"/>
                          <a:gd name="T8" fmla="*/ 800 w 1372"/>
                          <a:gd name="T9" fmla="*/ 38 h 724"/>
                          <a:gd name="T10" fmla="*/ 975 w 1372"/>
                          <a:gd name="T11" fmla="*/ 6 h 724"/>
                          <a:gd name="T12" fmla="*/ 1070 w 1372"/>
                          <a:gd name="T13" fmla="*/ 69 h 724"/>
                          <a:gd name="T14" fmla="*/ 944 w 1372"/>
                          <a:gd name="T15" fmla="*/ 142 h 724"/>
                          <a:gd name="T16" fmla="*/ 618 w 1372"/>
                          <a:gd name="T17" fmla="*/ 361 h 724"/>
                          <a:gd name="T18" fmla="*/ 248 w 1372"/>
                          <a:gd name="T19" fmla="*/ 643 h 724"/>
                          <a:gd name="T20" fmla="*/ 35 w 1372"/>
                          <a:gd name="T21" fmla="*/ 821 h 724"/>
                          <a:gd name="T22" fmla="*/ 38 w 1372"/>
                          <a:gd name="T23" fmla="*/ 620 h 724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1372"/>
                          <a:gd name="T37" fmla="*/ 0 h 724"/>
                          <a:gd name="T38" fmla="*/ 1372 w 1372"/>
                          <a:gd name="T39" fmla="*/ 724 h 724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1372" h="724">
                            <a:moveTo>
                              <a:pt x="49" y="545"/>
                            </a:moveTo>
                            <a:cubicBezTo>
                              <a:pt x="62" y="503"/>
                              <a:pt x="59" y="518"/>
                              <a:pt x="121" y="481"/>
                            </a:cubicBezTo>
                            <a:cubicBezTo>
                              <a:pt x="183" y="444"/>
                              <a:pt x="314" y="380"/>
                              <a:pt x="421" y="325"/>
                            </a:cubicBezTo>
                            <a:cubicBezTo>
                              <a:pt x="528" y="270"/>
                              <a:pt x="665" y="198"/>
                              <a:pt x="765" y="149"/>
                            </a:cubicBezTo>
                            <a:cubicBezTo>
                              <a:pt x="865" y="100"/>
                              <a:pt x="941" y="57"/>
                              <a:pt x="1021" y="33"/>
                            </a:cubicBezTo>
                            <a:cubicBezTo>
                              <a:pt x="1101" y="9"/>
                              <a:pt x="1188" y="0"/>
                              <a:pt x="1245" y="5"/>
                            </a:cubicBezTo>
                            <a:cubicBezTo>
                              <a:pt x="1302" y="10"/>
                              <a:pt x="1372" y="41"/>
                              <a:pt x="1365" y="61"/>
                            </a:cubicBezTo>
                            <a:cubicBezTo>
                              <a:pt x="1358" y="81"/>
                              <a:pt x="1301" y="82"/>
                              <a:pt x="1205" y="125"/>
                            </a:cubicBezTo>
                            <a:cubicBezTo>
                              <a:pt x="1109" y="168"/>
                              <a:pt x="937" y="244"/>
                              <a:pt x="789" y="317"/>
                            </a:cubicBezTo>
                            <a:cubicBezTo>
                              <a:pt x="641" y="390"/>
                              <a:pt x="441" y="498"/>
                              <a:pt x="317" y="565"/>
                            </a:cubicBezTo>
                            <a:cubicBezTo>
                              <a:pt x="193" y="632"/>
                              <a:pt x="90" y="724"/>
                              <a:pt x="45" y="721"/>
                            </a:cubicBezTo>
                            <a:cubicBezTo>
                              <a:pt x="0" y="718"/>
                              <a:pt x="48" y="582"/>
                              <a:pt x="49" y="545"/>
                            </a:cubicBezTo>
                            <a:close/>
                          </a:path>
                        </a:pathLst>
                      </a:custGeom>
                      <a:pattFill prst="lgConfetti">
                        <a:fgClr>
                          <a:srgbClr val="000000"/>
                        </a:fgClr>
                        <a:bgClr>
                          <a:srgbClr val="FFFF00"/>
                        </a:bgClr>
                      </a:pattFill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719" name="Freeform 41" descr="Диагональный кирпич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2569" y="7852"/>
                        <a:ext cx="1511" cy="1263"/>
                      </a:xfrm>
                      <a:custGeom>
                        <a:avLst/>
                        <a:gdLst>
                          <a:gd name="T0" fmla="*/ 43 w 1928"/>
                          <a:gd name="T1" fmla="*/ 1200 h 1108"/>
                          <a:gd name="T2" fmla="*/ 71 w 1928"/>
                          <a:gd name="T3" fmla="*/ 1123 h 1108"/>
                          <a:gd name="T4" fmla="*/ 200 w 1928"/>
                          <a:gd name="T5" fmla="*/ 1000 h 1108"/>
                          <a:gd name="T6" fmla="*/ 404 w 1928"/>
                          <a:gd name="T7" fmla="*/ 804 h 1108"/>
                          <a:gd name="T8" fmla="*/ 701 w 1928"/>
                          <a:gd name="T9" fmla="*/ 535 h 1108"/>
                          <a:gd name="T10" fmla="*/ 902 w 1928"/>
                          <a:gd name="T11" fmla="*/ 393 h 1108"/>
                          <a:gd name="T12" fmla="*/ 1178 w 1928"/>
                          <a:gd name="T13" fmla="*/ 206 h 1108"/>
                          <a:gd name="T14" fmla="*/ 1344 w 1928"/>
                          <a:gd name="T15" fmla="*/ 115 h 1108"/>
                          <a:gd name="T16" fmla="*/ 1429 w 1928"/>
                          <a:gd name="T17" fmla="*/ 70 h 1108"/>
                          <a:gd name="T18" fmla="*/ 1469 w 1928"/>
                          <a:gd name="T19" fmla="*/ 56 h 1108"/>
                          <a:gd name="T20" fmla="*/ 1510 w 1928"/>
                          <a:gd name="T21" fmla="*/ 402 h 1108"/>
                          <a:gd name="T22" fmla="*/ 1476 w 1928"/>
                          <a:gd name="T23" fmla="*/ 425 h 1108"/>
                          <a:gd name="T24" fmla="*/ 1413 w 1928"/>
                          <a:gd name="T25" fmla="*/ 457 h 1108"/>
                          <a:gd name="T26" fmla="*/ 1241 w 1928"/>
                          <a:gd name="T27" fmla="*/ 553 h 1108"/>
                          <a:gd name="T28" fmla="*/ 1037 w 1928"/>
                          <a:gd name="T29" fmla="*/ 685 h 1108"/>
                          <a:gd name="T30" fmla="*/ 849 w 1928"/>
                          <a:gd name="T31" fmla="*/ 813 h 1108"/>
                          <a:gd name="T32" fmla="*/ 658 w 1928"/>
                          <a:gd name="T33" fmla="*/ 968 h 1108"/>
                          <a:gd name="T34" fmla="*/ 426 w 1928"/>
                          <a:gd name="T35" fmla="*/ 1178 h 1108"/>
                          <a:gd name="T36" fmla="*/ 306 w 1928"/>
                          <a:gd name="T37" fmla="*/ 1260 h 1108"/>
                          <a:gd name="T38" fmla="*/ 43 w 1928"/>
                          <a:gd name="T39" fmla="*/ 1200 h 1108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w 1928"/>
                          <a:gd name="T61" fmla="*/ 0 h 1108"/>
                          <a:gd name="T62" fmla="*/ 1928 w 1928"/>
                          <a:gd name="T63" fmla="*/ 1108 h 1108"/>
                        </a:gdLst>
                        <a:ahLst/>
                        <a:cxnLst>
                          <a:cxn ang="T40">
                            <a:pos x="T0" y="T1"/>
                          </a:cxn>
                          <a:cxn ang="T41">
                            <a:pos x="T2" y="T3"/>
                          </a:cxn>
                          <a:cxn ang="T42">
                            <a:pos x="T4" y="T5"/>
                          </a:cxn>
                          <a:cxn ang="T43">
                            <a:pos x="T6" y="T7"/>
                          </a:cxn>
                          <a:cxn ang="T44">
                            <a:pos x="T8" y="T9"/>
                          </a:cxn>
                          <a:cxn ang="T45">
                            <a:pos x="T10" y="T11"/>
                          </a:cxn>
                          <a:cxn ang="T46">
                            <a:pos x="T12" y="T13"/>
                          </a:cxn>
                          <a:cxn ang="T47">
                            <a:pos x="T14" y="T15"/>
                          </a:cxn>
                          <a:cxn ang="T48">
                            <a:pos x="T16" y="T17"/>
                          </a:cxn>
                          <a:cxn ang="T49">
                            <a:pos x="T18" y="T19"/>
                          </a:cxn>
                          <a:cxn ang="T50">
                            <a:pos x="T20" y="T21"/>
                          </a:cxn>
                          <a:cxn ang="T51">
                            <a:pos x="T22" y="T23"/>
                          </a:cxn>
                          <a:cxn ang="T52">
                            <a:pos x="T24" y="T25"/>
                          </a:cxn>
                          <a:cxn ang="T53">
                            <a:pos x="T26" y="T27"/>
                          </a:cxn>
                          <a:cxn ang="T54">
                            <a:pos x="T28" y="T29"/>
                          </a:cxn>
                          <a:cxn ang="T55">
                            <a:pos x="T30" y="T31"/>
                          </a:cxn>
                          <a:cxn ang="T56">
                            <a:pos x="T32" y="T33"/>
                          </a:cxn>
                          <a:cxn ang="T57">
                            <a:pos x="T34" y="T35"/>
                          </a:cxn>
                          <a:cxn ang="T58">
                            <a:pos x="T36" y="T37"/>
                          </a:cxn>
                          <a:cxn ang="T59">
                            <a:pos x="T38" y="T39"/>
                          </a:cxn>
                        </a:cxnLst>
                        <a:rect l="T60" t="T61" r="T62" b="T63"/>
                        <a:pathLst>
                          <a:path w="1928" h="1108">
                            <a:moveTo>
                              <a:pt x="55" y="1053"/>
                            </a:moveTo>
                            <a:cubicBezTo>
                              <a:pt x="0" y="1032"/>
                              <a:pt x="58" y="1014"/>
                              <a:pt x="91" y="985"/>
                            </a:cubicBezTo>
                            <a:cubicBezTo>
                              <a:pt x="124" y="956"/>
                              <a:pt x="184" y="924"/>
                              <a:pt x="255" y="877"/>
                            </a:cubicBezTo>
                            <a:cubicBezTo>
                              <a:pt x="326" y="830"/>
                              <a:pt x="408" y="773"/>
                              <a:pt x="515" y="705"/>
                            </a:cubicBezTo>
                            <a:cubicBezTo>
                              <a:pt x="622" y="637"/>
                              <a:pt x="789" y="529"/>
                              <a:pt x="895" y="469"/>
                            </a:cubicBezTo>
                            <a:cubicBezTo>
                              <a:pt x="1001" y="409"/>
                              <a:pt x="1050" y="393"/>
                              <a:pt x="1151" y="345"/>
                            </a:cubicBezTo>
                            <a:cubicBezTo>
                              <a:pt x="1252" y="297"/>
                              <a:pt x="1409" y="222"/>
                              <a:pt x="1503" y="181"/>
                            </a:cubicBezTo>
                            <a:cubicBezTo>
                              <a:pt x="1597" y="140"/>
                              <a:pt x="1662" y="121"/>
                              <a:pt x="1715" y="101"/>
                            </a:cubicBezTo>
                            <a:cubicBezTo>
                              <a:pt x="1768" y="81"/>
                              <a:pt x="1796" y="70"/>
                              <a:pt x="1823" y="61"/>
                            </a:cubicBezTo>
                            <a:cubicBezTo>
                              <a:pt x="1850" y="52"/>
                              <a:pt x="1858" y="0"/>
                              <a:pt x="1875" y="49"/>
                            </a:cubicBezTo>
                            <a:cubicBezTo>
                              <a:pt x="1892" y="98"/>
                              <a:pt x="1926" y="299"/>
                              <a:pt x="1927" y="353"/>
                            </a:cubicBezTo>
                            <a:cubicBezTo>
                              <a:pt x="1928" y="407"/>
                              <a:pt x="1904" y="365"/>
                              <a:pt x="1883" y="373"/>
                            </a:cubicBezTo>
                            <a:cubicBezTo>
                              <a:pt x="1862" y="381"/>
                              <a:pt x="1853" y="382"/>
                              <a:pt x="1803" y="401"/>
                            </a:cubicBezTo>
                            <a:cubicBezTo>
                              <a:pt x="1753" y="420"/>
                              <a:pt x="1663" y="452"/>
                              <a:pt x="1583" y="485"/>
                            </a:cubicBezTo>
                            <a:cubicBezTo>
                              <a:pt x="1503" y="518"/>
                              <a:pt x="1406" y="563"/>
                              <a:pt x="1323" y="601"/>
                            </a:cubicBezTo>
                            <a:cubicBezTo>
                              <a:pt x="1240" y="639"/>
                              <a:pt x="1164" y="672"/>
                              <a:pt x="1083" y="713"/>
                            </a:cubicBezTo>
                            <a:cubicBezTo>
                              <a:pt x="1002" y="754"/>
                              <a:pt x="929" y="796"/>
                              <a:pt x="839" y="849"/>
                            </a:cubicBezTo>
                            <a:cubicBezTo>
                              <a:pt x="749" y="902"/>
                              <a:pt x="618" y="990"/>
                              <a:pt x="543" y="1033"/>
                            </a:cubicBezTo>
                            <a:cubicBezTo>
                              <a:pt x="468" y="1076"/>
                              <a:pt x="472" y="1102"/>
                              <a:pt x="391" y="1105"/>
                            </a:cubicBezTo>
                            <a:cubicBezTo>
                              <a:pt x="310" y="1108"/>
                              <a:pt x="125" y="1064"/>
                              <a:pt x="55" y="1053"/>
                            </a:cubicBezTo>
                            <a:close/>
                          </a:path>
                        </a:pathLst>
                      </a:custGeom>
                      <a:pattFill prst="lgGrid">
                        <a:fgClr>
                          <a:srgbClr val="000000"/>
                        </a:fgClr>
                        <a:bgClr>
                          <a:srgbClr val="FFFFCC"/>
                        </a:bgClr>
                      </a:pattFill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720" name="Freeform 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352" y="8527"/>
                        <a:ext cx="762" cy="507"/>
                      </a:xfrm>
                      <a:custGeom>
                        <a:avLst/>
                        <a:gdLst>
                          <a:gd name="T0" fmla="*/ 762 w 972"/>
                          <a:gd name="T1" fmla="*/ 0 h 444"/>
                          <a:gd name="T2" fmla="*/ 568 w 972"/>
                          <a:gd name="T3" fmla="*/ 105 h 444"/>
                          <a:gd name="T4" fmla="*/ 326 w 972"/>
                          <a:gd name="T5" fmla="*/ 251 h 444"/>
                          <a:gd name="T6" fmla="*/ 119 w 972"/>
                          <a:gd name="T7" fmla="*/ 407 h 444"/>
                          <a:gd name="T8" fmla="*/ 0 w 972"/>
                          <a:gd name="T9" fmla="*/ 507 h 444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972"/>
                          <a:gd name="T16" fmla="*/ 0 h 444"/>
                          <a:gd name="T17" fmla="*/ 972 w 972"/>
                          <a:gd name="T18" fmla="*/ 444 h 444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972" h="444">
                            <a:moveTo>
                              <a:pt x="972" y="0"/>
                            </a:moveTo>
                            <a:cubicBezTo>
                              <a:pt x="894" y="27"/>
                              <a:pt x="817" y="55"/>
                              <a:pt x="724" y="92"/>
                            </a:cubicBezTo>
                            <a:cubicBezTo>
                              <a:pt x="631" y="129"/>
                              <a:pt x="511" y="176"/>
                              <a:pt x="416" y="220"/>
                            </a:cubicBezTo>
                            <a:cubicBezTo>
                              <a:pt x="321" y="264"/>
                              <a:pt x="221" y="319"/>
                              <a:pt x="152" y="356"/>
                            </a:cubicBezTo>
                            <a:cubicBezTo>
                              <a:pt x="83" y="393"/>
                              <a:pt x="41" y="418"/>
                              <a:pt x="0" y="444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721" name="Freeform 39" descr="Диагональный кирпич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069" y="8201"/>
                        <a:ext cx="587" cy="396"/>
                      </a:xfrm>
                      <a:custGeom>
                        <a:avLst/>
                        <a:gdLst>
                          <a:gd name="T0" fmla="*/ 17 w 749"/>
                          <a:gd name="T1" fmla="*/ 13 h 348"/>
                          <a:gd name="T2" fmla="*/ 127 w 749"/>
                          <a:gd name="T3" fmla="*/ 85 h 348"/>
                          <a:gd name="T4" fmla="*/ 252 w 749"/>
                          <a:gd name="T5" fmla="*/ 113 h 348"/>
                          <a:gd name="T6" fmla="*/ 371 w 749"/>
                          <a:gd name="T7" fmla="*/ 122 h 348"/>
                          <a:gd name="T8" fmla="*/ 481 w 749"/>
                          <a:gd name="T9" fmla="*/ 117 h 348"/>
                          <a:gd name="T10" fmla="*/ 575 w 749"/>
                          <a:gd name="T11" fmla="*/ 94 h 348"/>
                          <a:gd name="T12" fmla="*/ 550 w 749"/>
                          <a:gd name="T13" fmla="*/ 181 h 348"/>
                          <a:gd name="T14" fmla="*/ 484 w 749"/>
                          <a:gd name="T15" fmla="*/ 331 h 348"/>
                          <a:gd name="T16" fmla="*/ 459 w 749"/>
                          <a:gd name="T17" fmla="*/ 386 h 348"/>
                          <a:gd name="T18" fmla="*/ 387 w 749"/>
                          <a:gd name="T19" fmla="*/ 395 h 348"/>
                          <a:gd name="T20" fmla="*/ 299 w 749"/>
                          <a:gd name="T21" fmla="*/ 390 h 348"/>
                          <a:gd name="T22" fmla="*/ 237 w 749"/>
                          <a:gd name="T23" fmla="*/ 386 h 348"/>
                          <a:gd name="T24" fmla="*/ 161 w 749"/>
                          <a:gd name="T25" fmla="*/ 363 h 348"/>
                          <a:gd name="T26" fmla="*/ 89 w 749"/>
                          <a:gd name="T27" fmla="*/ 331 h 348"/>
                          <a:gd name="T28" fmla="*/ 39 w 749"/>
                          <a:gd name="T29" fmla="*/ 299 h 348"/>
                          <a:gd name="T30" fmla="*/ 24 w 749"/>
                          <a:gd name="T31" fmla="*/ 163 h 348"/>
                          <a:gd name="T32" fmla="*/ 17 w 749"/>
                          <a:gd name="T33" fmla="*/ 13 h 348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w 749"/>
                          <a:gd name="T52" fmla="*/ 0 h 348"/>
                          <a:gd name="T53" fmla="*/ 749 w 749"/>
                          <a:gd name="T54" fmla="*/ 348 h 348"/>
                        </a:gdLst>
                        <a:ahLst/>
                        <a:cxnLst>
                          <a:cxn ang="T34">
                            <a:pos x="T0" y="T1"/>
                          </a:cxn>
                          <a:cxn ang="T35">
                            <a:pos x="T2" y="T3"/>
                          </a:cxn>
                          <a:cxn ang="T36">
                            <a:pos x="T4" y="T5"/>
                          </a:cxn>
                          <a:cxn ang="T37">
                            <a:pos x="T6" y="T7"/>
                          </a:cxn>
                          <a:cxn ang="T38">
                            <a:pos x="T8" y="T9"/>
                          </a:cxn>
                          <a:cxn ang="T39">
                            <a:pos x="T10" y="T11"/>
                          </a:cxn>
                          <a:cxn ang="T40">
                            <a:pos x="T12" y="T13"/>
                          </a:cxn>
                          <a:cxn ang="T41">
                            <a:pos x="T14" y="T15"/>
                          </a:cxn>
                          <a:cxn ang="T42">
                            <a:pos x="T16" y="T17"/>
                          </a:cxn>
                          <a:cxn ang="T43">
                            <a:pos x="T18" y="T19"/>
                          </a:cxn>
                          <a:cxn ang="T44">
                            <a:pos x="T20" y="T21"/>
                          </a:cxn>
                          <a:cxn ang="T45">
                            <a:pos x="T22" y="T23"/>
                          </a:cxn>
                          <a:cxn ang="T46">
                            <a:pos x="T24" y="T25"/>
                          </a:cxn>
                          <a:cxn ang="T47">
                            <a:pos x="T26" y="T27"/>
                          </a:cxn>
                          <a:cxn ang="T48">
                            <a:pos x="T28" y="T29"/>
                          </a:cxn>
                          <a:cxn ang="T49">
                            <a:pos x="T30" y="T31"/>
                          </a:cxn>
                          <a:cxn ang="T50">
                            <a:pos x="T32" y="T33"/>
                          </a:cxn>
                        </a:cxnLst>
                        <a:rect l="T51" t="T52" r="T53" b="T54"/>
                        <a:pathLst>
                          <a:path w="749" h="348">
                            <a:moveTo>
                              <a:pt x="22" y="11"/>
                            </a:moveTo>
                            <a:cubicBezTo>
                              <a:pt x="44" y="0"/>
                              <a:pt x="112" y="60"/>
                              <a:pt x="162" y="75"/>
                            </a:cubicBezTo>
                            <a:cubicBezTo>
                              <a:pt x="212" y="90"/>
                              <a:pt x="270" y="94"/>
                              <a:pt x="322" y="99"/>
                            </a:cubicBezTo>
                            <a:cubicBezTo>
                              <a:pt x="374" y="104"/>
                              <a:pt x="425" y="106"/>
                              <a:pt x="474" y="107"/>
                            </a:cubicBezTo>
                            <a:cubicBezTo>
                              <a:pt x="523" y="108"/>
                              <a:pt x="571" y="107"/>
                              <a:pt x="614" y="103"/>
                            </a:cubicBezTo>
                            <a:cubicBezTo>
                              <a:pt x="657" y="99"/>
                              <a:pt x="719" y="74"/>
                              <a:pt x="734" y="83"/>
                            </a:cubicBezTo>
                            <a:cubicBezTo>
                              <a:pt x="749" y="92"/>
                              <a:pt x="721" y="124"/>
                              <a:pt x="702" y="159"/>
                            </a:cubicBezTo>
                            <a:cubicBezTo>
                              <a:pt x="683" y="194"/>
                              <a:pt x="637" y="261"/>
                              <a:pt x="618" y="291"/>
                            </a:cubicBezTo>
                            <a:cubicBezTo>
                              <a:pt x="599" y="321"/>
                              <a:pt x="607" y="330"/>
                              <a:pt x="586" y="339"/>
                            </a:cubicBezTo>
                            <a:cubicBezTo>
                              <a:pt x="565" y="348"/>
                              <a:pt x="528" y="346"/>
                              <a:pt x="494" y="347"/>
                            </a:cubicBezTo>
                            <a:cubicBezTo>
                              <a:pt x="460" y="348"/>
                              <a:pt x="414" y="344"/>
                              <a:pt x="382" y="343"/>
                            </a:cubicBezTo>
                            <a:cubicBezTo>
                              <a:pt x="350" y="342"/>
                              <a:pt x="331" y="343"/>
                              <a:pt x="302" y="339"/>
                            </a:cubicBezTo>
                            <a:cubicBezTo>
                              <a:pt x="273" y="335"/>
                              <a:pt x="237" y="327"/>
                              <a:pt x="206" y="319"/>
                            </a:cubicBezTo>
                            <a:cubicBezTo>
                              <a:pt x="175" y="311"/>
                              <a:pt x="140" y="300"/>
                              <a:pt x="114" y="291"/>
                            </a:cubicBezTo>
                            <a:cubicBezTo>
                              <a:pt x="88" y="282"/>
                              <a:pt x="64" y="288"/>
                              <a:pt x="50" y="263"/>
                            </a:cubicBezTo>
                            <a:cubicBezTo>
                              <a:pt x="36" y="238"/>
                              <a:pt x="37" y="184"/>
                              <a:pt x="30" y="143"/>
                            </a:cubicBezTo>
                            <a:cubicBezTo>
                              <a:pt x="23" y="102"/>
                              <a:pt x="0" y="22"/>
                              <a:pt x="22" y="11"/>
                            </a:cubicBezTo>
                            <a:close/>
                          </a:path>
                        </a:pathLst>
                      </a:custGeom>
                      <a:pattFill prst="lgGrid">
                        <a:fgClr>
                          <a:srgbClr val="000000"/>
                        </a:fgClr>
                        <a:bgClr>
                          <a:srgbClr val="FFFFCC"/>
                        </a:bgClr>
                      </a:pattFill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722" name="Freeform 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90" y="6337"/>
                        <a:ext cx="1273" cy="847"/>
                      </a:xfrm>
                      <a:custGeom>
                        <a:avLst/>
                        <a:gdLst>
                          <a:gd name="T0" fmla="*/ 0 w 1624"/>
                          <a:gd name="T1" fmla="*/ 0 h 744"/>
                          <a:gd name="T2" fmla="*/ 223 w 1624"/>
                          <a:gd name="T3" fmla="*/ 105 h 744"/>
                          <a:gd name="T4" fmla="*/ 455 w 1624"/>
                          <a:gd name="T5" fmla="*/ 228 h 744"/>
                          <a:gd name="T6" fmla="*/ 693 w 1624"/>
                          <a:gd name="T7" fmla="*/ 383 h 744"/>
                          <a:gd name="T8" fmla="*/ 950 w 1624"/>
                          <a:gd name="T9" fmla="*/ 565 h 744"/>
                          <a:gd name="T10" fmla="*/ 1273 w 1624"/>
                          <a:gd name="T11" fmla="*/ 847 h 744"/>
                          <a:gd name="T12" fmla="*/ 0 60000 65536"/>
                          <a:gd name="T13" fmla="*/ 0 60000 65536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w 1624"/>
                          <a:gd name="T19" fmla="*/ 0 h 744"/>
                          <a:gd name="T20" fmla="*/ 1624 w 1624"/>
                          <a:gd name="T21" fmla="*/ 744 h 744"/>
                        </a:gdLst>
                        <a:ahLst/>
                        <a:cxnLst>
                          <a:cxn ang="T12">
                            <a:pos x="T0" y="T1"/>
                          </a:cxn>
                          <a:cxn ang="T13">
                            <a:pos x="T2" y="T3"/>
                          </a:cxn>
                          <a:cxn ang="T14">
                            <a:pos x="T4" y="T5"/>
                          </a:cxn>
                          <a:cxn ang="T15">
                            <a:pos x="T6" y="T7"/>
                          </a:cxn>
                          <a:cxn ang="T16">
                            <a:pos x="T8" y="T9"/>
                          </a:cxn>
                          <a:cxn ang="T17">
                            <a:pos x="T10" y="T11"/>
                          </a:cxn>
                        </a:cxnLst>
                        <a:rect l="T18" t="T19" r="T20" b="T21"/>
                        <a:pathLst>
                          <a:path w="1624" h="744">
                            <a:moveTo>
                              <a:pt x="0" y="0"/>
                            </a:moveTo>
                            <a:cubicBezTo>
                              <a:pt x="93" y="29"/>
                              <a:pt x="187" y="59"/>
                              <a:pt x="284" y="92"/>
                            </a:cubicBezTo>
                            <a:cubicBezTo>
                              <a:pt x="381" y="125"/>
                              <a:pt x="480" y="159"/>
                              <a:pt x="580" y="200"/>
                            </a:cubicBezTo>
                            <a:cubicBezTo>
                              <a:pt x="680" y="241"/>
                              <a:pt x="779" y="287"/>
                              <a:pt x="884" y="336"/>
                            </a:cubicBezTo>
                            <a:cubicBezTo>
                              <a:pt x="989" y="385"/>
                              <a:pt x="1089" y="428"/>
                              <a:pt x="1212" y="496"/>
                            </a:cubicBezTo>
                            <a:cubicBezTo>
                              <a:pt x="1335" y="564"/>
                              <a:pt x="1479" y="654"/>
                              <a:pt x="1624" y="744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723" name="Freeform 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233" y="6552"/>
                        <a:ext cx="842" cy="446"/>
                      </a:xfrm>
                      <a:custGeom>
                        <a:avLst/>
                        <a:gdLst>
                          <a:gd name="T0" fmla="*/ 816 w 1074"/>
                          <a:gd name="T1" fmla="*/ 431 h 392"/>
                          <a:gd name="T2" fmla="*/ 697 w 1074"/>
                          <a:gd name="T3" fmla="*/ 345 h 392"/>
                          <a:gd name="T4" fmla="*/ 581 w 1074"/>
                          <a:gd name="T5" fmla="*/ 267 h 392"/>
                          <a:gd name="T6" fmla="*/ 437 w 1074"/>
                          <a:gd name="T7" fmla="*/ 185 h 392"/>
                          <a:gd name="T8" fmla="*/ 249 w 1074"/>
                          <a:gd name="T9" fmla="*/ 85 h 392"/>
                          <a:gd name="T10" fmla="*/ 76 w 1074"/>
                          <a:gd name="T11" fmla="*/ 3 h 392"/>
                          <a:gd name="T12" fmla="*/ 35 w 1074"/>
                          <a:gd name="T13" fmla="*/ 67 h 392"/>
                          <a:gd name="T14" fmla="*/ 16 w 1074"/>
                          <a:gd name="T15" fmla="*/ 154 h 392"/>
                          <a:gd name="T16" fmla="*/ 132 w 1074"/>
                          <a:gd name="T17" fmla="*/ 217 h 392"/>
                          <a:gd name="T18" fmla="*/ 321 w 1074"/>
                          <a:gd name="T19" fmla="*/ 308 h 392"/>
                          <a:gd name="T20" fmla="*/ 421 w 1074"/>
                          <a:gd name="T21" fmla="*/ 377 h 392"/>
                          <a:gd name="T22" fmla="*/ 540 w 1074"/>
                          <a:gd name="T23" fmla="*/ 436 h 392"/>
                          <a:gd name="T24" fmla="*/ 816 w 1074"/>
                          <a:gd name="T25" fmla="*/ 431 h 392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1074"/>
                          <a:gd name="T40" fmla="*/ 0 h 392"/>
                          <a:gd name="T41" fmla="*/ 1074 w 1074"/>
                          <a:gd name="T42" fmla="*/ 392 h 392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1074" h="392">
                            <a:moveTo>
                              <a:pt x="1041" y="379"/>
                            </a:moveTo>
                            <a:cubicBezTo>
                              <a:pt x="1074" y="366"/>
                              <a:pt x="939" y="327"/>
                              <a:pt x="889" y="303"/>
                            </a:cubicBezTo>
                            <a:cubicBezTo>
                              <a:pt x="839" y="279"/>
                              <a:pt x="796" y="258"/>
                              <a:pt x="741" y="235"/>
                            </a:cubicBezTo>
                            <a:cubicBezTo>
                              <a:pt x="686" y="212"/>
                              <a:pt x="628" y="190"/>
                              <a:pt x="557" y="163"/>
                            </a:cubicBezTo>
                            <a:cubicBezTo>
                              <a:pt x="486" y="136"/>
                              <a:pt x="394" y="102"/>
                              <a:pt x="317" y="75"/>
                            </a:cubicBezTo>
                            <a:cubicBezTo>
                              <a:pt x="240" y="48"/>
                              <a:pt x="142" y="6"/>
                              <a:pt x="97" y="3"/>
                            </a:cubicBezTo>
                            <a:cubicBezTo>
                              <a:pt x="52" y="0"/>
                              <a:pt x="58" y="37"/>
                              <a:pt x="45" y="59"/>
                            </a:cubicBezTo>
                            <a:cubicBezTo>
                              <a:pt x="32" y="81"/>
                              <a:pt x="0" y="113"/>
                              <a:pt x="21" y="135"/>
                            </a:cubicBezTo>
                            <a:cubicBezTo>
                              <a:pt x="42" y="157"/>
                              <a:pt x="104" y="168"/>
                              <a:pt x="169" y="191"/>
                            </a:cubicBezTo>
                            <a:cubicBezTo>
                              <a:pt x="234" y="214"/>
                              <a:pt x="348" y="248"/>
                              <a:pt x="409" y="271"/>
                            </a:cubicBezTo>
                            <a:cubicBezTo>
                              <a:pt x="470" y="294"/>
                              <a:pt x="490" y="312"/>
                              <a:pt x="537" y="331"/>
                            </a:cubicBezTo>
                            <a:cubicBezTo>
                              <a:pt x="584" y="350"/>
                              <a:pt x="604" y="376"/>
                              <a:pt x="689" y="383"/>
                            </a:cubicBezTo>
                            <a:cubicBezTo>
                              <a:pt x="774" y="390"/>
                              <a:pt x="1008" y="392"/>
                              <a:pt x="1041" y="379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724" name="Freeform 36" descr="Крупное конфетти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33" y="6965"/>
                        <a:ext cx="887" cy="619"/>
                      </a:xfrm>
                      <a:custGeom>
                        <a:avLst/>
                        <a:gdLst>
                          <a:gd name="T0" fmla="*/ 874 w 1131"/>
                          <a:gd name="T1" fmla="*/ 506 h 543"/>
                          <a:gd name="T2" fmla="*/ 780 w 1131"/>
                          <a:gd name="T3" fmla="*/ 406 h 543"/>
                          <a:gd name="T4" fmla="*/ 614 w 1131"/>
                          <a:gd name="T5" fmla="*/ 260 h 543"/>
                          <a:gd name="T6" fmla="*/ 426 w 1131"/>
                          <a:gd name="T7" fmla="*/ 105 h 543"/>
                          <a:gd name="T8" fmla="*/ 310 w 1131"/>
                          <a:gd name="T9" fmla="*/ 14 h 543"/>
                          <a:gd name="T10" fmla="*/ 34 w 1131"/>
                          <a:gd name="T11" fmla="*/ 23 h 543"/>
                          <a:gd name="T12" fmla="*/ 109 w 1131"/>
                          <a:gd name="T13" fmla="*/ 55 h 543"/>
                          <a:gd name="T14" fmla="*/ 191 w 1131"/>
                          <a:gd name="T15" fmla="*/ 109 h 543"/>
                          <a:gd name="T16" fmla="*/ 344 w 1131"/>
                          <a:gd name="T17" fmla="*/ 228 h 543"/>
                          <a:gd name="T18" fmla="*/ 554 w 1131"/>
                          <a:gd name="T19" fmla="*/ 406 h 543"/>
                          <a:gd name="T20" fmla="*/ 693 w 1131"/>
                          <a:gd name="T21" fmla="*/ 520 h 543"/>
                          <a:gd name="T22" fmla="*/ 762 w 1131"/>
                          <a:gd name="T23" fmla="*/ 588 h 543"/>
                          <a:gd name="T24" fmla="*/ 793 w 1131"/>
                          <a:gd name="T25" fmla="*/ 611 h 543"/>
                          <a:gd name="T26" fmla="*/ 856 w 1131"/>
                          <a:gd name="T27" fmla="*/ 543 h 543"/>
                          <a:gd name="T28" fmla="*/ 874 w 1131"/>
                          <a:gd name="T29" fmla="*/ 506 h 543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1131"/>
                          <a:gd name="T46" fmla="*/ 0 h 543"/>
                          <a:gd name="T47" fmla="*/ 1131 w 1131"/>
                          <a:gd name="T48" fmla="*/ 543 h 543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1131" h="543">
                            <a:moveTo>
                              <a:pt x="1115" y="444"/>
                            </a:moveTo>
                            <a:cubicBezTo>
                              <a:pt x="1099" y="424"/>
                              <a:pt x="1050" y="392"/>
                              <a:pt x="995" y="356"/>
                            </a:cubicBezTo>
                            <a:cubicBezTo>
                              <a:pt x="940" y="320"/>
                              <a:pt x="858" y="272"/>
                              <a:pt x="783" y="228"/>
                            </a:cubicBezTo>
                            <a:cubicBezTo>
                              <a:pt x="708" y="184"/>
                              <a:pt x="608" y="128"/>
                              <a:pt x="543" y="92"/>
                            </a:cubicBezTo>
                            <a:cubicBezTo>
                              <a:pt x="478" y="56"/>
                              <a:pt x="478" y="24"/>
                              <a:pt x="395" y="12"/>
                            </a:cubicBezTo>
                            <a:cubicBezTo>
                              <a:pt x="312" y="0"/>
                              <a:pt x="86" y="14"/>
                              <a:pt x="43" y="20"/>
                            </a:cubicBezTo>
                            <a:cubicBezTo>
                              <a:pt x="0" y="26"/>
                              <a:pt x="106" y="35"/>
                              <a:pt x="139" y="48"/>
                            </a:cubicBezTo>
                            <a:cubicBezTo>
                              <a:pt x="172" y="61"/>
                              <a:pt x="193" y="71"/>
                              <a:pt x="243" y="96"/>
                            </a:cubicBezTo>
                            <a:cubicBezTo>
                              <a:pt x="293" y="121"/>
                              <a:pt x="362" y="157"/>
                              <a:pt x="439" y="200"/>
                            </a:cubicBezTo>
                            <a:cubicBezTo>
                              <a:pt x="516" y="243"/>
                              <a:pt x="633" y="313"/>
                              <a:pt x="707" y="356"/>
                            </a:cubicBezTo>
                            <a:cubicBezTo>
                              <a:pt x="781" y="399"/>
                              <a:pt x="839" y="429"/>
                              <a:pt x="883" y="456"/>
                            </a:cubicBezTo>
                            <a:cubicBezTo>
                              <a:pt x="927" y="483"/>
                              <a:pt x="950" y="503"/>
                              <a:pt x="971" y="516"/>
                            </a:cubicBezTo>
                            <a:cubicBezTo>
                              <a:pt x="992" y="529"/>
                              <a:pt x="991" y="543"/>
                              <a:pt x="1011" y="536"/>
                            </a:cubicBezTo>
                            <a:cubicBezTo>
                              <a:pt x="1031" y="529"/>
                              <a:pt x="1074" y="491"/>
                              <a:pt x="1091" y="476"/>
                            </a:cubicBezTo>
                            <a:cubicBezTo>
                              <a:pt x="1108" y="461"/>
                              <a:pt x="1131" y="464"/>
                              <a:pt x="1115" y="444"/>
                            </a:cubicBezTo>
                            <a:close/>
                          </a:path>
                        </a:pathLst>
                      </a:custGeom>
                      <a:pattFill prst="lgConfetti">
                        <a:fgClr>
                          <a:srgbClr val="000000"/>
                        </a:fgClr>
                        <a:bgClr>
                          <a:srgbClr val="FFFF00"/>
                        </a:bgClr>
                      </a:pattFill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725" name="Freeform 35" descr="Крупное конфетти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01" y="7504"/>
                        <a:ext cx="712" cy="531"/>
                      </a:xfrm>
                      <a:custGeom>
                        <a:avLst/>
                        <a:gdLst>
                          <a:gd name="T0" fmla="*/ 699 w 909"/>
                          <a:gd name="T1" fmla="*/ 418 h 466"/>
                          <a:gd name="T2" fmla="*/ 605 w 909"/>
                          <a:gd name="T3" fmla="*/ 318 h 466"/>
                          <a:gd name="T4" fmla="*/ 439 w 909"/>
                          <a:gd name="T5" fmla="*/ 172 h 466"/>
                          <a:gd name="T6" fmla="*/ 220 w 909"/>
                          <a:gd name="T7" fmla="*/ 22 h 466"/>
                          <a:gd name="T8" fmla="*/ 7 w 909"/>
                          <a:gd name="T9" fmla="*/ 44 h 466"/>
                          <a:gd name="T10" fmla="*/ 176 w 909"/>
                          <a:gd name="T11" fmla="*/ 154 h 466"/>
                          <a:gd name="T12" fmla="*/ 380 w 909"/>
                          <a:gd name="T13" fmla="*/ 318 h 466"/>
                          <a:gd name="T14" fmla="*/ 518 w 909"/>
                          <a:gd name="T15" fmla="*/ 432 h 466"/>
                          <a:gd name="T16" fmla="*/ 587 w 909"/>
                          <a:gd name="T17" fmla="*/ 500 h 466"/>
                          <a:gd name="T18" fmla="*/ 618 w 909"/>
                          <a:gd name="T19" fmla="*/ 523 h 466"/>
                          <a:gd name="T20" fmla="*/ 681 w 909"/>
                          <a:gd name="T21" fmla="*/ 455 h 466"/>
                          <a:gd name="T22" fmla="*/ 699 w 909"/>
                          <a:gd name="T23" fmla="*/ 418 h 46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w 909"/>
                          <a:gd name="T37" fmla="*/ 0 h 466"/>
                          <a:gd name="T38" fmla="*/ 909 w 909"/>
                          <a:gd name="T39" fmla="*/ 466 h 466"/>
                        </a:gdLst>
                        <a:ahLst/>
                        <a:cxnLst>
                          <a:cxn ang="T24">
                            <a:pos x="T0" y="T1"/>
                          </a:cxn>
                          <a:cxn ang="T25">
                            <a:pos x="T2" y="T3"/>
                          </a:cxn>
                          <a:cxn ang="T26">
                            <a:pos x="T4" y="T5"/>
                          </a:cxn>
                          <a:cxn ang="T27">
                            <a:pos x="T6" y="T7"/>
                          </a:cxn>
                          <a:cxn ang="T28">
                            <a:pos x="T8" y="T9"/>
                          </a:cxn>
                          <a:cxn ang="T29">
                            <a:pos x="T10" y="T11"/>
                          </a:cxn>
                          <a:cxn ang="T30">
                            <a:pos x="T12" y="T13"/>
                          </a:cxn>
                          <a:cxn ang="T31">
                            <a:pos x="T14" y="T15"/>
                          </a:cxn>
                          <a:cxn ang="T32">
                            <a:pos x="T16" y="T17"/>
                          </a:cxn>
                          <a:cxn ang="T33">
                            <a:pos x="T18" y="T19"/>
                          </a:cxn>
                          <a:cxn ang="T34">
                            <a:pos x="T20" y="T21"/>
                          </a:cxn>
                          <a:cxn ang="T35">
                            <a:pos x="T22" y="T23"/>
                          </a:cxn>
                        </a:cxnLst>
                        <a:rect l="T36" t="T37" r="T38" b="T39"/>
                        <a:pathLst>
                          <a:path w="909" h="466">
                            <a:moveTo>
                              <a:pt x="893" y="367"/>
                            </a:moveTo>
                            <a:cubicBezTo>
                              <a:pt x="877" y="347"/>
                              <a:pt x="828" y="315"/>
                              <a:pt x="773" y="279"/>
                            </a:cubicBezTo>
                            <a:cubicBezTo>
                              <a:pt x="718" y="243"/>
                              <a:pt x="643" y="194"/>
                              <a:pt x="561" y="151"/>
                            </a:cubicBezTo>
                            <a:cubicBezTo>
                              <a:pt x="479" y="108"/>
                              <a:pt x="373" y="38"/>
                              <a:pt x="281" y="19"/>
                            </a:cubicBezTo>
                            <a:cubicBezTo>
                              <a:pt x="189" y="0"/>
                              <a:pt x="18" y="20"/>
                              <a:pt x="9" y="39"/>
                            </a:cubicBezTo>
                            <a:cubicBezTo>
                              <a:pt x="0" y="58"/>
                              <a:pt x="146" y="95"/>
                              <a:pt x="225" y="135"/>
                            </a:cubicBezTo>
                            <a:cubicBezTo>
                              <a:pt x="304" y="175"/>
                              <a:pt x="412" y="238"/>
                              <a:pt x="485" y="279"/>
                            </a:cubicBezTo>
                            <a:cubicBezTo>
                              <a:pt x="558" y="320"/>
                              <a:pt x="617" y="352"/>
                              <a:pt x="661" y="379"/>
                            </a:cubicBezTo>
                            <a:cubicBezTo>
                              <a:pt x="705" y="406"/>
                              <a:pt x="728" y="426"/>
                              <a:pt x="749" y="439"/>
                            </a:cubicBezTo>
                            <a:cubicBezTo>
                              <a:pt x="770" y="452"/>
                              <a:pt x="769" y="466"/>
                              <a:pt x="789" y="459"/>
                            </a:cubicBezTo>
                            <a:cubicBezTo>
                              <a:pt x="809" y="452"/>
                              <a:pt x="852" y="414"/>
                              <a:pt x="869" y="399"/>
                            </a:cubicBezTo>
                            <a:cubicBezTo>
                              <a:pt x="886" y="384"/>
                              <a:pt x="909" y="387"/>
                              <a:pt x="893" y="367"/>
                            </a:cubicBezTo>
                            <a:close/>
                          </a:path>
                        </a:pathLst>
                      </a:custGeom>
                      <a:pattFill prst="lgConfetti">
                        <a:fgClr>
                          <a:srgbClr val="000000"/>
                        </a:fgClr>
                        <a:bgClr>
                          <a:srgbClr val="FFFF00"/>
                        </a:bgClr>
                      </a:pattFill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726" name="Freeform 34" descr="Крупное конфетти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909" y="7264"/>
                        <a:ext cx="1530" cy="1325"/>
                      </a:xfrm>
                      <a:custGeom>
                        <a:avLst/>
                        <a:gdLst>
                          <a:gd name="T0" fmla="*/ 127 w 1952"/>
                          <a:gd name="T1" fmla="*/ 10 h 1163"/>
                          <a:gd name="T2" fmla="*/ 296 w 1952"/>
                          <a:gd name="T3" fmla="*/ 88 h 1163"/>
                          <a:gd name="T4" fmla="*/ 541 w 1952"/>
                          <a:gd name="T5" fmla="*/ 215 h 1163"/>
                          <a:gd name="T6" fmla="*/ 767 w 1952"/>
                          <a:gd name="T7" fmla="*/ 370 h 1163"/>
                          <a:gd name="T8" fmla="*/ 1068 w 1952"/>
                          <a:gd name="T9" fmla="*/ 575 h 1163"/>
                          <a:gd name="T10" fmla="*/ 1278 w 1952"/>
                          <a:gd name="T11" fmla="*/ 753 h 1163"/>
                          <a:gd name="T12" fmla="*/ 1369 w 1952"/>
                          <a:gd name="T13" fmla="*/ 831 h 1163"/>
                          <a:gd name="T14" fmla="*/ 1463 w 1952"/>
                          <a:gd name="T15" fmla="*/ 908 h 1163"/>
                          <a:gd name="T16" fmla="*/ 1522 w 1952"/>
                          <a:gd name="T17" fmla="*/ 967 h 1163"/>
                          <a:gd name="T18" fmla="*/ 1510 w 1952"/>
                          <a:gd name="T19" fmla="*/ 1068 h 1163"/>
                          <a:gd name="T20" fmla="*/ 1481 w 1952"/>
                          <a:gd name="T21" fmla="*/ 1191 h 1163"/>
                          <a:gd name="T22" fmla="*/ 1459 w 1952"/>
                          <a:gd name="T23" fmla="*/ 1286 h 1163"/>
                          <a:gd name="T24" fmla="*/ 1450 w 1952"/>
                          <a:gd name="T25" fmla="*/ 1323 h 1163"/>
                          <a:gd name="T26" fmla="*/ 1412 w 1952"/>
                          <a:gd name="T27" fmla="*/ 1273 h 1163"/>
                          <a:gd name="T28" fmla="*/ 1350 w 1952"/>
                          <a:gd name="T29" fmla="*/ 1204 h 1163"/>
                          <a:gd name="T30" fmla="*/ 1224 w 1952"/>
                          <a:gd name="T31" fmla="*/ 1095 h 1163"/>
                          <a:gd name="T32" fmla="*/ 1027 w 1952"/>
                          <a:gd name="T33" fmla="*/ 940 h 1163"/>
                          <a:gd name="T34" fmla="*/ 867 w 1952"/>
                          <a:gd name="T35" fmla="*/ 808 h 1163"/>
                          <a:gd name="T36" fmla="*/ 594 w 1952"/>
                          <a:gd name="T37" fmla="*/ 635 h 1163"/>
                          <a:gd name="T38" fmla="*/ 412 w 1952"/>
                          <a:gd name="T39" fmla="*/ 521 h 1163"/>
                          <a:gd name="T40" fmla="*/ 140 w 1952"/>
                          <a:gd name="T41" fmla="*/ 379 h 1163"/>
                          <a:gd name="T42" fmla="*/ 17 w 1952"/>
                          <a:gd name="T43" fmla="*/ 320 h 1163"/>
                          <a:gd name="T44" fmla="*/ 36 w 1952"/>
                          <a:gd name="T45" fmla="*/ 270 h 1163"/>
                          <a:gd name="T46" fmla="*/ 71 w 1952"/>
                          <a:gd name="T47" fmla="*/ 152 h 1163"/>
                          <a:gd name="T48" fmla="*/ 127 w 1952"/>
                          <a:gd name="T49" fmla="*/ 10 h 1163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w 1952"/>
                          <a:gd name="T76" fmla="*/ 0 h 1163"/>
                          <a:gd name="T77" fmla="*/ 1952 w 1952"/>
                          <a:gd name="T78" fmla="*/ 1163 h 1163"/>
                        </a:gdLst>
                        <a:ahLst/>
                        <a:cxnLst>
                          <a:cxn ang="T50">
                            <a:pos x="T0" y="T1"/>
                          </a:cxn>
                          <a:cxn ang="T51">
                            <a:pos x="T2" y="T3"/>
                          </a:cxn>
                          <a:cxn ang="T52">
                            <a:pos x="T4" y="T5"/>
                          </a:cxn>
                          <a:cxn ang="T53">
                            <a:pos x="T6" y="T7"/>
                          </a:cxn>
                          <a:cxn ang="T54">
                            <a:pos x="T8" y="T9"/>
                          </a:cxn>
                          <a:cxn ang="T55">
                            <a:pos x="T10" y="T11"/>
                          </a:cxn>
                          <a:cxn ang="T56">
                            <a:pos x="T12" y="T13"/>
                          </a:cxn>
                          <a:cxn ang="T57">
                            <a:pos x="T14" y="T15"/>
                          </a:cxn>
                          <a:cxn ang="T58">
                            <a:pos x="T16" y="T17"/>
                          </a:cxn>
                          <a:cxn ang="T59">
                            <a:pos x="T18" y="T19"/>
                          </a:cxn>
                          <a:cxn ang="T60">
                            <a:pos x="T20" y="T21"/>
                          </a:cxn>
                          <a:cxn ang="T61">
                            <a:pos x="T22" y="T23"/>
                          </a:cxn>
                          <a:cxn ang="T62">
                            <a:pos x="T24" y="T25"/>
                          </a:cxn>
                          <a:cxn ang="T63">
                            <a:pos x="T26" y="T27"/>
                          </a:cxn>
                          <a:cxn ang="T64">
                            <a:pos x="T28" y="T29"/>
                          </a:cxn>
                          <a:cxn ang="T65">
                            <a:pos x="T30" y="T31"/>
                          </a:cxn>
                          <a:cxn ang="T66">
                            <a:pos x="T32" y="T33"/>
                          </a:cxn>
                          <a:cxn ang="T67">
                            <a:pos x="T34" y="T35"/>
                          </a:cxn>
                          <a:cxn ang="T68">
                            <a:pos x="T36" y="T37"/>
                          </a:cxn>
                          <a:cxn ang="T69">
                            <a:pos x="T38" y="T39"/>
                          </a:cxn>
                          <a:cxn ang="T70">
                            <a:pos x="T40" y="T41"/>
                          </a:cxn>
                          <a:cxn ang="T71">
                            <a:pos x="T42" y="T43"/>
                          </a:cxn>
                          <a:cxn ang="T72">
                            <a:pos x="T44" y="T45"/>
                          </a:cxn>
                          <a:cxn ang="T73">
                            <a:pos x="T46" y="T47"/>
                          </a:cxn>
                          <a:cxn ang="T74">
                            <a:pos x="T48" y="T49"/>
                          </a:cxn>
                        </a:cxnLst>
                        <a:rect l="T75" t="T76" r="T77" b="T78"/>
                        <a:pathLst>
                          <a:path w="1952" h="1163">
                            <a:moveTo>
                              <a:pt x="162" y="9"/>
                            </a:moveTo>
                            <a:cubicBezTo>
                              <a:pt x="210" y="0"/>
                              <a:pt x="290" y="47"/>
                              <a:pt x="378" y="77"/>
                            </a:cubicBezTo>
                            <a:cubicBezTo>
                              <a:pt x="466" y="107"/>
                              <a:pt x="590" y="148"/>
                              <a:pt x="690" y="189"/>
                            </a:cubicBezTo>
                            <a:cubicBezTo>
                              <a:pt x="790" y="230"/>
                              <a:pt x="866" y="272"/>
                              <a:pt x="978" y="325"/>
                            </a:cubicBezTo>
                            <a:cubicBezTo>
                              <a:pt x="1090" y="378"/>
                              <a:pt x="1253" y="449"/>
                              <a:pt x="1362" y="505"/>
                            </a:cubicBezTo>
                            <a:cubicBezTo>
                              <a:pt x="1471" y="561"/>
                              <a:pt x="1566" y="624"/>
                              <a:pt x="1630" y="661"/>
                            </a:cubicBezTo>
                            <a:cubicBezTo>
                              <a:pt x="1694" y="698"/>
                              <a:pt x="1707" y="706"/>
                              <a:pt x="1746" y="729"/>
                            </a:cubicBezTo>
                            <a:cubicBezTo>
                              <a:pt x="1785" y="752"/>
                              <a:pt x="1833" y="777"/>
                              <a:pt x="1866" y="797"/>
                            </a:cubicBezTo>
                            <a:cubicBezTo>
                              <a:pt x="1899" y="817"/>
                              <a:pt x="1932" y="826"/>
                              <a:pt x="1942" y="849"/>
                            </a:cubicBezTo>
                            <a:cubicBezTo>
                              <a:pt x="1952" y="872"/>
                              <a:pt x="1935" y="905"/>
                              <a:pt x="1926" y="937"/>
                            </a:cubicBezTo>
                            <a:cubicBezTo>
                              <a:pt x="1917" y="969"/>
                              <a:pt x="1901" y="1013"/>
                              <a:pt x="1890" y="1045"/>
                            </a:cubicBezTo>
                            <a:cubicBezTo>
                              <a:pt x="1879" y="1077"/>
                              <a:pt x="1869" y="1110"/>
                              <a:pt x="1862" y="1129"/>
                            </a:cubicBezTo>
                            <a:cubicBezTo>
                              <a:pt x="1855" y="1148"/>
                              <a:pt x="1860" y="1163"/>
                              <a:pt x="1850" y="1161"/>
                            </a:cubicBezTo>
                            <a:cubicBezTo>
                              <a:pt x="1840" y="1159"/>
                              <a:pt x="1823" y="1134"/>
                              <a:pt x="1802" y="1117"/>
                            </a:cubicBezTo>
                            <a:cubicBezTo>
                              <a:pt x="1781" y="1100"/>
                              <a:pt x="1762" y="1083"/>
                              <a:pt x="1722" y="1057"/>
                            </a:cubicBezTo>
                            <a:cubicBezTo>
                              <a:pt x="1682" y="1031"/>
                              <a:pt x="1631" y="1000"/>
                              <a:pt x="1562" y="961"/>
                            </a:cubicBezTo>
                            <a:cubicBezTo>
                              <a:pt x="1493" y="922"/>
                              <a:pt x="1386" y="867"/>
                              <a:pt x="1310" y="825"/>
                            </a:cubicBezTo>
                            <a:cubicBezTo>
                              <a:pt x="1234" y="783"/>
                              <a:pt x="1198" y="754"/>
                              <a:pt x="1106" y="709"/>
                            </a:cubicBezTo>
                            <a:cubicBezTo>
                              <a:pt x="1014" y="664"/>
                              <a:pt x="855" y="599"/>
                              <a:pt x="758" y="557"/>
                            </a:cubicBezTo>
                            <a:cubicBezTo>
                              <a:pt x="661" y="515"/>
                              <a:pt x="623" y="494"/>
                              <a:pt x="526" y="457"/>
                            </a:cubicBezTo>
                            <a:cubicBezTo>
                              <a:pt x="429" y="420"/>
                              <a:pt x="262" y="362"/>
                              <a:pt x="178" y="333"/>
                            </a:cubicBezTo>
                            <a:cubicBezTo>
                              <a:pt x="94" y="304"/>
                              <a:pt x="44" y="297"/>
                              <a:pt x="22" y="281"/>
                            </a:cubicBezTo>
                            <a:cubicBezTo>
                              <a:pt x="0" y="265"/>
                              <a:pt x="35" y="262"/>
                              <a:pt x="46" y="237"/>
                            </a:cubicBezTo>
                            <a:cubicBezTo>
                              <a:pt x="57" y="212"/>
                              <a:pt x="70" y="172"/>
                              <a:pt x="90" y="133"/>
                            </a:cubicBezTo>
                            <a:cubicBezTo>
                              <a:pt x="110" y="94"/>
                              <a:pt x="114" y="18"/>
                              <a:pt x="162" y="9"/>
                            </a:cubicBezTo>
                            <a:close/>
                          </a:path>
                        </a:pathLst>
                      </a:custGeom>
                      <a:pattFill prst="lgConfetti">
                        <a:fgClr>
                          <a:srgbClr val="000000"/>
                        </a:fgClr>
                        <a:bgClr>
                          <a:srgbClr val="FFFF00"/>
                        </a:bgClr>
                      </a:pattFill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727" name="Freeform 33" descr="Крупное конфетти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96" y="7589"/>
                        <a:ext cx="1562" cy="1309"/>
                      </a:xfrm>
                      <a:custGeom>
                        <a:avLst/>
                        <a:gdLst>
                          <a:gd name="T0" fmla="*/ 127 w 1992"/>
                          <a:gd name="T1" fmla="*/ 0 h 1149"/>
                          <a:gd name="T2" fmla="*/ 296 w 1992"/>
                          <a:gd name="T3" fmla="*/ 77 h 1149"/>
                          <a:gd name="T4" fmla="*/ 541 w 1992"/>
                          <a:gd name="T5" fmla="*/ 205 h 1149"/>
                          <a:gd name="T6" fmla="*/ 767 w 1992"/>
                          <a:gd name="T7" fmla="*/ 360 h 1149"/>
                          <a:gd name="T8" fmla="*/ 1068 w 1992"/>
                          <a:gd name="T9" fmla="*/ 565 h 1149"/>
                          <a:gd name="T10" fmla="*/ 1278 w 1992"/>
                          <a:gd name="T11" fmla="*/ 743 h 1149"/>
                          <a:gd name="T12" fmla="*/ 1369 w 1992"/>
                          <a:gd name="T13" fmla="*/ 820 h 1149"/>
                          <a:gd name="T14" fmla="*/ 1463 w 1992"/>
                          <a:gd name="T15" fmla="*/ 898 h 1149"/>
                          <a:gd name="T16" fmla="*/ 1551 w 1992"/>
                          <a:gd name="T17" fmla="*/ 989 h 1149"/>
                          <a:gd name="T18" fmla="*/ 1529 w 1992"/>
                          <a:gd name="T19" fmla="*/ 1085 h 1149"/>
                          <a:gd name="T20" fmla="*/ 1498 w 1992"/>
                          <a:gd name="T21" fmla="*/ 1180 h 1149"/>
                          <a:gd name="T22" fmla="*/ 1473 w 1992"/>
                          <a:gd name="T23" fmla="*/ 1267 h 1149"/>
                          <a:gd name="T24" fmla="*/ 1463 w 1992"/>
                          <a:gd name="T25" fmla="*/ 1308 h 1149"/>
                          <a:gd name="T26" fmla="*/ 1413 w 1992"/>
                          <a:gd name="T27" fmla="*/ 1262 h 1149"/>
                          <a:gd name="T28" fmla="*/ 1350 w 1992"/>
                          <a:gd name="T29" fmla="*/ 1194 h 1149"/>
                          <a:gd name="T30" fmla="*/ 1225 w 1992"/>
                          <a:gd name="T31" fmla="*/ 1085 h 1149"/>
                          <a:gd name="T32" fmla="*/ 1027 w 1992"/>
                          <a:gd name="T33" fmla="*/ 930 h 1149"/>
                          <a:gd name="T34" fmla="*/ 867 w 1992"/>
                          <a:gd name="T35" fmla="*/ 797 h 1149"/>
                          <a:gd name="T36" fmla="*/ 594 w 1992"/>
                          <a:gd name="T37" fmla="*/ 624 h 1149"/>
                          <a:gd name="T38" fmla="*/ 412 w 1992"/>
                          <a:gd name="T39" fmla="*/ 510 h 1149"/>
                          <a:gd name="T40" fmla="*/ 140 w 1992"/>
                          <a:gd name="T41" fmla="*/ 369 h 1149"/>
                          <a:gd name="T42" fmla="*/ 17 w 1992"/>
                          <a:gd name="T43" fmla="*/ 310 h 1149"/>
                          <a:gd name="T44" fmla="*/ 36 w 1992"/>
                          <a:gd name="T45" fmla="*/ 260 h 1149"/>
                          <a:gd name="T46" fmla="*/ 71 w 1992"/>
                          <a:gd name="T47" fmla="*/ 141 h 1149"/>
                          <a:gd name="T48" fmla="*/ 102 w 1992"/>
                          <a:gd name="T49" fmla="*/ 36 h 1149"/>
                          <a:gd name="T50" fmla="*/ 127 w 1992"/>
                          <a:gd name="T51" fmla="*/ 0 h 1149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w 1992"/>
                          <a:gd name="T79" fmla="*/ 0 h 1149"/>
                          <a:gd name="T80" fmla="*/ 1992 w 1992"/>
                          <a:gd name="T81" fmla="*/ 1149 h 1149"/>
                        </a:gdLst>
                        <a:ahLst/>
                        <a:cxnLst>
                          <a:cxn ang="T52">
                            <a:pos x="T0" y="T1"/>
                          </a:cxn>
                          <a:cxn ang="T53">
                            <a:pos x="T2" y="T3"/>
                          </a:cxn>
                          <a:cxn ang="T54">
                            <a:pos x="T4" y="T5"/>
                          </a:cxn>
                          <a:cxn ang="T55">
                            <a:pos x="T6" y="T7"/>
                          </a:cxn>
                          <a:cxn ang="T56">
                            <a:pos x="T8" y="T9"/>
                          </a:cxn>
                          <a:cxn ang="T57">
                            <a:pos x="T10" y="T11"/>
                          </a:cxn>
                          <a:cxn ang="T58">
                            <a:pos x="T12" y="T13"/>
                          </a:cxn>
                          <a:cxn ang="T59">
                            <a:pos x="T14" y="T15"/>
                          </a:cxn>
                          <a:cxn ang="T60">
                            <a:pos x="T16" y="T17"/>
                          </a:cxn>
                          <a:cxn ang="T61">
                            <a:pos x="T18" y="T19"/>
                          </a:cxn>
                          <a:cxn ang="T62">
                            <a:pos x="T20" y="T21"/>
                          </a:cxn>
                          <a:cxn ang="T63">
                            <a:pos x="T22" y="T23"/>
                          </a:cxn>
                          <a:cxn ang="T64">
                            <a:pos x="T24" y="T25"/>
                          </a:cxn>
                          <a:cxn ang="T65">
                            <a:pos x="T26" y="T27"/>
                          </a:cxn>
                          <a:cxn ang="T66">
                            <a:pos x="T28" y="T29"/>
                          </a:cxn>
                          <a:cxn ang="T67">
                            <a:pos x="T30" y="T31"/>
                          </a:cxn>
                          <a:cxn ang="T68">
                            <a:pos x="T32" y="T33"/>
                          </a:cxn>
                          <a:cxn ang="T69">
                            <a:pos x="T34" y="T35"/>
                          </a:cxn>
                          <a:cxn ang="T70">
                            <a:pos x="T36" y="T37"/>
                          </a:cxn>
                          <a:cxn ang="T71">
                            <a:pos x="T38" y="T39"/>
                          </a:cxn>
                          <a:cxn ang="T72">
                            <a:pos x="T40" y="T41"/>
                          </a:cxn>
                          <a:cxn ang="T73">
                            <a:pos x="T42" y="T43"/>
                          </a:cxn>
                          <a:cxn ang="T74">
                            <a:pos x="T44" y="T45"/>
                          </a:cxn>
                          <a:cxn ang="T75">
                            <a:pos x="T46" y="T47"/>
                          </a:cxn>
                          <a:cxn ang="T76">
                            <a:pos x="T48" y="T49"/>
                          </a:cxn>
                          <a:cxn ang="T77">
                            <a:pos x="T50" y="T51"/>
                          </a:cxn>
                        </a:cxnLst>
                        <a:rect l="T78" t="T79" r="T80" b="T81"/>
                        <a:pathLst>
                          <a:path w="1992" h="1149">
                            <a:moveTo>
                              <a:pt x="162" y="0"/>
                            </a:moveTo>
                            <a:cubicBezTo>
                              <a:pt x="205" y="4"/>
                              <a:pt x="290" y="38"/>
                              <a:pt x="378" y="68"/>
                            </a:cubicBezTo>
                            <a:cubicBezTo>
                              <a:pt x="466" y="98"/>
                              <a:pt x="590" y="139"/>
                              <a:pt x="690" y="180"/>
                            </a:cubicBezTo>
                            <a:cubicBezTo>
                              <a:pt x="790" y="221"/>
                              <a:pt x="866" y="263"/>
                              <a:pt x="978" y="316"/>
                            </a:cubicBezTo>
                            <a:cubicBezTo>
                              <a:pt x="1090" y="369"/>
                              <a:pt x="1253" y="440"/>
                              <a:pt x="1362" y="496"/>
                            </a:cubicBezTo>
                            <a:cubicBezTo>
                              <a:pt x="1471" y="552"/>
                              <a:pt x="1566" y="615"/>
                              <a:pt x="1630" y="652"/>
                            </a:cubicBezTo>
                            <a:cubicBezTo>
                              <a:pt x="1694" y="689"/>
                              <a:pt x="1707" y="697"/>
                              <a:pt x="1746" y="720"/>
                            </a:cubicBezTo>
                            <a:cubicBezTo>
                              <a:pt x="1785" y="743"/>
                              <a:pt x="1827" y="763"/>
                              <a:pt x="1866" y="788"/>
                            </a:cubicBezTo>
                            <a:cubicBezTo>
                              <a:pt x="1905" y="813"/>
                              <a:pt x="1964" y="841"/>
                              <a:pt x="1978" y="868"/>
                            </a:cubicBezTo>
                            <a:cubicBezTo>
                              <a:pt x="1992" y="895"/>
                              <a:pt x="1961" y="924"/>
                              <a:pt x="1950" y="952"/>
                            </a:cubicBezTo>
                            <a:cubicBezTo>
                              <a:pt x="1939" y="980"/>
                              <a:pt x="1922" y="1009"/>
                              <a:pt x="1910" y="1036"/>
                            </a:cubicBezTo>
                            <a:cubicBezTo>
                              <a:pt x="1898" y="1063"/>
                              <a:pt x="1885" y="1093"/>
                              <a:pt x="1878" y="1112"/>
                            </a:cubicBezTo>
                            <a:cubicBezTo>
                              <a:pt x="1871" y="1131"/>
                              <a:pt x="1879" y="1149"/>
                              <a:pt x="1866" y="1148"/>
                            </a:cubicBezTo>
                            <a:cubicBezTo>
                              <a:pt x="1853" y="1147"/>
                              <a:pt x="1826" y="1125"/>
                              <a:pt x="1802" y="1108"/>
                            </a:cubicBezTo>
                            <a:cubicBezTo>
                              <a:pt x="1778" y="1091"/>
                              <a:pt x="1762" y="1074"/>
                              <a:pt x="1722" y="1048"/>
                            </a:cubicBezTo>
                            <a:cubicBezTo>
                              <a:pt x="1682" y="1022"/>
                              <a:pt x="1631" y="991"/>
                              <a:pt x="1562" y="952"/>
                            </a:cubicBezTo>
                            <a:cubicBezTo>
                              <a:pt x="1493" y="913"/>
                              <a:pt x="1386" y="858"/>
                              <a:pt x="1310" y="816"/>
                            </a:cubicBezTo>
                            <a:cubicBezTo>
                              <a:pt x="1234" y="774"/>
                              <a:pt x="1198" y="745"/>
                              <a:pt x="1106" y="700"/>
                            </a:cubicBezTo>
                            <a:cubicBezTo>
                              <a:pt x="1014" y="655"/>
                              <a:pt x="855" y="590"/>
                              <a:pt x="758" y="548"/>
                            </a:cubicBezTo>
                            <a:cubicBezTo>
                              <a:pt x="661" y="506"/>
                              <a:pt x="623" y="485"/>
                              <a:pt x="526" y="448"/>
                            </a:cubicBezTo>
                            <a:cubicBezTo>
                              <a:pt x="429" y="411"/>
                              <a:pt x="262" y="353"/>
                              <a:pt x="178" y="324"/>
                            </a:cubicBezTo>
                            <a:cubicBezTo>
                              <a:pt x="94" y="295"/>
                              <a:pt x="44" y="288"/>
                              <a:pt x="22" y="272"/>
                            </a:cubicBezTo>
                            <a:cubicBezTo>
                              <a:pt x="0" y="256"/>
                              <a:pt x="35" y="253"/>
                              <a:pt x="46" y="228"/>
                            </a:cubicBezTo>
                            <a:cubicBezTo>
                              <a:pt x="57" y="203"/>
                              <a:pt x="76" y="157"/>
                              <a:pt x="90" y="124"/>
                            </a:cubicBezTo>
                            <a:cubicBezTo>
                              <a:pt x="104" y="91"/>
                              <a:pt x="118" y="53"/>
                              <a:pt x="130" y="32"/>
                            </a:cubicBezTo>
                            <a:cubicBezTo>
                              <a:pt x="142" y="11"/>
                              <a:pt x="155" y="7"/>
                              <a:pt x="162" y="0"/>
                            </a:cubicBezTo>
                            <a:close/>
                          </a:path>
                        </a:pathLst>
                      </a:custGeom>
                      <a:pattFill prst="lgConfetti">
                        <a:fgClr>
                          <a:srgbClr val="000000"/>
                        </a:fgClr>
                        <a:bgClr>
                          <a:srgbClr val="FFFF00"/>
                        </a:bgClr>
                      </a:pattFill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728" name="Freeform 32" descr="Диагональный кирпич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609" y="8164"/>
                        <a:ext cx="1441" cy="1070"/>
                      </a:xfrm>
                      <a:custGeom>
                        <a:avLst/>
                        <a:gdLst>
                          <a:gd name="T0" fmla="*/ 104 w 1838"/>
                          <a:gd name="T1" fmla="*/ 0 h 940"/>
                          <a:gd name="T2" fmla="*/ 274 w 1838"/>
                          <a:gd name="T3" fmla="*/ 77 h 940"/>
                          <a:gd name="T4" fmla="*/ 518 w 1838"/>
                          <a:gd name="T5" fmla="*/ 205 h 940"/>
                          <a:gd name="T6" fmla="*/ 757 w 1838"/>
                          <a:gd name="T7" fmla="*/ 332 h 940"/>
                          <a:gd name="T8" fmla="*/ 1061 w 1838"/>
                          <a:gd name="T9" fmla="*/ 528 h 940"/>
                          <a:gd name="T10" fmla="*/ 1265 w 1838"/>
                          <a:gd name="T11" fmla="*/ 692 h 940"/>
                          <a:gd name="T12" fmla="*/ 1359 w 1838"/>
                          <a:gd name="T13" fmla="*/ 760 h 940"/>
                          <a:gd name="T14" fmla="*/ 1428 w 1838"/>
                          <a:gd name="T15" fmla="*/ 851 h 940"/>
                          <a:gd name="T16" fmla="*/ 1277 w 1838"/>
                          <a:gd name="T17" fmla="*/ 1052 h 940"/>
                          <a:gd name="T18" fmla="*/ 1174 w 1838"/>
                          <a:gd name="T19" fmla="*/ 961 h 940"/>
                          <a:gd name="T20" fmla="*/ 1017 w 1838"/>
                          <a:gd name="T21" fmla="*/ 838 h 940"/>
                          <a:gd name="T22" fmla="*/ 844 w 1838"/>
                          <a:gd name="T23" fmla="*/ 719 h 940"/>
                          <a:gd name="T24" fmla="*/ 587 w 1838"/>
                          <a:gd name="T25" fmla="*/ 555 h 940"/>
                          <a:gd name="T26" fmla="*/ 387 w 1838"/>
                          <a:gd name="T27" fmla="*/ 437 h 940"/>
                          <a:gd name="T28" fmla="*/ 129 w 1838"/>
                          <a:gd name="T29" fmla="*/ 305 h 940"/>
                          <a:gd name="T30" fmla="*/ 13 w 1838"/>
                          <a:gd name="T31" fmla="*/ 255 h 940"/>
                          <a:gd name="T32" fmla="*/ 48 w 1838"/>
                          <a:gd name="T33" fmla="*/ 141 h 940"/>
                          <a:gd name="T34" fmla="*/ 79 w 1838"/>
                          <a:gd name="T35" fmla="*/ 36 h 940"/>
                          <a:gd name="T36" fmla="*/ 104 w 1838"/>
                          <a:gd name="T37" fmla="*/ 0 h 940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1838"/>
                          <a:gd name="T58" fmla="*/ 0 h 940"/>
                          <a:gd name="T59" fmla="*/ 1838 w 1838"/>
                          <a:gd name="T60" fmla="*/ 940 h 940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1838" h="940">
                            <a:moveTo>
                              <a:pt x="133" y="0"/>
                            </a:moveTo>
                            <a:cubicBezTo>
                              <a:pt x="176" y="4"/>
                              <a:pt x="261" y="38"/>
                              <a:pt x="349" y="68"/>
                            </a:cubicBezTo>
                            <a:cubicBezTo>
                              <a:pt x="437" y="98"/>
                              <a:pt x="558" y="143"/>
                              <a:pt x="661" y="180"/>
                            </a:cubicBezTo>
                            <a:cubicBezTo>
                              <a:pt x="764" y="217"/>
                              <a:pt x="850" y="245"/>
                              <a:pt x="965" y="292"/>
                            </a:cubicBezTo>
                            <a:cubicBezTo>
                              <a:pt x="1080" y="339"/>
                              <a:pt x="1245" y="411"/>
                              <a:pt x="1353" y="464"/>
                            </a:cubicBezTo>
                            <a:cubicBezTo>
                              <a:pt x="1461" y="517"/>
                              <a:pt x="1550" y="574"/>
                              <a:pt x="1613" y="608"/>
                            </a:cubicBezTo>
                            <a:cubicBezTo>
                              <a:pt x="1676" y="642"/>
                              <a:pt x="1698" y="645"/>
                              <a:pt x="1733" y="668"/>
                            </a:cubicBezTo>
                            <a:cubicBezTo>
                              <a:pt x="1768" y="691"/>
                              <a:pt x="1838" y="705"/>
                              <a:pt x="1821" y="748"/>
                            </a:cubicBezTo>
                            <a:cubicBezTo>
                              <a:pt x="1804" y="791"/>
                              <a:pt x="1683" y="908"/>
                              <a:pt x="1629" y="924"/>
                            </a:cubicBezTo>
                            <a:cubicBezTo>
                              <a:pt x="1575" y="940"/>
                              <a:pt x="1552" y="875"/>
                              <a:pt x="1497" y="844"/>
                            </a:cubicBezTo>
                            <a:cubicBezTo>
                              <a:pt x="1442" y="813"/>
                              <a:pt x="1367" y="771"/>
                              <a:pt x="1297" y="736"/>
                            </a:cubicBezTo>
                            <a:cubicBezTo>
                              <a:pt x="1227" y="701"/>
                              <a:pt x="1168" y="673"/>
                              <a:pt x="1077" y="632"/>
                            </a:cubicBezTo>
                            <a:cubicBezTo>
                              <a:pt x="986" y="591"/>
                              <a:pt x="846" y="529"/>
                              <a:pt x="749" y="488"/>
                            </a:cubicBezTo>
                            <a:cubicBezTo>
                              <a:pt x="652" y="447"/>
                              <a:pt x="590" y="421"/>
                              <a:pt x="493" y="384"/>
                            </a:cubicBezTo>
                            <a:cubicBezTo>
                              <a:pt x="396" y="347"/>
                              <a:pt x="244" y="295"/>
                              <a:pt x="165" y="268"/>
                            </a:cubicBezTo>
                            <a:cubicBezTo>
                              <a:pt x="86" y="241"/>
                              <a:pt x="34" y="248"/>
                              <a:pt x="17" y="224"/>
                            </a:cubicBezTo>
                            <a:cubicBezTo>
                              <a:pt x="0" y="200"/>
                              <a:pt x="47" y="156"/>
                              <a:pt x="61" y="124"/>
                            </a:cubicBezTo>
                            <a:cubicBezTo>
                              <a:pt x="75" y="92"/>
                              <a:pt x="89" y="53"/>
                              <a:pt x="101" y="32"/>
                            </a:cubicBezTo>
                            <a:cubicBezTo>
                              <a:pt x="113" y="11"/>
                              <a:pt x="126" y="7"/>
                              <a:pt x="133" y="0"/>
                            </a:cubicBezTo>
                            <a:close/>
                          </a:path>
                        </a:pathLst>
                      </a:custGeom>
                      <a:pattFill prst="lgGrid">
                        <a:fgClr>
                          <a:srgbClr val="000000"/>
                        </a:fgClr>
                        <a:bgClr>
                          <a:srgbClr val="FFFFCC"/>
                        </a:bgClr>
                      </a:pattFill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71729" name="Freeform 3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491" y="8733"/>
                        <a:ext cx="529" cy="264"/>
                      </a:xfrm>
                      <a:custGeom>
                        <a:avLst/>
                        <a:gdLst>
                          <a:gd name="T0" fmla="*/ 0 w 676"/>
                          <a:gd name="T1" fmla="*/ 0 h 232"/>
                          <a:gd name="T2" fmla="*/ 166 w 676"/>
                          <a:gd name="T3" fmla="*/ 68 h 232"/>
                          <a:gd name="T4" fmla="*/ 369 w 676"/>
                          <a:gd name="T5" fmla="*/ 168 h 232"/>
                          <a:gd name="T6" fmla="*/ 529 w 676"/>
                          <a:gd name="T7" fmla="*/ 264 h 232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0 w 676"/>
                          <a:gd name="T13" fmla="*/ 0 h 232"/>
                          <a:gd name="T14" fmla="*/ 676 w 676"/>
                          <a:gd name="T15" fmla="*/ 232 h 232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676" h="232">
                            <a:moveTo>
                              <a:pt x="0" y="0"/>
                            </a:moveTo>
                            <a:cubicBezTo>
                              <a:pt x="66" y="17"/>
                              <a:pt x="133" y="35"/>
                              <a:pt x="212" y="60"/>
                            </a:cubicBezTo>
                            <a:cubicBezTo>
                              <a:pt x="291" y="85"/>
                              <a:pt x="395" y="119"/>
                              <a:pt x="472" y="148"/>
                            </a:cubicBezTo>
                            <a:cubicBezTo>
                              <a:pt x="549" y="177"/>
                              <a:pt x="612" y="204"/>
                              <a:pt x="676" y="232"/>
                            </a:cubicBezTo>
                          </a:path>
                        </a:pathLst>
                      </a:custGeom>
                      <a:noFill/>
                      <a:ln w="381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/>
                      </a:p>
                    </p:txBody>
                  </p:sp>
                </p:grpSp>
              </p:grpSp>
            </p:grpSp>
          </p:grpSp>
        </p:grpSp>
      </p:grpSp>
      <p:sp>
        <p:nvSpPr>
          <p:cNvPr id="69" name="Прямоугольник 68"/>
          <p:cNvSpPr/>
          <p:nvPr/>
        </p:nvSpPr>
        <p:spPr>
          <a:xfrm>
            <a:off x="5530041" y="4057087"/>
            <a:ext cx="2708641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 г – тектонически экранированный тип</a:t>
            </a:r>
          </a:p>
        </p:txBody>
      </p:sp>
      <p:pic>
        <p:nvPicPr>
          <p:cNvPr id="71691" name="Picture 64"/>
          <p:cNvPicPr>
            <a:picLocks noChangeAspect="1" noChangeArrowheads="1"/>
          </p:cNvPicPr>
          <p:nvPr/>
        </p:nvPicPr>
        <p:blipFill>
          <a:blip r:embed="rId3" cstate="print"/>
          <a:srcRect t="-2023"/>
          <a:stretch>
            <a:fillRect/>
          </a:stretch>
        </p:blipFill>
        <p:spPr bwMode="auto">
          <a:xfrm>
            <a:off x="600075" y="4614863"/>
            <a:ext cx="3621088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" name="Прямоугольник 69"/>
          <p:cNvSpPr/>
          <p:nvPr/>
        </p:nvSpPr>
        <p:spPr>
          <a:xfrm>
            <a:off x="4107540" y="5229200"/>
            <a:ext cx="2493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  <a:r>
              <a:rPr lang="ru-RU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 – массивный тип.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646025"/>
            <a:ext cx="607223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Под месторождением нефти и газа понимается совокупность залежей, расположенных на одной площади.</a:t>
            </a:r>
          </a:p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normalizeH="0" baseline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sng" strike="noStrike" normalizeH="0" baseline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Понятия месторождение и залежь равнозначны.</a:t>
            </a: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сли на одном месторождении имеется всего одна залежь, такое месторождение называется </a:t>
            </a:r>
            <a:r>
              <a:rPr kumimoji="0" lang="ru-RU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однопластовым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Месторождение, имеющее залежи в пластах (горизонтах) разной стратиграфической принадлежности – </a:t>
            </a:r>
            <a:r>
              <a:rPr kumimoji="0" lang="ru-RU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многопластовые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. </a:t>
            </a:r>
            <a:endParaRPr kumimoji="0" lang="ru-RU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1785918" y="1500174"/>
            <a:ext cx="571504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 начальному фазовому состоянию и составу основных углеводородных соединений в недрах залежи подразделяются: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1.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ru-RU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Однофазные залежи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:    </a:t>
            </a:r>
            <a:endParaRPr kumimoji="0" lang="ru-RU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а) </a:t>
            </a:r>
            <a:r>
              <a:rPr kumimoji="0" lang="ru-RU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нефтяные залежи 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приурочены к пластам-коллекторам, содержащим нефть, насыщенную в различной степени газом;</a:t>
            </a:r>
            <a:endParaRPr kumimoji="0" lang="ru-RU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б) </a:t>
            </a:r>
            <a:r>
              <a:rPr kumimoji="0" lang="ru-RU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газовые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(состоящие более чем на 90% из метана) или </a:t>
            </a:r>
            <a:r>
              <a:rPr kumimoji="0" lang="ru-RU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газоконденсатные залежи</a:t>
            </a: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приуроченные к пластам-коллекторам, содержащим газ с углеводородным конденсатом.</a:t>
            </a:r>
            <a:endParaRPr kumimoji="0" lang="ru-RU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758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5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>
            <a:spLocks noChangeArrowheads="1"/>
          </p:cNvSpPr>
          <p:nvPr/>
        </p:nvSpPr>
        <p:spPr bwMode="auto">
          <a:xfrm>
            <a:off x="357158" y="176075"/>
            <a:ext cx="8286808" cy="2553891"/>
          </a:xfrm>
          <a:prstGeom prst="roundRect">
            <a:avLst/>
          </a:prstGeom>
          <a:ln>
            <a:solidFill>
              <a:srgbClr val="0066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2.</a:t>
            </a:r>
            <a:r>
              <a:rPr kumimoji="0" lang="ru-RU" sz="2400" b="1" i="0" u="none" strike="noStrike" normalizeH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Двухфазные залежи </a:t>
            </a:r>
            <a:r>
              <a:rPr kumimoji="0" lang="ru-RU" sz="24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- приурочены к пластам-коллекторам, содержащим нефть с растворенным газом и свободный газ над нефтью (нефтяная залежь с газовой шапкой) или газовая залежь с нефтяной оторочкой.</a:t>
            </a:r>
            <a:endParaRPr kumimoji="0" lang="ru-RU" sz="2400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214282" y="3005338"/>
            <a:ext cx="8786874" cy="2962513"/>
          </a:xfrm>
          <a:prstGeom prst="roundRect">
            <a:avLst/>
          </a:prstGeom>
          <a:ln>
            <a:solidFill>
              <a:srgbClr val="0066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Двухфазные залежи подразделяются на:</a:t>
            </a:r>
            <a:endParaRPr kumimoji="0" lang="ru-RU" sz="2400" b="1" i="0" u="none" strike="noStrike" normalizeH="0" baseline="0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а) нефтяные с газовой или конденсатной шапкой;</a:t>
            </a:r>
            <a:endParaRPr kumimoji="0" lang="ru-RU" sz="2400" b="1" i="0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б) </a:t>
            </a:r>
            <a:r>
              <a:rPr kumimoji="0" lang="ru-RU" sz="2400" b="1" i="0" strike="noStrike" normalizeH="0" baseline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газо</a:t>
            </a:r>
            <a:r>
              <a:rPr kumimoji="0" lang="ru-RU" sz="2400" b="1" i="0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– или </a:t>
            </a:r>
            <a:r>
              <a:rPr kumimoji="0" lang="ru-RU" sz="2400" b="1" i="0" strike="noStrike" normalizeH="0" baseline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газоконденсатнонефтяные</a:t>
            </a:r>
            <a:r>
              <a:rPr kumimoji="0" lang="ru-RU" sz="2400" b="1" i="0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sz="2400" b="1" i="0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в)нефтегазовые</a:t>
            </a:r>
            <a:r>
              <a:rPr kumimoji="0" lang="en-US" sz="2400" b="1" i="0" strike="noStrike" normalizeH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или нефтегазоконденсатные;</a:t>
            </a:r>
            <a:endParaRPr kumimoji="0" lang="ru-RU" sz="2400" b="1" i="0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г) газовые или газоконденсатные с нефтяной оторочкой.</a:t>
            </a:r>
            <a:endParaRPr kumimoji="0" lang="ru-RU" sz="2400" b="1" i="0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745341"/>
            <a:ext cx="8286808" cy="5346144"/>
          </a:xfrm>
          <a:prstGeom prst="round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К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газоконденсатным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относят такие месторождения, из которых при снижении давления до атмосферного выделяется жидкая фаза – конденсат.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зависимости от того, каких запасов больше, основным эксплуатационным объектом в двухфазных залежах считается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газонасыщенная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или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нефтенасыщенная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часть (рис 6).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91070" y="188640"/>
            <a:ext cx="8496944" cy="17366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Arial Black" pitchFamily="34" charset="0"/>
              </a:rPr>
              <a:t>	</a:t>
            </a:r>
            <a:r>
              <a:rPr lang="ru-RU" sz="1600" b="1" u="sng" dirty="0" smtClean="0">
                <a:solidFill>
                  <a:srgbClr val="C00000"/>
                </a:solidFill>
                <a:latin typeface="Arial Black" pitchFamily="34" charset="0"/>
              </a:rPr>
              <a:t>Газоконденсатнонефтяные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>
                <a:solidFill>
                  <a:srgbClr val="006600"/>
                </a:solidFill>
                <a:latin typeface="Arial Black" pitchFamily="34" charset="0"/>
              </a:rPr>
              <a:t>и</a:t>
            </a:r>
            <a:r>
              <a:rPr lang="ru-RU" sz="1600" dirty="0">
                <a:latin typeface="Arial Black" pitchFamily="34" charset="0"/>
              </a:rPr>
              <a:t> </a:t>
            </a:r>
            <a:r>
              <a:rPr lang="ru-RU" sz="1600" b="1" u="sng" dirty="0">
                <a:solidFill>
                  <a:srgbClr val="C00000"/>
                </a:solidFill>
                <a:latin typeface="Arial Black" pitchFamily="34" charset="0"/>
              </a:rPr>
              <a:t>нефтегазоконденсатные</a:t>
            </a:r>
            <a:r>
              <a:rPr lang="ru-RU" sz="1600" dirty="0">
                <a:solidFill>
                  <a:srgbClr val="006600"/>
                </a:solidFill>
                <a:latin typeface="Arial Black" pitchFamily="34" charset="0"/>
              </a:rPr>
              <a:t>: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6600"/>
                </a:solidFill>
                <a:latin typeface="Arial Black" pitchFamily="34" charset="0"/>
              </a:rPr>
              <a:t>в первых – основная по объему нефтяная часть, а во вторых газоконденсатная (рис. 6).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6600"/>
                </a:solidFill>
                <a:latin typeface="Arial Black" pitchFamily="34" charset="0"/>
              </a:rPr>
              <a:t>	К </a:t>
            </a:r>
            <a:r>
              <a:rPr lang="ru-RU" sz="1600" b="1" u="sng" dirty="0">
                <a:solidFill>
                  <a:srgbClr val="C00000"/>
                </a:solidFill>
                <a:latin typeface="Arial Black" pitchFamily="34" charset="0"/>
              </a:rPr>
              <a:t>газоконденсатным</a:t>
            </a:r>
            <a:r>
              <a:rPr lang="ru-RU" sz="1600" dirty="0">
                <a:solidFill>
                  <a:srgbClr val="006600"/>
                </a:solidFill>
                <a:latin typeface="Arial Black" pitchFamily="34" charset="0"/>
              </a:rPr>
              <a:t> относят такие месторождения, из которых при снижении давления до атмосферного выделяется жидкая фаза – конденсат. </a:t>
            </a:r>
            <a:endParaRPr lang="ru-RU" sz="1600" dirty="0" smtClean="0">
              <a:solidFill>
                <a:srgbClr val="006600"/>
              </a:solidFill>
              <a:latin typeface="Arial Black" pitchFamily="34" charset="0"/>
            </a:endParaRPr>
          </a:p>
        </p:txBody>
      </p:sp>
      <p:pic>
        <p:nvPicPr>
          <p:cNvPr id="3" name="Picture 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57051"/>
            <a:ext cx="7440697" cy="3743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611560" y="5968420"/>
            <a:ext cx="7969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Franklin Gothic Book" pitchFamily="34" charset="0"/>
              </a:rPr>
              <a:t>Рисунок 6.   Классификация залежей по фазовым состояниям углеводородов.</a:t>
            </a:r>
            <a:endParaRPr lang="ru-RU" dirty="0">
              <a:solidFill>
                <a:srgbClr val="C00000"/>
              </a:solidFill>
              <a:latin typeface="Franklin Gothic Boo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5327672"/>
            <a:ext cx="232345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400" b="1" dirty="0">
                <a:solidFill>
                  <a:srgbClr val="000080"/>
                </a:solidFill>
                <a:latin typeface="Times New Roman" pitchFamily="18" charset="0"/>
                <a:cs typeface="Times New Roman" pitchFamily="18" charset="0"/>
              </a:rPr>
              <a:t>газоконденсатнонефтяная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1"/>
          <p:cNvSpPr>
            <a:spLocks noChangeArrowheads="1"/>
          </p:cNvSpPr>
          <p:nvPr/>
        </p:nvSpPr>
        <p:spPr bwMode="auto">
          <a:xfrm>
            <a:off x="214282" y="93912"/>
            <a:ext cx="8822214" cy="6503908"/>
          </a:xfrm>
          <a:prstGeom prst="roundRect">
            <a:avLst/>
          </a:prstGeom>
          <a:ln>
            <a:solidFill>
              <a:srgbClr val="FF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133350" algn="ctr">
              <a:defRPr/>
            </a:pPr>
            <a:r>
              <a:rPr lang="ru-RU" sz="2400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Основные элементы и параметры нефтегазовой залежи антиклинального типа.</a:t>
            </a:r>
          </a:p>
          <a:p>
            <a:pPr indent="133350" algn="ctr">
              <a:defRPr/>
            </a:pPr>
            <a:endParaRPr lang="ru-RU" sz="2400" b="1" u="sng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indent="133350" algn="just" eaLnBrk="0" hangingPunct="0">
              <a:defRPr/>
            </a:pPr>
            <a:r>
              <a:rPr lang="ru-RU" sz="2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	Поверхность или граница, разделяющая нефть и воду в пласте, называется 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водонефтяным контактом (ВНК)</a:t>
            </a:r>
            <a:r>
              <a:rPr lang="ru-RU" sz="2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, граница между газом и водой в газовых залежах –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газоводяным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контактом (ГВК)</a:t>
            </a: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и граница между газом и нефтью при наличии газовой шапки или нефтяной оторочки – 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газонефтяным контактом (ГНК). </a:t>
            </a:r>
            <a:endParaRPr lang="ru-RU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indent="133350" algn="just" eaLnBrk="0" hangingPunct="0">
              <a:defRPr/>
            </a:pPr>
            <a:r>
              <a:rPr lang="ru-RU" sz="2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	Площадь контакта нефти или газа с водой имеет обычно кольцеобразную форму; ширина контакта зависит от мощности нефтяного пласта и углов его падения.</a:t>
            </a:r>
          </a:p>
          <a:p>
            <a:pPr indent="133350" algn="just" eaLnBrk="0" hangingPunct="0">
              <a:defRPr/>
            </a:pPr>
            <a:endParaRPr lang="ru-RU" sz="1600" b="1" dirty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214282" y="214290"/>
            <a:ext cx="8786874" cy="5909310"/>
          </a:xfrm>
          <a:custGeom>
            <a:avLst/>
            <a:gdLst>
              <a:gd name="connsiteX0" fmla="*/ 0 w 8858312"/>
              <a:gd name="connsiteY0" fmla="*/ 1225892 h 7355205"/>
              <a:gd name="connsiteX1" fmla="*/ 359057 w 8858312"/>
              <a:gd name="connsiteY1" fmla="*/ 359056 h 7355205"/>
              <a:gd name="connsiteX2" fmla="*/ 1225894 w 8858312"/>
              <a:gd name="connsiteY2" fmla="*/ 2 h 7355205"/>
              <a:gd name="connsiteX3" fmla="*/ 7632420 w 8858312"/>
              <a:gd name="connsiteY3" fmla="*/ 0 h 7355205"/>
              <a:gd name="connsiteX4" fmla="*/ 8499256 w 8858312"/>
              <a:gd name="connsiteY4" fmla="*/ 359057 h 7355205"/>
              <a:gd name="connsiteX5" fmla="*/ 8858310 w 8858312"/>
              <a:gd name="connsiteY5" fmla="*/ 1225894 h 7355205"/>
              <a:gd name="connsiteX6" fmla="*/ 8858312 w 8858312"/>
              <a:gd name="connsiteY6" fmla="*/ 6129313 h 7355205"/>
              <a:gd name="connsiteX7" fmla="*/ 8499256 w 8858312"/>
              <a:gd name="connsiteY7" fmla="*/ 6996150 h 7355205"/>
              <a:gd name="connsiteX8" fmla="*/ 7632419 w 8858312"/>
              <a:gd name="connsiteY8" fmla="*/ 7355205 h 7355205"/>
              <a:gd name="connsiteX9" fmla="*/ 1225892 w 8858312"/>
              <a:gd name="connsiteY9" fmla="*/ 7355205 h 7355205"/>
              <a:gd name="connsiteX10" fmla="*/ 359055 w 8858312"/>
              <a:gd name="connsiteY10" fmla="*/ 6996149 h 7355205"/>
              <a:gd name="connsiteX11" fmla="*/ 0 w 8858312"/>
              <a:gd name="connsiteY11" fmla="*/ 6129312 h 7355205"/>
              <a:gd name="connsiteX12" fmla="*/ 0 w 8858312"/>
              <a:gd name="connsiteY12" fmla="*/ 1225892 h 7355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58312" h="7355205">
                <a:moveTo>
                  <a:pt x="0" y="1225892"/>
                </a:moveTo>
                <a:cubicBezTo>
                  <a:pt x="0" y="900765"/>
                  <a:pt x="129157" y="588955"/>
                  <a:pt x="359057" y="359056"/>
                </a:cubicBezTo>
                <a:cubicBezTo>
                  <a:pt x="588957" y="129157"/>
                  <a:pt x="900768" y="1"/>
                  <a:pt x="1225894" y="2"/>
                </a:cubicBezTo>
                <a:lnTo>
                  <a:pt x="7632420" y="0"/>
                </a:lnTo>
                <a:cubicBezTo>
                  <a:pt x="7957547" y="0"/>
                  <a:pt x="8269357" y="129157"/>
                  <a:pt x="8499256" y="359057"/>
                </a:cubicBezTo>
                <a:cubicBezTo>
                  <a:pt x="8729155" y="588957"/>
                  <a:pt x="8858311" y="900768"/>
                  <a:pt x="8858310" y="1225894"/>
                </a:cubicBezTo>
                <a:cubicBezTo>
                  <a:pt x="8858311" y="2860367"/>
                  <a:pt x="8858311" y="4494840"/>
                  <a:pt x="8858312" y="6129313"/>
                </a:cubicBezTo>
                <a:cubicBezTo>
                  <a:pt x="8858312" y="6454440"/>
                  <a:pt x="8729156" y="6766250"/>
                  <a:pt x="8499256" y="6996150"/>
                </a:cubicBezTo>
                <a:cubicBezTo>
                  <a:pt x="8269356" y="7226049"/>
                  <a:pt x="7957546" y="7355205"/>
                  <a:pt x="7632419" y="7355205"/>
                </a:cubicBezTo>
                <a:lnTo>
                  <a:pt x="1225892" y="7355205"/>
                </a:lnTo>
                <a:cubicBezTo>
                  <a:pt x="900765" y="7355205"/>
                  <a:pt x="588955" y="7226048"/>
                  <a:pt x="359055" y="6996149"/>
                </a:cubicBezTo>
                <a:cubicBezTo>
                  <a:pt x="129156" y="6766249"/>
                  <a:pt x="0" y="6454439"/>
                  <a:pt x="0" y="6129312"/>
                </a:cubicBezTo>
                <a:lnTo>
                  <a:pt x="0" y="1225892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133350" algn="just" eaLnBrk="0" hangingPunct="0">
              <a:defRPr/>
            </a:pPr>
            <a:endParaRPr lang="ru-RU" b="1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133350" algn="just">
              <a:defRPr/>
            </a:pPr>
            <a:r>
              <a:rPr lang="ru-RU" sz="2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	Линия пересечения поверхности ВНК </a:t>
            </a:r>
            <a:endParaRPr lang="en-US" sz="2400" b="1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indent="133350" algn="just">
              <a:defRPr/>
            </a:pPr>
            <a:r>
              <a:rPr lang="ru-RU" sz="2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с кровлей пласта называется 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внешним контуром нефтеносности</a:t>
            </a:r>
            <a:r>
              <a:rPr lang="ru-RU" sz="2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, а линия пересечения поверхности ВНК с подошвой пласта – 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внутреннем контуром нефтеносности. </a:t>
            </a:r>
            <a:endParaRPr lang="ru-RU" sz="2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indent="133350" algn="just" eaLnBrk="0" hangingPunct="0">
              <a:defRPr/>
            </a:pPr>
            <a:r>
              <a:rPr lang="ru-RU" sz="2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	Соответственно линия пересечения поверхности ГНК с кровлей пласта представляет 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внешний контур газоносности</a:t>
            </a:r>
            <a:r>
              <a:rPr lang="ru-RU" sz="2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, а с подошвой пласта – 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внутренний контур газоносности</a:t>
            </a:r>
            <a:r>
              <a:rPr lang="ru-RU" sz="2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. Для массивных залежей внутренний контур нефтеносности или газоносности отсутствует, т.к. вода расположена под всей залежью.</a:t>
            </a:r>
            <a:endParaRPr lang="ru-RU" sz="2400" b="1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  <a:p>
            <a:pPr indent="133350" algn="just" eaLnBrk="0" hangingPunct="0">
              <a:defRPr/>
            </a:pPr>
            <a:r>
              <a:rPr lang="ru-RU" sz="2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	Расстояние от верхней точки кровли нефтяной или газовой залежи до ВНК или </a:t>
            </a:r>
            <a:endParaRPr lang="en-US" sz="2400" b="1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indent="133350" algn="just" eaLnBrk="0" hangingPunct="0">
              <a:defRPr/>
            </a:pPr>
            <a:r>
              <a:rPr lang="en-US" sz="2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lang="ru-RU" sz="2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ГВК –</a:t>
            </a:r>
            <a:r>
              <a:rPr lang="en-US" sz="2400" b="1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это высота залежи 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66425" y="1222097"/>
            <a:ext cx="7382702" cy="4202862"/>
            <a:chOff x="8085" y="6626"/>
            <a:chExt cx="6688" cy="4166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 bwMode="auto">
            <a:xfrm>
              <a:off x="8085" y="6626"/>
              <a:ext cx="3633" cy="4163"/>
              <a:chOff x="2274" y="3952"/>
              <a:chExt cx="4574" cy="5209"/>
            </a:xfrm>
          </p:grpSpPr>
          <p:sp>
            <p:nvSpPr>
              <p:cNvPr id="78852" name="AutoShape 4"/>
              <p:cNvSpPr>
                <a:spLocks noChangeAspect="1" noChangeArrowheads="1"/>
              </p:cNvSpPr>
              <p:nvPr/>
            </p:nvSpPr>
            <p:spPr bwMode="auto">
              <a:xfrm>
                <a:off x="2274" y="3978"/>
                <a:ext cx="4097" cy="51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>
                  <a:latin typeface="Franklin Gothic Book" pitchFamily="34" charset="0"/>
                </a:endParaRPr>
              </a:p>
            </p:txBody>
          </p:sp>
          <p:sp>
            <p:nvSpPr>
              <p:cNvPr id="78853" name="Line 5"/>
              <p:cNvSpPr>
                <a:spLocks noChangeShapeType="1"/>
              </p:cNvSpPr>
              <p:nvPr/>
            </p:nvSpPr>
            <p:spPr bwMode="auto">
              <a:xfrm flipV="1">
                <a:off x="5495" y="4447"/>
                <a:ext cx="400" cy="40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 anchor="ctr"/>
              <a:lstStyle/>
              <a:p>
                <a:endParaRPr lang="ru-RU"/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274" y="3952"/>
                <a:ext cx="4574" cy="5209"/>
                <a:chOff x="293" y="1112"/>
                <a:chExt cx="2424" cy="2778"/>
              </a:xfrm>
            </p:grpSpPr>
            <p:sp>
              <p:nvSpPr>
                <p:cNvPr id="78855" name="Oval 7"/>
                <p:cNvSpPr>
                  <a:spLocks noChangeArrowheads="1"/>
                </p:cNvSpPr>
                <p:nvPr/>
              </p:nvSpPr>
              <p:spPr bwMode="auto">
                <a:xfrm>
                  <a:off x="379" y="1844"/>
                  <a:ext cx="1622" cy="2046"/>
                </a:xfrm>
                <a:prstGeom prst="ellipse">
                  <a:avLst/>
                </a:prstGeom>
                <a:solidFill>
                  <a:srgbClr val="CC9900"/>
                </a:solidFill>
                <a:ln w="31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endParaRPr lang="ru-RU">
                    <a:latin typeface="Franklin Gothic Book" pitchFamily="34" charset="0"/>
                  </a:endParaRPr>
                </a:p>
              </p:txBody>
            </p:sp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293" y="1112"/>
                  <a:ext cx="2424" cy="2778"/>
                  <a:chOff x="293" y="1112"/>
                  <a:chExt cx="2424" cy="2778"/>
                </a:xfrm>
              </p:grpSpPr>
              <p:sp>
                <p:nvSpPr>
                  <p:cNvPr id="78857" name="Freeform 9"/>
                  <p:cNvSpPr>
                    <a:spLocks/>
                  </p:cNvSpPr>
                  <p:nvPr/>
                </p:nvSpPr>
                <p:spPr bwMode="auto">
                  <a:xfrm>
                    <a:off x="293" y="1643"/>
                    <a:ext cx="437" cy="172"/>
                  </a:xfrm>
                  <a:custGeom>
                    <a:avLst/>
                    <a:gdLst>
                      <a:gd name="T0" fmla="*/ 100 w 437"/>
                      <a:gd name="T1" fmla="*/ 8 h 172"/>
                      <a:gd name="T2" fmla="*/ 30 w 437"/>
                      <a:gd name="T3" fmla="*/ 105 h 172"/>
                      <a:gd name="T4" fmla="*/ 42 w 437"/>
                      <a:gd name="T5" fmla="*/ 162 h 172"/>
                      <a:gd name="T6" fmla="*/ 285 w 437"/>
                      <a:gd name="T7" fmla="*/ 165 h 172"/>
                      <a:gd name="T8" fmla="*/ 306 w 437"/>
                      <a:gd name="T9" fmla="*/ 141 h 172"/>
                      <a:gd name="T10" fmla="*/ 339 w 437"/>
                      <a:gd name="T11" fmla="*/ 81 h 172"/>
                      <a:gd name="T12" fmla="*/ 417 w 437"/>
                      <a:gd name="T13" fmla="*/ 12 h 172"/>
                      <a:gd name="T14" fmla="*/ 220 w 437"/>
                      <a:gd name="T15" fmla="*/ 8 h 172"/>
                      <a:gd name="T16" fmla="*/ 100 w 437"/>
                      <a:gd name="T17" fmla="*/ 8 h 17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37"/>
                      <a:gd name="T28" fmla="*/ 0 h 172"/>
                      <a:gd name="T29" fmla="*/ 437 w 437"/>
                      <a:gd name="T30" fmla="*/ 172 h 17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37" h="172">
                        <a:moveTo>
                          <a:pt x="100" y="8"/>
                        </a:moveTo>
                        <a:cubicBezTo>
                          <a:pt x="68" y="24"/>
                          <a:pt x="40" y="79"/>
                          <a:pt x="30" y="105"/>
                        </a:cubicBezTo>
                        <a:cubicBezTo>
                          <a:pt x="20" y="131"/>
                          <a:pt x="0" y="152"/>
                          <a:pt x="42" y="162"/>
                        </a:cubicBezTo>
                        <a:cubicBezTo>
                          <a:pt x="84" y="172"/>
                          <a:pt x="241" y="169"/>
                          <a:pt x="285" y="165"/>
                        </a:cubicBezTo>
                        <a:cubicBezTo>
                          <a:pt x="329" y="161"/>
                          <a:pt x="297" y="155"/>
                          <a:pt x="306" y="141"/>
                        </a:cubicBezTo>
                        <a:cubicBezTo>
                          <a:pt x="315" y="127"/>
                          <a:pt x="321" y="103"/>
                          <a:pt x="339" y="81"/>
                        </a:cubicBezTo>
                        <a:cubicBezTo>
                          <a:pt x="357" y="59"/>
                          <a:pt x="437" y="24"/>
                          <a:pt x="417" y="12"/>
                        </a:cubicBezTo>
                        <a:cubicBezTo>
                          <a:pt x="397" y="0"/>
                          <a:pt x="273" y="9"/>
                          <a:pt x="220" y="8"/>
                        </a:cubicBezTo>
                        <a:cubicBezTo>
                          <a:pt x="167" y="7"/>
                          <a:pt x="125" y="8"/>
                          <a:pt x="100" y="8"/>
                        </a:cubicBezTo>
                        <a:close/>
                      </a:path>
                    </a:pathLst>
                  </a:custGeom>
                  <a:solidFill>
                    <a:srgbClr val="CC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  <p:sp>
                <p:nvSpPr>
                  <p:cNvPr id="78858" name="Freeform 10"/>
                  <p:cNvSpPr>
                    <a:spLocks/>
                  </p:cNvSpPr>
                  <p:nvPr/>
                </p:nvSpPr>
                <p:spPr bwMode="auto">
                  <a:xfrm>
                    <a:off x="1644" y="1586"/>
                    <a:ext cx="547" cy="239"/>
                  </a:xfrm>
                  <a:custGeom>
                    <a:avLst/>
                    <a:gdLst>
                      <a:gd name="T0" fmla="*/ 337 w 547"/>
                      <a:gd name="T1" fmla="*/ 8 h 239"/>
                      <a:gd name="T2" fmla="*/ 533 w 547"/>
                      <a:gd name="T3" fmla="*/ 156 h 239"/>
                      <a:gd name="T4" fmla="*/ 419 w 547"/>
                      <a:gd name="T5" fmla="*/ 210 h 239"/>
                      <a:gd name="T6" fmla="*/ 293 w 547"/>
                      <a:gd name="T7" fmla="*/ 228 h 239"/>
                      <a:gd name="T8" fmla="*/ 179 w 547"/>
                      <a:gd name="T9" fmla="*/ 144 h 239"/>
                      <a:gd name="T10" fmla="*/ 98 w 547"/>
                      <a:gd name="T11" fmla="*/ 81 h 239"/>
                      <a:gd name="T12" fmla="*/ 20 w 547"/>
                      <a:gd name="T13" fmla="*/ 12 h 239"/>
                      <a:gd name="T14" fmla="*/ 217 w 547"/>
                      <a:gd name="T15" fmla="*/ 8 h 239"/>
                      <a:gd name="T16" fmla="*/ 337 w 547"/>
                      <a:gd name="T17" fmla="*/ 8 h 23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47"/>
                      <a:gd name="T28" fmla="*/ 0 h 239"/>
                      <a:gd name="T29" fmla="*/ 547 w 547"/>
                      <a:gd name="T30" fmla="*/ 239 h 23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47" h="239">
                        <a:moveTo>
                          <a:pt x="337" y="8"/>
                        </a:moveTo>
                        <a:cubicBezTo>
                          <a:pt x="390" y="33"/>
                          <a:pt x="519" y="122"/>
                          <a:pt x="533" y="156"/>
                        </a:cubicBezTo>
                        <a:cubicBezTo>
                          <a:pt x="547" y="190"/>
                          <a:pt x="459" y="198"/>
                          <a:pt x="419" y="210"/>
                        </a:cubicBezTo>
                        <a:cubicBezTo>
                          <a:pt x="379" y="222"/>
                          <a:pt x="333" y="239"/>
                          <a:pt x="293" y="228"/>
                        </a:cubicBezTo>
                        <a:cubicBezTo>
                          <a:pt x="253" y="217"/>
                          <a:pt x="211" y="168"/>
                          <a:pt x="179" y="144"/>
                        </a:cubicBezTo>
                        <a:cubicBezTo>
                          <a:pt x="147" y="120"/>
                          <a:pt x="124" y="103"/>
                          <a:pt x="98" y="81"/>
                        </a:cubicBezTo>
                        <a:cubicBezTo>
                          <a:pt x="72" y="59"/>
                          <a:pt x="0" y="24"/>
                          <a:pt x="20" y="12"/>
                        </a:cubicBezTo>
                        <a:cubicBezTo>
                          <a:pt x="40" y="0"/>
                          <a:pt x="164" y="9"/>
                          <a:pt x="217" y="8"/>
                        </a:cubicBezTo>
                        <a:cubicBezTo>
                          <a:pt x="270" y="7"/>
                          <a:pt x="312" y="8"/>
                          <a:pt x="337" y="8"/>
                        </a:cubicBezTo>
                        <a:close/>
                      </a:path>
                    </a:pathLst>
                  </a:custGeom>
                  <a:solidFill>
                    <a:srgbClr val="CC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anchor="ctr"/>
                  <a:lstStyle/>
                  <a:p>
                    <a:endParaRPr lang="ru-RU"/>
                  </a:p>
                </p:txBody>
              </p:sp>
              <p:grpSp>
                <p:nvGrpSpPr>
                  <p:cNvPr id="6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06" y="1112"/>
                    <a:ext cx="2411" cy="2778"/>
                    <a:chOff x="306" y="1112"/>
                    <a:chExt cx="2411" cy="2778"/>
                  </a:xfrm>
                </p:grpSpPr>
                <p:grpSp>
                  <p:nvGrpSpPr>
                    <p:cNvPr id="7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06" y="1112"/>
                      <a:ext cx="2411" cy="2778"/>
                      <a:chOff x="306" y="1112"/>
                      <a:chExt cx="2411" cy="2778"/>
                    </a:xfrm>
                  </p:grpSpPr>
                  <p:sp>
                    <p:nvSpPr>
                      <p:cNvPr id="78862" name="Freeform 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2" y="1112"/>
                        <a:ext cx="1588" cy="522"/>
                      </a:xfrm>
                      <a:custGeom>
                        <a:avLst/>
                        <a:gdLst>
                          <a:gd name="T0" fmla="*/ 2 w 1588"/>
                          <a:gd name="T1" fmla="*/ 504 h 522"/>
                          <a:gd name="T2" fmla="*/ 65 w 1588"/>
                          <a:gd name="T3" fmla="*/ 408 h 522"/>
                          <a:gd name="T4" fmla="*/ 143 w 1588"/>
                          <a:gd name="T5" fmla="*/ 333 h 522"/>
                          <a:gd name="T6" fmla="*/ 332 w 1588"/>
                          <a:gd name="T7" fmla="*/ 183 h 522"/>
                          <a:gd name="T8" fmla="*/ 482 w 1588"/>
                          <a:gd name="T9" fmla="*/ 93 h 522"/>
                          <a:gd name="T10" fmla="*/ 692 w 1588"/>
                          <a:gd name="T11" fmla="*/ 18 h 522"/>
                          <a:gd name="T12" fmla="*/ 824 w 1588"/>
                          <a:gd name="T13" fmla="*/ 3 h 522"/>
                          <a:gd name="T14" fmla="*/ 1004 w 1588"/>
                          <a:gd name="T15" fmla="*/ 36 h 522"/>
                          <a:gd name="T16" fmla="*/ 1196 w 1588"/>
                          <a:gd name="T17" fmla="*/ 138 h 522"/>
                          <a:gd name="T18" fmla="*/ 1370 w 1588"/>
                          <a:gd name="T19" fmla="*/ 282 h 522"/>
                          <a:gd name="T20" fmla="*/ 1517 w 1588"/>
                          <a:gd name="T21" fmla="*/ 399 h 522"/>
                          <a:gd name="T22" fmla="*/ 1586 w 1588"/>
                          <a:gd name="T23" fmla="*/ 456 h 522"/>
                          <a:gd name="T24" fmla="*/ 1502 w 1588"/>
                          <a:gd name="T25" fmla="*/ 450 h 522"/>
                          <a:gd name="T26" fmla="*/ 1331 w 1588"/>
                          <a:gd name="T27" fmla="*/ 468 h 522"/>
                          <a:gd name="T28" fmla="*/ 1265 w 1588"/>
                          <a:gd name="T29" fmla="*/ 471 h 522"/>
                          <a:gd name="T30" fmla="*/ 1229 w 1588"/>
                          <a:gd name="T31" fmla="*/ 441 h 522"/>
                          <a:gd name="T32" fmla="*/ 1127 w 1588"/>
                          <a:gd name="T33" fmla="*/ 402 h 522"/>
                          <a:gd name="T34" fmla="*/ 1025 w 1588"/>
                          <a:gd name="T35" fmla="*/ 366 h 522"/>
                          <a:gd name="T36" fmla="*/ 929 w 1588"/>
                          <a:gd name="T37" fmla="*/ 336 h 522"/>
                          <a:gd name="T38" fmla="*/ 857 w 1588"/>
                          <a:gd name="T39" fmla="*/ 327 h 522"/>
                          <a:gd name="T40" fmla="*/ 782 w 1588"/>
                          <a:gd name="T41" fmla="*/ 327 h 522"/>
                          <a:gd name="T42" fmla="*/ 716 w 1588"/>
                          <a:gd name="T43" fmla="*/ 333 h 522"/>
                          <a:gd name="T44" fmla="*/ 614 w 1588"/>
                          <a:gd name="T45" fmla="*/ 357 h 522"/>
                          <a:gd name="T46" fmla="*/ 479 w 1588"/>
                          <a:gd name="T47" fmla="*/ 420 h 522"/>
                          <a:gd name="T48" fmla="*/ 383 w 1588"/>
                          <a:gd name="T49" fmla="*/ 489 h 522"/>
                          <a:gd name="T50" fmla="*/ 332 w 1588"/>
                          <a:gd name="T51" fmla="*/ 519 h 522"/>
                          <a:gd name="T52" fmla="*/ 257 w 1588"/>
                          <a:gd name="T53" fmla="*/ 510 h 522"/>
                          <a:gd name="T54" fmla="*/ 77 w 1588"/>
                          <a:gd name="T55" fmla="*/ 516 h 522"/>
                          <a:gd name="T56" fmla="*/ 2 w 1588"/>
                          <a:gd name="T57" fmla="*/ 504 h 522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60000 65536"/>
                          <a:gd name="T64" fmla="*/ 0 60000 65536"/>
                          <a:gd name="T65" fmla="*/ 0 60000 65536"/>
                          <a:gd name="T66" fmla="*/ 0 60000 65536"/>
                          <a:gd name="T67" fmla="*/ 0 60000 65536"/>
                          <a:gd name="T68" fmla="*/ 0 60000 65536"/>
                          <a:gd name="T69" fmla="*/ 0 60000 65536"/>
                          <a:gd name="T70" fmla="*/ 0 60000 65536"/>
                          <a:gd name="T71" fmla="*/ 0 60000 65536"/>
                          <a:gd name="T72" fmla="*/ 0 60000 65536"/>
                          <a:gd name="T73" fmla="*/ 0 60000 65536"/>
                          <a:gd name="T74" fmla="*/ 0 60000 65536"/>
                          <a:gd name="T75" fmla="*/ 0 60000 65536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w 1588"/>
                          <a:gd name="T88" fmla="*/ 0 h 522"/>
                          <a:gd name="T89" fmla="*/ 1588 w 1588"/>
                          <a:gd name="T90" fmla="*/ 522 h 522"/>
                        </a:gdLst>
                        <a:ahLst/>
                        <a:cxnLst>
                          <a:cxn ang="T58">
                            <a:pos x="T0" y="T1"/>
                          </a:cxn>
                          <a:cxn ang="T59">
                            <a:pos x="T2" y="T3"/>
                          </a:cxn>
                          <a:cxn ang="T60">
                            <a:pos x="T4" y="T5"/>
                          </a:cxn>
                          <a:cxn ang="T61">
                            <a:pos x="T6" y="T7"/>
                          </a:cxn>
                          <a:cxn ang="T62">
                            <a:pos x="T8" y="T9"/>
                          </a:cxn>
                          <a:cxn ang="T63">
                            <a:pos x="T10" y="T11"/>
                          </a:cxn>
                          <a:cxn ang="T64">
                            <a:pos x="T12" y="T13"/>
                          </a:cxn>
                          <a:cxn ang="T65">
                            <a:pos x="T14" y="T15"/>
                          </a:cxn>
                          <a:cxn ang="T66">
                            <a:pos x="T16" y="T17"/>
                          </a:cxn>
                          <a:cxn ang="T67">
                            <a:pos x="T18" y="T19"/>
                          </a:cxn>
                          <a:cxn ang="T68">
                            <a:pos x="T20" y="T21"/>
                          </a:cxn>
                          <a:cxn ang="T69">
                            <a:pos x="T22" y="T23"/>
                          </a:cxn>
                          <a:cxn ang="T70">
                            <a:pos x="T24" y="T25"/>
                          </a:cxn>
                          <a:cxn ang="T71">
                            <a:pos x="T26" y="T27"/>
                          </a:cxn>
                          <a:cxn ang="T72">
                            <a:pos x="T28" y="T29"/>
                          </a:cxn>
                          <a:cxn ang="T73">
                            <a:pos x="T30" y="T31"/>
                          </a:cxn>
                          <a:cxn ang="T74">
                            <a:pos x="T32" y="T33"/>
                          </a:cxn>
                          <a:cxn ang="T75">
                            <a:pos x="T34" y="T35"/>
                          </a:cxn>
                          <a:cxn ang="T76">
                            <a:pos x="T36" y="T37"/>
                          </a:cxn>
                          <a:cxn ang="T77">
                            <a:pos x="T38" y="T39"/>
                          </a:cxn>
                          <a:cxn ang="T78">
                            <a:pos x="T40" y="T41"/>
                          </a:cxn>
                          <a:cxn ang="T79">
                            <a:pos x="T42" y="T43"/>
                          </a:cxn>
                          <a:cxn ang="T80">
                            <a:pos x="T44" y="T45"/>
                          </a:cxn>
                          <a:cxn ang="T81">
                            <a:pos x="T46" y="T47"/>
                          </a:cxn>
                          <a:cxn ang="T82">
                            <a:pos x="T48" y="T49"/>
                          </a:cxn>
                          <a:cxn ang="T83">
                            <a:pos x="T50" y="T51"/>
                          </a:cxn>
                          <a:cxn ang="T84">
                            <a:pos x="T52" y="T53"/>
                          </a:cxn>
                          <a:cxn ang="T85">
                            <a:pos x="T54" y="T55"/>
                          </a:cxn>
                          <a:cxn ang="T86">
                            <a:pos x="T56" y="T57"/>
                          </a:cxn>
                        </a:cxnLst>
                        <a:rect l="T87" t="T88" r="T89" b="T90"/>
                        <a:pathLst>
                          <a:path w="1588" h="522">
                            <a:moveTo>
                              <a:pt x="2" y="504"/>
                            </a:moveTo>
                            <a:cubicBezTo>
                              <a:pt x="0" y="486"/>
                              <a:pt x="42" y="436"/>
                              <a:pt x="65" y="408"/>
                            </a:cubicBezTo>
                            <a:cubicBezTo>
                              <a:pt x="88" y="380"/>
                              <a:pt x="99" y="370"/>
                              <a:pt x="143" y="333"/>
                            </a:cubicBezTo>
                            <a:cubicBezTo>
                              <a:pt x="187" y="296"/>
                              <a:pt x="276" y="223"/>
                              <a:pt x="332" y="183"/>
                            </a:cubicBezTo>
                            <a:cubicBezTo>
                              <a:pt x="388" y="143"/>
                              <a:pt x="422" y="121"/>
                              <a:pt x="482" y="93"/>
                            </a:cubicBezTo>
                            <a:cubicBezTo>
                              <a:pt x="542" y="65"/>
                              <a:pt x="635" y="33"/>
                              <a:pt x="692" y="18"/>
                            </a:cubicBezTo>
                            <a:cubicBezTo>
                              <a:pt x="749" y="3"/>
                              <a:pt x="772" y="0"/>
                              <a:pt x="824" y="3"/>
                            </a:cubicBezTo>
                            <a:cubicBezTo>
                              <a:pt x="876" y="6"/>
                              <a:pt x="942" y="14"/>
                              <a:pt x="1004" y="36"/>
                            </a:cubicBezTo>
                            <a:cubicBezTo>
                              <a:pt x="1066" y="58"/>
                              <a:pt x="1135" y="97"/>
                              <a:pt x="1196" y="138"/>
                            </a:cubicBezTo>
                            <a:cubicBezTo>
                              <a:pt x="1257" y="179"/>
                              <a:pt x="1316" y="238"/>
                              <a:pt x="1370" y="282"/>
                            </a:cubicBezTo>
                            <a:cubicBezTo>
                              <a:pt x="1424" y="326"/>
                              <a:pt x="1481" y="370"/>
                              <a:pt x="1517" y="399"/>
                            </a:cubicBezTo>
                            <a:cubicBezTo>
                              <a:pt x="1553" y="428"/>
                              <a:pt x="1588" y="448"/>
                              <a:pt x="1586" y="456"/>
                            </a:cubicBezTo>
                            <a:cubicBezTo>
                              <a:pt x="1584" y="464"/>
                              <a:pt x="1544" y="448"/>
                              <a:pt x="1502" y="450"/>
                            </a:cubicBezTo>
                            <a:cubicBezTo>
                              <a:pt x="1460" y="452"/>
                              <a:pt x="1370" y="465"/>
                              <a:pt x="1331" y="468"/>
                            </a:cubicBezTo>
                            <a:cubicBezTo>
                              <a:pt x="1292" y="471"/>
                              <a:pt x="1282" y="475"/>
                              <a:pt x="1265" y="471"/>
                            </a:cubicBezTo>
                            <a:cubicBezTo>
                              <a:pt x="1248" y="467"/>
                              <a:pt x="1252" y="452"/>
                              <a:pt x="1229" y="441"/>
                            </a:cubicBezTo>
                            <a:cubicBezTo>
                              <a:pt x="1206" y="430"/>
                              <a:pt x="1161" y="414"/>
                              <a:pt x="1127" y="402"/>
                            </a:cubicBezTo>
                            <a:cubicBezTo>
                              <a:pt x="1093" y="390"/>
                              <a:pt x="1058" y="377"/>
                              <a:pt x="1025" y="366"/>
                            </a:cubicBezTo>
                            <a:cubicBezTo>
                              <a:pt x="992" y="355"/>
                              <a:pt x="957" y="342"/>
                              <a:pt x="929" y="336"/>
                            </a:cubicBezTo>
                            <a:cubicBezTo>
                              <a:pt x="901" y="330"/>
                              <a:pt x="881" y="328"/>
                              <a:pt x="857" y="327"/>
                            </a:cubicBezTo>
                            <a:cubicBezTo>
                              <a:pt x="833" y="326"/>
                              <a:pt x="805" y="326"/>
                              <a:pt x="782" y="327"/>
                            </a:cubicBezTo>
                            <a:cubicBezTo>
                              <a:pt x="759" y="328"/>
                              <a:pt x="744" y="328"/>
                              <a:pt x="716" y="333"/>
                            </a:cubicBezTo>
                            <a:cubicBezTo>
                              <a:pt x="688" y="338"/>
                              <a:pt x="653" y="343"/>
                              <a:pt x="614" y="357"/>
                            </a:cubicBezTo>
                            <a:cubicBezTo>
                              <a:pt x="575" y="371"/>
                              <a:pt x="517" y="398"/>
                              <a:pt x="479" y="420"/>
                            </a:cubicBezTo>
                            <a:cubicBezTo>
                              <a:pt x="441" y="442"/>
                              <a:pt x="407" y="473"/>
                              <a:pt x="383" y="489"/>
                            </a:cubicBezTo>
                            <a:cubicBezTo>
                              <a:pt x="359" y="505"/>
                              <a:pt x="353" y="516"/>
                              <a:pt x="332" y="519"/>
                            </a:cubicBezTo>
                            <a:cubicBezTo>
                              <a:pt x="311" y="522"/>
                              <a:pt x="299" y="510"/>
                              <a:pt x="257" y="510"/>
                            </a:cubicBezTo>
                            <a:cubicBezTo>
                              <a:pt x="215" y="510"/>
                              <a:pt x="120" y="517"/>
                              <a:pt x="77" y="516"/>
                            </a:cubicBezTo>
                            <a:cubicBezTo>
                              <a:pt x="34" y="515"/>
                              <a:pt x="4" y="522"/>
                              <a:pt x="2" y="504"/>
                            </a:cubicBezTo>
                            <a:close/>
                          </a:path>
                        </a:pathLst>
                      </a:custGeom>
                      <a:solidFill>
                        <a:srgbClr val="996633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anchor="ctr"/>
                      <a:lstStyle/>
                      <a:p>
                        <a:endParaRPr lang="ru-RU"/>
                      </a:p>
                    </p:txBody>
                  </p:sp>
                  <p:grpSp>
                    <p:nvGrpSpPr>
                      <p:cNvPr id="8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06" y="1139"/>
                        <a:ext cx="2411" cy="2751"/>
                        <a:chOff x="306" y="1139"/>
                        <a:chExt cx="2411" cy="2751"/>
                      </a:xfrm>
                    </p:grpSpPr>
                    <p:sp>
                      <p:nvSpPr>
                        <p:cNvPr id="78864" name="Line 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84" y="1640"/>
                          <a:ext cx="16" cy="12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prstDash val="lgDash"/>
                          <a:round/>
                          <a:headEnd type="triangle" w="med" len="med"/>
                          <a:tailEnd/>
                        </a:ln>
                      </p:spPr>
                      <p:txBody>
                        <a:bodyPr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8865" name="Line 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720" y="1656"/>
                          <a:ext cx="16" cy="12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prstDash val="lgDash"/>
                          <a:round/>
                          <a:headEnd type="triangle" w="med" len="med"/>
                          <a:tailEnd/>
                        </a:ln>
                      </p:spPr>
                      <p:txBody>
                        <a:bodyPr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8866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1648" y="1600"/>
                          <a:ext cx="16" cy="12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prstDash val="lgDash"/>
                          <a:round/>
                          <a:headEnd type="triangle" w="med" len="med"/>
                          <a:tailEnd/>
                        </a:ln>
                      </p:spPr>
                      <p:txBody>
                        <a:bodyPr anchor="ctr"/>
                        <a:lstStyle/>
                        <a:p>
                          <a:endParaRPr lang="ru-RU"/>
                        </a:p>
                      </p:txBody>
                    </p:sp>
                    <p:sp>
                      <p:nvSpPr>
                        <p:cNvPr id="78867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2000" y="1616"/>
                          <a:ext cx="16" cy="1296"/>
                        </a:xfrm>
                        <a:prstGeom prst="line">
                          <a:avLst/>
                        </a:prstGeom>
                        <a:noFill/>
                        <a:ln w="28575">
                          <a:solidFill>
                            <a:srgbClr val="000000"/>
                          </a:solidFill>
                          <a:prstDash val="lgDash"/>
                          <a:round/>
                          <a:headEnd type="triangle" w="med" len="med"/>
                          <a:tailEnd/>
                        </a:ln>
                      </p:spPr>
                      <p:txBody>
                        <a:bodyPr anchor="ctr"/>
                        <a:lstStyle/>
                        <a:p>
                          <a:endParaRPr lang="ru-RU"/>
                        </a:p>
                      </p:txBody>
                    </p:sp>
                    <p:grpSp>
                      <p:nvGrpSpPr>
                        <p:cNvPr id="9" name="Group 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06" y="1139"/>
                          <a:ext cx="2411" cy="2751"/>
                          <a:chOff x="354" y="1123"/>
                          <a:chExt cx="2411" cy="2751"/>
                        </a:xfrm>
                      </p:grpSpPr>
                      <p:sp>
                        <p:nvSpPr>
                          <p:cNvPr id="78869" name="Oval 2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784" y="2086"/>
                            <a:ext cx="908" cy="1464"/>
                          </a:xfrm>
                          <a:prstGeom prst="ellipse">
                            <a:avLst/>
                          </a:prstGeom>
                          <a:solidFill>
                            <a:srgbClr val="996633"/>
                          </a:solidFill>
                          <a:ln w="28575">
                            <a:solidFill>
                              <a:srgbClr val="000000"/>
                            </a:solidFill>
                            <a:prstDash val="lgDashDotDot"/>
                            <a:round/>
                            <a:headEnd/>
                            <a:tailEnd/>
                          </a:ln>
                        </p:spPr>
                        <p:txBody>
                          <a:bodyPr anchor="ctr"/>
                          <a:lstStyle/>
                          <a:p>
                            <a:endParaRPr lang="ru-RU">
                              <a:latin typeface="Franklin Gothic Book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8870" name="Oval 21" descr="Крупная сетка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430" y="1828"/>
                            <a:ext cx="1622" cy="2046"/>
                          </a:xfrm>
                          <a:prstGeom prst="ellipse">
                            <a:avLst/>
                          </a:prstGeom>
                          <a:noFill/>
                          <a:ln w="38100">
                            <a:solidFill>
                              <a:srgbClr val="000000"/>
                            </a:solidFill>
                            <a:prstDash val="lgDashDot"/>
                            <a:round/>
                            <a:headEnd/>
                            <a:tailEnd/>
                          </a:ln>
                        </p:spPr>
                        <p:txBody>
                          <a:bodyPr anchor="ctr"/>
                          <a:lstStyle/>
                          <a:p>
                            <a:endParaRPr lang="ru-RU">
                              <a:latin typeface="Franklin Gothic Book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0" name="Group 2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54" y="1123"/>
                            <a:ext cx="2411" cy="1859"/>
                            <a:chOff x="354" y="1123"/>
                            <a:chExt cx="2411" cy="1859"/>
                          </a:xfrm>
                        </p:grpSpPr>
                        <p:sp>
                          <p:nvSpPr>
                            <p:cNvPr id="78872" name="Freeform 23" descr="Крупная сетка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54" y="1123"/>
                              <a:ext cx="1918" cy="671"/>
                            </a:xfrm>
                            <a:custGeom>
                              <a:avLst/>
                              <a:gdLst>
                                <a:gd name="T0" fmla="*/ 0 w 1918"/>
                                <a:gd name="T1" fmla="*/ 671 h 671"/>
                                <a:gd name="T2" fmla="*/ 102 w 1918"/>
                                <a:gd name="T3" fmla="*/ 493 h 671"/>
                                <a:gd name="T4" fmla="*/ 218 w 1918"/>
                                <a:gd name="T5" fmla="*/ 349 h 671"/>
                                <a:gd name="T6" fmla="*/ 502 w 1918"/>
                                <a:gd name="T7" fmla="*/ 141 h 671"/>
                                <a:gd name="T8" fmla="*/ 718 w 1918"/>
                                <a:gd name="T9" fmla="*/ 45 h 671"/>
                                <a:gd name="T10" fmla="*/ 850 w 1918"/>
                                <a:gd name="T11" fmla="*/ 5 h 671"/>
                                <a:gd name="T12" fmla="*/ 1006 w 1918"/>
                                <a:gd name="T13" fmla="*/ 13 h 671"/>
                                <a:gd name="T14" fmla="*/ 1142 w 1918"/>
                                <a:gd name="T15" fmla="*/ 53 h 671"/>
                                <a:gd name="T16" fmla="*/ 1302 w 1918"/>
                                <a:gd name="T17" fmla="*/ 145 h 671"/>
                                <a:gd name="T18" fmla="*/ 1566 w 1918"/>
                                <a:gd name="T19" fmla="*/ 361 h 671"/>
                                <a:gd name="T20" fmla="*/ 1918 w 1918"/>
                                <a:gd name="T21" fmla="*/ 629 h 671"/>
                                <a:gd name="T22" fmla="*/ 0 60000 65536"/>
                                <a:gd name="T23" fmla="*/ 0 60000 65536"/>
                                <a:gd name="T24" fmla="*/ 0 60000 65536"/>
                                <a:gd name="T25" fmla="*/ 0 60000 65536"/>
                                <a:gd name="T26" fmla="*/ 0 60000 65536"/>
                                <a:gd name="T27" fmla="*/ 0 60000 65536"/>
                                <a:gd name="T28" fmla="*/ 0 60000 65536"/>
                                <a:gd name="T29" fmla="*/ 0 60000 65536"/>
                                <a:gd name="T30" fmla="*/ 0 60000 65536"/>
                                <a:gd name="T31" fmla="*/ 0 60000 65536"/>
                                <a:gd name="T32" fmla="*/ 0 60000 65536"/>
                                <a:gd name="T33" fmla="*/ 0 w 1918"/>
                                <a:gd name="T34" fmla="*/ 0 h 671"/>
                                <a:gd name="T35" fmla="*/ 1918 w 1918"/>
                                <a:gd name="T36" fmla="*/ 671 h 671"/>
                              </a:gdLst>
                              <a:ahLst/>
                              <a:cxnLst>
                                <a:cxn ang="T22">
                                  <a:pos x="T0" y="T1"/>
                                </a:cxn>
                                <a:cxn ang="T23">
                                  <a:pos x="T2" y="T3"/>
                                </a:cxn>
                                <a:cxn ang="T24">
                                  <a:pos x="T4" y="T5"/>
                                </a:cxn>
                                <a:cxn ang="T25">
                                  <a:pos x="T6" y="T7"/>
                                </a:cxn>
                                <a:cxn ang="T26">
                                  <a:pos x="T8" y="T9"/>
                                </a:cxn>
                                <a:cxn ang="T27">
                                  <a:pos x="T10" y="T11"/>
                                </a:cxn>
                                <a:cxn ang="T28">
                                  <a:pos x="T12" y="T13"/>
                                </a:cxn>
                                <a:cxn ang="T29">
                                  <a:pos x="T14" y="T15"/>
                                </a:cxn>
                                <a:cxn ang="T30">
                                  <a:pos x="T16" y="T17"/>
                                </a:cxn>
                                <a:cxn ang="T31">
                                  <a:pos x="T18" y="T19"/>
                                </a:cxn>
                                <a:cxn ang="T32">
                                  <a:pos x="T20" y="T21"/>
                                </a:cxn>
                              </a:cxnLst>
                              <a:rect l="T33" t="T34" r="T35" b="T36"/>
                              <a:pathLst>
                                <a:path w="1918" h="671">
                                  <a:moveTo>
                                    <a:pt x="0" y="671"/>
                                  </a:moveTo>
                                  <a:cubicBezTo>
                                    <a:pt x="17" y="642"/>
                                    <a:pt x="66" y="547"/>
                                    <a:pt x="102" y="493"/>
                                  </a:cubicBezTo>
                                  <a:cubicBezTo>
                                    <a:pt x="138" y="439"/>
                                    <a:pt x="151" y="408"/>
                                    <a:pt x="218" y="349"/>
                                  </a:cubicBezTo>
                                  <a:cubicBezTo>
                                    <a:pt x="285" y="290"/>
                                    <a:pt x="419" y="192"/>
                                    <a:pt x="502" y="141"/>
                                  </a:cubicBezTo>
                                  <a:cubicBezTo>
                                    <a:pt x="585" y="90"/>
                                    <a:pt x="660" y="68"/>
                                    <a:pt x="718" y="45"/>
                                  </a:cubicBezTo>
                                  <a:cubicBezTo>
                                    <a:pt x="776" y="22"/>
                                    <a:pt x="802" y="10"/>
                                    <a:pt x="850" y="5"/>
                                  </a:cubicBezTo>
                                  <a:cubicBezTo>
                                    <a:pt x="898" y="0"/>
                                    <a:pt x="957" y="5"/>
                                    <a:pt x="1006" y="13"/>
                                  </a:cubicBezTo>
                                  <a:cubicBezTo>
                                    <a:pt x="1055" y="21"/>
                                    <a:pt x="1093" y="31"/>
                                    <a:pt x="1142" y="53"/>
                                  </a:cubicBezTo>
                                  <a:cubicBezTo>
                                    <a:pt x="1191" y="75"/>
                                    <a:pt x="1231" y="94"/>
                                    <a:pt x="1302" y="145"/>
                                  </a:cubicBezTo>
                                  <a:cubicBezTo>
                                    <a:pt x="1373" y="196"/>
                                    <a:pt x="1463" y="280"/>
                                    <a:pt x="1566" y="361"/>
                                  </a:cubicBezTo>
                                  <a:cubicBezTo>
                                    <a:pt x="1669" y="442"/>
                                    <a:pt x="1793" y="535"/>
                                    <a:pt x="1918" y="629"/>
                                  </a:cubicBezTo>
                                </a:path>
                              </a:pathLst>
                            </a:custGeom>
                            <a:noFill/>
                            <a:ln w="38100">
                              <a:solidFill>
                                <a:srgbClr val="000000"/>
                              </a:solidFill>
                              <a:round/>
                              <a:headEnd type="triangle" w="med" len="med"/>
                              <a:tailEnd/>
                            </a:ln>
                          </p:spPr>
                          <p:txBody>
                            <a:bodyPr anchor="ctr"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8873" name="Line 2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436" y="1636"/>
                              <a:ext cx="372" cy="4"/>
                            </a:xfrm>
                            <a:prstGeom prst="line">
                              <a:avLst/>
                            </a:prstGeom>
                            <a:noFill/>
                            <a:ln w="38100">
                              <a:solidFill>
                                <a:srgbClr val="000000"/>
                              </a:solidFill>
                              <a:round/>
                              <a:headEnd type="triangle" w="med" len="med"/>
                              <a:tailEnd/>
                            </a:ln>
                          </p:spPr>
                          <p:txBody>
                            <a:bodyPr anchor="ctr"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8874" name="Line 25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V="1">
                              <a:off x="1720" y="1576"/>
                              <a:ext cx="320" cy="16"/>
                            </a:xfrm>
                            <a:prstGeom prst="line">
                              <a:avLst/>
                            </a:prstGeom>
                            <a:noFill/>
                            <a:ln w="38100">
                              <a:solidFill>
                                <a:srgbClr val="000000"/>
                              </a:solidFill>
                              <a:round/>
                              <a:headEnd type="triangle" w="med" len="med"/>
                              <a:tailEnd/>
                            </a:ln>
                          </p:spPr>
                          <p:txBody>
                            <a:bodyPr anchor="ctr"/>
                            <a:lstStyle/>
                            <a:p>
                              <a:endParaRPr lang="ru-RU"/>
                            </a:p>
                          </p:txBody>
                        </p:sp>
                        <p:sp>
                          <p:nvSpPr>
                            <p:cNvPr id="78875" name="Text Box 26" descr="Крупная сетка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100" y="2490"/>
                              <a:ext cx="212" cy="28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lIns="54864" tIns="27432" rIns="54864" bIns="27432" anchor="ctr"/>
                            <a:lstStyle/>
                            <a:p>
                              <a:pPr>
                                <a:spcAft>
                                  <a:spcPts val="1000"/>
                                </a:spcAft>
                              </a:pPr>
                              <a:r>
                                <a:rPr lang="ru-RU" sz="1400" dirty="0">
                                  <a:solidFill>
                                    <a:srgbClr val="000000"/>
                                  </a:solidFill>
                                  <a:latin typeface="Calibri" pitchFamily="34" charset="0"/>
                                </a:rPr>
                                <a:t>3	</a:t>
                              </a:r>
                              <a:endParaRPr lang="ru-RU" sz="1100" dirty="0">
                                <a:latin typeface="Times New Roman" pitchFamily="18" charset="0"/>
                              </a:endParaRPr>
                            </a:p>
                            <a:p>
                              <a:pPr algn="ctr"/>
                              <a:endParaRPr lang="ru-RU" dirty="0"/>
                            </a:p>
                          </p:txBody>
                        </p:sp>
                        <p:sp>
                          <p:nvSpPr>
                            <p:cNvPr id="78876" name="Text Box 27" descr="Крупная сетка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216" y="2382"/>
                              <a:ext cx="212" cy="28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lIns="54864" tIns="27432" rIns="54864" bIns="27432" anchor="ctr"/>
                            <a:lstStyle/>
                            <a:p>
                              <a:pPr>
                                <a:spcAft>
                                  <a:spcPts val="1000"/>
                                </a:spcAft>
                              </a:pPr>
                              <a:r>
                                <a:rPr lang="ru-RU" sz="1400">
                                  <a:solidFill>
                                    <a:srgbClr val="000000"/>
                                  </a:solidFill>
                                  <a:latin typeface="Calibri" pitchFamily="34" charset="0"/>
                                </a:rPr>
                                <a:t>1	</a:t>
                              </a:r>
                              <a:endParaRPr lang="ru-RU" sz="1100">
                                <a:latin typeface="Times New Roman" pitchFamily="18" charset="0"/>
                              </a:endParaRPr>
                            </a:p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78877" name="Text Box 28" descr="Крупная сетка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724" y="2388"/>
                              <a:ext cx="212" cy="28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lIns="54864" tIns="27432" rIns="54864" bIns="27432" anchor="ctr"/>
                            <a:lstStyle/>
                            <a:p>
                              <a:pPr>
                                <a:spcAft>
                                  <a:spcPts val="1000"/>
                                </a:spcAft>
                              </a:pPr>
                              <a:r>
                                <a:rPr lang="ru-RU" sz="1400">
                                  <a:solidFill>
                                    <a:srgbClr val="000000"/>
                                  </a:solidFill>
                                  <a:latin typeface="Calibri" pitchFamily="34" charset="0"/>
                                </a:rPr>
                                <a:t>4	</a:t>
                              </a:r>
                              <a:endParaRPr lang="ru-RU" sz="1100">
                                <a:latin typeface="Times New Roman" pitchFamily="18" charset="0"/>
                              </a:endParaRPr>
                            </a:p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78878" name="Text Box 29" descr="Крупная сетка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210" y="2694"/>
                              <a:ext cx="116" cy="28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lIns="54864" tIns="27432" rIns="54864" bIns="27432" anchor="ctr"/>
                            <a:lstStyle/>
                            <a:p>
                              <a:pPr>
                                <a:spcAft>
                                  <a:spcPts val="1000"/>
                                </a:spcAft>
                              </a:pPr>
                              <a:r>
                                <a:rPr lang="ru-RU" sz="1400">
                                  <a:solidFill>
                                    <a:srgbClr val="000000"/>
                                  </a:solidFill>
                                  <a:latin typeface="Times New Roman" pitchFamily="18" charset="0"/>
                                </a:rPr>
                                <a:t>	</a:t>
                              </a:r>
                              <a:endParaRPr lang="ru-RU" sz="1100">
                                <a:latin typeface="Times New Roman" pitchFamily="18" charset="0"/>
                              </a:endParaRPr>
                            </a:p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78879" name="Text Box 30" descr="Крупная сетка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2254" y="1323"/>
                              <a:ext cx="511" cy="288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lIns="54864" tIns="27432" rIns="54864" bIns="27432" anchor="ctr"/>
                            <a:lstStyle/>
                            <a:p>
                              <a:pPr>
                                <a:spcAft>
                                  <a:spcPts val="1000"/>
                                </a:spcAft>
                              </a:pPr>
                              <a:r>
                                <a:rPr lang="ru-RU" sz="900" b="1" dirty="0">
                                  <a:solidFill>
                                    <a:srgbClr val="000080"/>
                                  </a:solidFill>
                                  <a:latin typeface="Calibri" pitchFamily="34" charset="0"/>
                                </a:rPr>
                                <a:t>ВНК	</a:t>
                              </a:r>
                              <a:endParaRPr lang="ru-RU" sz="1100" dirty="0">
                                <a:latin typeface="Times New Roman" pitchFamily="18" charset="0"/>
                              </a:endParaRPr>
                            </a:p>
                            <a:p>
                              <a:pPr algn="ctr"/>
                              <a:endParaRPr lang="ru-RU" dirty="0"/>
                            </a:p>
                          </p:txBody>
                        </p:sp>
                      </p:grpSp>
                    </p:grpSp>
                  </p:grpSp>
                </p:grpSp>
                <p:sp>
                  <p:nvSpPr>
                    <p:cNvPr id="78861" name="Text Box 31" descr="Крупная сетка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92" y="3040"/>
                      <a:ext cx="248" cy="288"/>
                    </a:xfrm>
                    <a:prstGeom prst="rect">
                      <a:avLst/>
                    </a:prstGeom>
                    <a:noFill/>
                    <a:ln w="12700">
                      <a:noFill/>
                      <a:miter lim="800000"/>
                      <a:headEnd/>
                      <a:tailEnd/>
                    </a:ln>
                  </p:spPr>
                  <p:txBody>
                    <a:bodyPr lIns="54864" tIns="27432" rIns="54864" bIns="27432"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ru-RU" sz="1400" b="1" u="sng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	</a:t>
                      </a:r>
                      <a:endParaRPr lang="ru-RU" sz="1100">
                        <a:latin typeface="Times New Roman" pitchFamily="18" charset="0"/>
                      </a:endParaRPr>
                    </a:p>
                    <a:p>
                      <a:endParaRPr lang="ru-RU"/>
                    </a:p>
                  </p:txBody>
                </p:sp>
              </p:grpSp>
            </p:grpSp>
          </p:grpSp>
        </p:grpSp>
        <p:sp>
          <p:nvSpPr>
            <p:cNvPr id="78851" name="Text Box 32"/>
            <p:cNvSpPr txBox="1">
              <a:spLocks noChangeArrowheads="1"/>
            </p:cNvSpPr>
            <p:nvPr/>
          </p:nvSpPr>
          <p:spPr bwMode="auto">
            <a:xfrm>
              <a:off x="11868" y="6822"/>
              <a:ext cx="2905" cy="3970"/>
            </a:xfrm>
            <a:prstGeom prst="roundRect">
              <a:avLst/>
            </a:prstGeom>
            <a:ln>
              <a:solidFill>
                <a:srgbClr val="FF0000"/>
              </a:solidFill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/>
              <a:r>
                <a:rPr lang="ru-RU" sz="1600" b="1" dirty="0">
                  <a:solidFill>
                    <a:srgbClr val="C00000"/>
                  </a:solidFill>
                  <a:latin typeface="Arial Black" pitchFamily="34" charset="0"/>
                </a:rPr>
                <a:t>Схема расположения контакта </a:t>
              </a:r>
              <a:endParaRPr lang="ru-RU" sz="1600" b="1" dirty="0" smtClean="0">
                <a:solidFill>
                  <a:srgbClr val="C00000"/>
                </a:solidFill>
                <a:latin typeface="Arial Black" pitchFamily="34" charset="0"/>
              </a:endParaRPr>
            </a:p>
            <a:p>
              <a:pPr algn="ctr"/>
              <a:r>
                <a:rPr lang="ru-RU" sz="1600" b="1" dirty="0" smtClean="0">
                  <a:solidFill>
                    <a:srgbClr val="C00000"/>
                  </a:solidFill>
                  <a:latin typeface="Arial Black" pitchFamily="34" charset="0"/>
                </a:rPr>
                <a:t>нефть </a:t>
              </a:r>
              <a:r>
                <a:rPr lang="ru-RU" sz="1600" b="1" dirty="0">
                  <a:solidFill>
                    <a:srgbClr val="C00000"/>
                  </a:solidFill>
                  <a:latin typeface="Arial Black" pitchFamily="34" charset="0"/>
                </a:rPr>
                <a:t>- вода</a:t>
              </a:r>
            </a:p>
            <a:p>
              <a:pPr algn="just"/>
              <a:r>
                <a:rPr lang="ru-RU" sz="1600" dirty="0">
                  <a:solidFill>
                    <a:srgbClr val="006600"/>
                  </a:solidFill>
                  <a:latin typeface="Arial Black" pitchFamily="34" charset="0"/>
                </a:rPr>
                <a:t>1 - внешний контур нефтеносности (по кровле пласта); </a:t>
              </a:r>
            </a:p>
            <a:p>
              <a:pPr algn="just"/>
              <a:r>
                <a:rPr lang="ru-RU" sz="1600" dirty="0">
                  <a:solidFill>
                    <a:srgbClr val="006600"/>
                  </a:solidFill>
                  <a:latin typeface="Arial Black" pitchFamily="34" charset="0"/>
                </a:rPr>
                <a:t>2 - внутренний контур </a:t>
              </a:r>
              <a:r>
                <a:rPr lang="ru-RU" sz="1600" dirty="0" smtClean="0">
                  <a:solidFill>
                    <a:srgbClr val="006600"/>
                  </a:solidFill>
                  <a:latin typeface="Arial Black" pitchFamily="34" charset="0"/>
                </a:rPr>
                <a:t>нефтеносности </a:t>
              </a:r>
              <a:r>
                <a:rPr lang="ru-RU" sz="1600" dirty="0">
                  <a:solidFill>
                    <a:srgbClr val="006600"/>
                  </a:solidFill>
                  <a:latin typeface="Arial Black" pitchFamily="34" charset="0"/>
                </a:rPr>
                <a:t>(по подошве пласта); </a:t>
              </a:r>
            </a:p>
            <a:p>
              <a:pPr algn="just"/>
              <a:r>
                <a:rPr lang="ru-RU" sz="1600" dirty="0">
                  <a:solidFill>
                    <a:srgbClr val="006600"/>
                  </a:solidFill>
                  <a:latin typeface="Arial Black" pitchFamily="34" charset="0"/>
                </a:rPr>
                <a:t>3 - нефтяная зона; </a:t>
              </a:r>
            </a:p>
            <a:p>
              <a:pPr algn="just"/>
              <a:r>
                <a:rPr lang="ru-RU" sz="1600" dirty="0">
                  <a:solidFill>
                    <a:srgbClr val="006600"/>
                  </a:solidFill>
                  <a:latin typeface="Arial Black" pitchFamily="34" charset="0"/>
                </a:rPr>
                <a:t>4 </a:t>
              </a:r>
              <a:r>
                <a:rPr lang="ru-RU" sz="1600" dirty="0" smtClean="0">
                  <a:solidFill>
                    <a:srgbClr val="006600"/>
                  </a:solidFill>
                  <a:latin typeface="Arial Black" pitchFamily="34" charset="0"/>
                </a:rPr>
                <a:t>- </a:t>
              </a:r>
              <a:r>
                <a:rPr lang="ru-RU" sz="1600" dirty="0" err="1" smtClean="0">
                  <a:solidFill>
                    <a:srgbClr val="006600"/>
                  </a:solidFill>
                  <a:latin typeface="Arial Black" pitchFamily="34" charset="0"/>
                </a:rPr>
                <a:t>приконтурная</a:t>
              </a:r>
              <a:r>
                <a:rPr lang="ru-RU" sz="1600" dirty="0" smtClean="0">
                  <a:solidFill>
                    <a:srgbClr val="006600"/>
                  </a:solidFill>
                  <a:latin typeface="Arial Black" pitchFamily="34" charset="0"/>
                </a:rPr>
                <a:t> </a:t>
              </a:r>
              <a:r>
                <a:rPr lang="ru-RU" sz="1600" dirty="0">
                  <a:solidFill>
                    <a:srgbClr val="006600"/>
                  </a:solidFill>
                  <a:latin typeface="Arial Black" pitchFamily="34" charset="0"/>
                </a:rPr>
                <a:t>зона  (зона расположения «водоплавающей» </a:t>
              </a:r>
              <a:r>
                <a:rPr lang="ru-RU" sz="1600" dirty="0" smtClean="0">
                  <a:solidFill>
                    <a:srgbClr val="006600"/>
                  </a:solidFill>
                  <a:latin typeface="Arial Black" pitchFamily="34" charset="0"/>
                </a:rPr>
                <a:t>нефти).</a:t>
              </a:r>
              <a:endParaRPr lang="ru-RU" sz="1600" dirty="0">
                <a:solidFill>
                  <a:srgbClr val="006600"/>
                </a:solidFill>
                <a:latin typeface="Arial Black" pitchFamily="34" charset="0"/>
              </a:endParaRPr>
            </a:p>
            <a:p>
              <a:pPr>
                <a:spcAft>
                  <a:spcPts val="1000"/>
                </a:spcAft>
              </a:pPr>
              <a:r>
                <a:rPr lang="ru-RU" sz="1100" dirty="0">
                  <a:latin typeface="Times New Roman" pitchFamily="18" charset="0"/>
                </a:rPr>
                <a:t>	</a:t>
              </a:r>
            </a:p>
            <a:p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214422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 содержанию парафина нефти делятся:</a:t>
            </a:r>
            <a:endParaRPr lang="en-US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Малопарафинистые -  содержание парафина менее 1,5% по массе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Парафинистые – 1,5 – 6,0% по массе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Высокопарафинистые более 6,0%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455988"/>
            <a:ext cx="8715436" cy="5482352"/>
          </a:xfrm>
          <a:prstGeom prst="roundRect">
            <a:avLst/>
          </a:prstGeom>
          <a:ln>
            <a:solidFill>
              <a:srgbClr val="0066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Основные понятия о миграции.</a:t>
            </a:r>
            <a:endParaRPr kumimoji="0" lang="en-US" sz="2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Миграция нефти и газа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– это перемещение их в осадочной оболочке по порам и трещинам  горных пород, а также в поверхностных наслоениях, разрывных нарушениях и стратиграфических несогласиях, по которым нефть и газ не только мигрируют в земной коре, но могут и выходить на поверхность.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Arial Black" pitchFamily="34" charset="0"/>
                <a:cs typeface="Arial" pitchFamily="34" charset="0"/>
              </a:rPr>
              <a:t>   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006600"/>
                </a:solidFill>
                <a:latin typeface="Arial Black" pitchFamily="34" charset="0"/>
              </a:rPr>
              <a:t>Миграция может происходить в одном и том же пласте, а также УВ могут перемещаться  из одного пласта в другой</a:t>
            </a:r>
            <a:r>
              <a:rPr lang="ru-RU" sz="2400" dirty="0" smtClean="0"/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688" y="285728"/>
            <a:ext cx="8715468" cy="6231493"/>
          </a:xfrm>
          <a:prstGeom prst="roundRect">
            <a:avLst/>
          </a:prstGeom>
          <a:ln>
            <a:solidFill>
              <a:srgbClr val="0066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Различают миграции: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внутрипластовая (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внутрирезервуарная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осуществляется по порам и трещинам внутри пласта;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межпластовая (</a:t>
            </a:r>
            <a:r>
              <a:rPr kumimoji="0" lang="ru-RU" sz="24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межрезервуарная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– осуществляется по разрывным нарушениям и стратиграфическим несогласиям из одного природного резервуара в другой, а также по порам (трещинам) горных пород.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внутрирезервуарная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межрезервуарная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могут иметь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боковое (латеральное) направление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– вдоль напластования, 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вертикальное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– нормальное к напластованию. Поэтому различают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боковую и вертикальную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миграцию. 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118803"/>
            <a:ext cx="7715304" cy="6299597"/>
          </a:xfrm>
          <a:prstGeom prst="roundRect">
            <a:avLst/>
          </a:prstGeom>
          <a:ln>
            <a:solidFill>
              <a:srgbClr val="0066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 характеру движения и в зависимости от физического состояния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УВ различается миграция: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молекулярная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диффузия, движение в растворенном состоянии вместе с водой.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lang="ru-RU" sz="2800" dirty="0" smtClean="0">
                <a:solidFill>
                  <a:srgbClr val="C0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фазовая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в свободном состоянии. УВ могут находиться в жидком (нефть) и газообразном (газ) состоянии, а также в виде парообразного газонефтяного раствора.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1"/>
          <p:cNvSpPr>
            <a:spLocks noChangeArrowheads="1"/>
          </p:cNvSpPr>
          <p:nvPr/>
        </p:nvSpPr>
        <p:spPr bwMode="auto">
          <a:xfrm>
            <a:off x="285720" y="1623966"/>
            <a:ext cx="8501122" cy="3439239"/>
          </a:xfrm>
          <a:prstGeom prst="roundRect">
            <a:avLst/>
          </a:prstGeom>
          <a:ln>
            <a:solidFill>
              <a:srgbClr val="0066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 отношению к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нефтематеринским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толщам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различают: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первичную миграцию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процесс перехода УВ из пород, в которых они образовались, в коллекторы;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вторичную миграцию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- миграция газа и нефти вне материнских пород.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57224" y="214290"/>
            <a:ext cx="7358114" cy="1055608"/>
          </a:xfrm>
          <a:custGeom>
            <a:avLst/>
            <a:gdLst>
              <a:gd name="connsiteX0" fmla="*/ 0 w 7358114"/>
              <a:gd name="connsiteY0" fmla="*/ 175938 h 1055608"/>
              <a:gd name="connsiteX1" fmla="*/ 51531 w 7358114"/>
              <a:gd name="connsiteY1" fmla="*/ 51531 h 1055608"/>
              <a:gd name="connsiteX2" fmla="*/ 175938 w 7358114"/>
              <a:gd name="connsiteY2" fmla="*/ 0 h 1055608"/>
              <a:gd name="connsiteX3" fmla="*/ 7182176 w 7358114"/>
              <a:gd name="connsiteY3" fmla="*/ 0 h 1055608"/>
              <a:gd name="connsiteX4" fmla="*/ 7306583 w 7358114"/>
              <a:gd name="connsiteY4" fmla="*/ 51531 h 1055608"/>
              <a:gd name="connsiteX5" fmla="*/ 7358114 w 7358114"/>
              <a:gd name="connsiteY5" fmla="*/ 175938 h 1055608"/>
              <a:gd name="connsiteX6" fmla="*/ 7358114 w 7358114"/>
              <a:gd name="connsiteY6" fmla="*/ 879670 h 1055608"/>
              <a:gd name="connsiteX7" fmla="*/ 7306583 w 7358114"/>
              <a:gd name="connsiteY7" fmla="*/ 1004077 h 1055608"/>
              <a:gd name="connsiteX8" fmla="*/ 7182176 w 7358114"/>
              <a:gd name="connsiteY8" fmla="*/ 1055608 h 1055608"/>
              <a:gd name="connsiteX9" fmla="*/ 175938 w 7358114"/>
              <a:gd name="connsiteY9" fmla="*/ 1055608 h 1055608"/>
              <a:gd name="connsiteX10" fmla="*/ 51531 w 7358114"/>
              <a:gd name="connsiteY10" fmla="*/ 1004077 h 1055608"/>
              <a:gd name="connsiteX11" fmla="*/ 0 w 7358114"/>
              <a:gd name="connsiteY11" fmla="*/ 879670 h 1055608"/>
              <a:gd name="connsiteX12" fmla="*/ 0 w 7358114"/>
              <a:gd name="connsiteY12" fmla="*/ 175938 h 1055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58114" h="1055608">
                <a:moveTo>
                  <a:pt x="0" y="175938"/>
                </a:moveTo>
                <a:cubicBezTo>
                  <a:pt x="0" y="129276"/>
                  <a:pt x="18536" y="84526"/>
                  <a:pt x="51531" y="51531"/>
                </a:cubicBezTo>
                <a:cubicBezTo>
                  <a:pt x="84526" y="18536"/>
                  <a:pt x="129276" y="0"/>
                  <a:pt x="175938" y="0"/>
                </a:cubicBezTo>
                <a:lnTo>
                  <a:pt x="7182176" y="0"/>
                </a:lnTo>
                <a:cubicBezTo>
                  <a:pt x="7228838" y="0"/>
                  <a:pt x="7273588" y="18536"/>
                  <a:pt x="7306583" y="51531"/>
                </a:cubicBezTo>
                <a:cubicBezTo>
                  <a:pt x="7339578" y="84526"/>
                  <a:pt x="7358114" y="129276"/>
                  <a:pt x="7358114" y="175938"/>
                </a:cubicBezTo>
                <a:lnTo>
                  <a:pt x="7358114" y="879670"/>
                </a:lnTo>
                <a:cubicBezTo>
                  <a:pt x="7358114" y="926332"/>
                  <a:pt x="7339578" y="971082"/>
                  <a:pt x="7306583" y="1004077"/>
                </a:cubicBezTo>
                <a:cubicBezTo>
                  <a:pt x="7273588" y="1037072"/>
                  <a:pt x="7228838" y="1055608"/>
                  <a:pt x="7182176" y="1055608"/>
                </a:cubicBezTo>
                <a:lnTo>
                  <a:pt x="175938" y="1055608"/>
                </a:lnTo>
                <a:cubicBezTo>
                  <a:pt x="129276" y="1055608"/>
                  <a:pt x="84526" y="1037072"/>
                  <a:pt x="51531" y="1004077"/>
                </a:cubicBezTo>
                <a:cubicBezTo>
                  <a:pt x="18536" y="971082"/>
                  <a:pt x="0" y="926332"/>
                  <a:pt x="0" y="879670"/>
                </a:cubicBezTo>
                <a:lnTo>
                  <a:pt x="0" y="175938"/>
                </a:lnTo>
                <a:close/>
              </a:path>
            </a:pathLst>
          </a:custGeom>
          <a:ln>
            <a:solidFill>
              <a:srgbClr val="0070C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normalizeH="0" baseline="0" dirty="0" smtClean="0">
                <a:ln w="1905">
                  <a:solidFill>
                    <a:srgbClr val="006600"/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Arial" pitchFamily="34" charset="0"/>
              </a:rPr>
              <a:t>Пластовые воды и их физические свойства.</a:t>
            </a:r>
            <a:endParaRPr kumimoji="0" lang="ru-RU" sz="2800" b="1" i="0" u="none" strike="noStrike" normalizeH="0" baseline="0" dirty="0" smtClean="0">
              <a:ln w="1905">
                <a:solidFill>
                  <a:srgbClr val="006600"/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28662" y="1706864"/>
            <a:ext cx="750099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В месторождении вода залегает в тех же пластах, что и нефтяная или газовая залежь, а также в собственно водоносных пластах (горизонтах).</a:t>
            </a:r>
            <a:endParaRPr kumimoji="0" lang="ru-RU" sz="3200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По положению относительно залегания нефтегазовых пластов воды делятся: </a:t>
            </a:r>
            <a:endParaRPr kumimoji="0" lang="ru-RU" sz="3200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43042" y="1263836"/>
            <a:ext cx="592935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988" algn="l"/>
                <a:tab pos="449263" algn="l"/>
              </a:tabLst>
            </a:pPr>
            <a:r>
              <a:rPr kumimoji="0" lang="ru-RU" sz="20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1. Собственные пластовые воды </a:t>
            </a:r>
            <a:r>
              <a:rPr kumimoji="0" lang="ru-RU" sz="20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один из основных природных видов вод месторождений УВ. Они подразделяются: </a:t>
            </a:r>
            <a:endParaRPr kumimoji="0" lang="ru-RU" sz="2000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7988" algn="l"/>
                <a:tab pos="449263" algn="l"/>
              </a:tabLst>
            </a:pP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sz="20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 контурные (краевые) </a:t>
            </a:r>
            <a:r>
              <a:rPr kumimoji="0" lang="ru-RU" sz="20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– воды, залегающие за внешним контуром нефтеносности залежи;</a:t>
            </a:r>
            <a:endParaRPr kumimoji="0" lang="ru-RU" sz="2000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7988" algn="l"/>
                <a:tab pos="449263" algn="l"/>
              </a:tabLst>
            </a:pP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sz="20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 подошвенной</a:t>
            </a:r>
            <a:r>
              <a:rPr kumimoji="0" lang="ru-RU" sz="2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называется вода, залегающая под ВНК (ГВК).</a:t>
            </a:r>
            <a:endParaRPr kumimoji="0" lang="ru-RU" sz="2000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7988" algn="l"/>
                <a:tab pos="449263" algn="l"/>
              </a:tabLst>
            </a:pPr>
            <a:r>
              <a:rPr lang="ru-RU" sz="2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000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 к промежуточным </a:t>
            </a:r>
            <a:r>
              <a:rPr kumimoji="0" lang="ru-RU" sz="20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относятся воды водоносных </a:t>
            </a:r>
            <a:r>
              <a:rPr kumimoji="0" lang="ru-RU" sz="2000" b="1" i="0" u="none" strike="noStrike" normalizeH="0" baseline="0" dirty="0" err="1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пропластков</a:t>
            </a:r>
            <a:r>
              <a:rPr kumimoji="0" lang="ru-RU" sz="20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иногда залегающих внутри нефтегазоносных пластов.</a:t>
            </a:r>
            <a:endParaRPr kumimoji="0" lang="ru-RU" sz="2000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1643042" y="1437276"/>
            <a:ext cx="578644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988" algn="l"/>
                <a:tab pos="449263" algn="l"/>
              </a:tabLst>
            </a:pPr>
            <a:r>
              <a:rPr kumimoji="0" lang="ru-RU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2. Чуждые (посторонние).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 ним относятся воды: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7988" algn="l"/>
                <a:tab pos="449263" algn="l"/>
              </a:tabLst>
            </a:pPr>
            <a:r>
              <a:rPr lang="ru-RU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</a:t>
            </a:r>
            <a:r>
              <a:rPr kumimoji="0" lang="ru-RU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 верхние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воды водоносных горизонтов(пластов), залегающих выше данного нефтеносного.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7988" algn="l"/>
                <a:tab pos="449263" algn="l"/>
              </a:tabLst>
            </a:pPr>
            <a:r>
              <a:rPr lang="ru-RU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б</a:t>
            </a:r>
            <a:r>
              <a:rPr kumimoji="0" lang="ru-RU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 нижние 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воды всех горизонтов (пластов), залегающих ниже данного нефтеносного.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7988" algn="l"/>
                <a:tab pos="449263" algn="l"/>
              </a:tabLst>
            </a:pP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b="1" i="0" u="none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r>
              <a:rPr kumimoji="0" lang="ru-RU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грунтовые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гравитационная вода первого от поверхности земли постоянного горизонта, имеющая свободную                                                                                                                                                                          поверхность.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7988" algn="l"/>
                <a:tab pos="449263" algn="l"/>
              </a:tabLst>
            </a:pPr>
            <a:r>
              <a:rPr kumimoji="0" lang="ru-RU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b="1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</a:t>
            </a:r>
            <a:r>
              <a:rPr kumimoji="0" lang="ru-RU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) тектонические </a:t>
            </a:r>
            <a:r>
              <a:rPr kumimoji="0" lang="ru-RU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-  воды, поступающие по дизъюнктивным нарушениям.</a:t>
            </a:r>
            <a:endParaRPr kumimoji="0" lang="ru-RU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27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5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2285984" y="1571612"/>
            <a:ext cx="507206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sng" strike="noStrike" normalizeH="0" baseline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3. Искусственно введенными или техногенными </a:t>
            </a:r>
            <a:r>
              <a:rPr kumimoji="0" lang="ru-RU" sz="2000" b="1" i="0" u="none" strike="noStrike" normalizeH="0" baseline="0" dirty="0" smtClean="0">
                <a:ln w="1905"/>
                <a:solidFill>
                  <a:srgbClr val="00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называют воды, закачанные в пласт для поддержания пластового давления, а также попавшие при бурении скважин (фильтрат промывочной жидкости) или при ремонтных работах.</a:t>
            </a:r>
            <a:endParaRPr kumimoji="0" lang="ru-RU" sz="2000" b="1" i="0" u="none" strike="noStrike" normalizeH="0" baseline="0" dirty="0" smtClean="0">
              <a:ln w="1905"/>
              <a:solidFill>
                <a:srgbClr val="00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1142976" y="158957"/>
            <a:ext cx="6572264" cy="510778"/>
          </a:xfrm>
          <a:prstGeom prst="roundRect">
            <a:avLst/>
          </a:prstGeom>
          <a:ln>
            <a:solidFill>
              <a:srgbClr val="0070C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Физические свойства пластовых вод.</a:t>
            </a:r>
            <a:endParaRPr kumimoji="0" lang="ru-RU" sz="2400" b="1" i="0" u="none" strike="noStrike" normalizeH="0" baseline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57224" y="1000108"/>
            <a:ext cx="7643866" cy="2826306"/>
          </a:xfrm>
          <a:prstGeom prst="roundRect">
            <a:avLst/>
          </a:prstGeom>
          <a:ln>
            <a:solidFill>
              <a:srgbClr val="0066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1. Минерализация пластовых вод </a:t>
            </a:r>
            <a:r>
              <a:rPr kumimoji="0" lang="ru-RU" sz="2000" b="0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характеризуется количеством растворенных в ней минеральных солей. </a:t>
            </a:r>
            <a:endParaRPr kumimoji="0" lang="ru-RU" sz="2000" b="0" i="0" u="sng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 Black" pitchFamily="34" charset="0"/>
              <a:ea typeface="Times New Roman" pitchFamily="18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</a:rPr>
              <a:t>Минерализация вод нефтяных месторождений колеблется от нескольких сотен г/м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</a:rPr>
              <a:t> в пресной воде до 300 кг/м</a:t>
            </a:r>
            <a:r>
              <a:rPr kumimoji="0" lang="ru-RU" sz="2000" b="0" i="0" u="none" strike="noStrike" cap="none" normalizeH="0" baseline="3000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</a:rPr>
              <a:t>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</a:rPr>
              <a:t> в концентрированных рассолах. Пластовые воды обычно сильно минерализованы.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47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214282" y="1148369"/>
            <a:ext cx="8715436" cy="4392692"/>
          </a:xfrm>
          <a:prstGeom prst="round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988" algn="l"/>
                <a:tab pos="4492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По степени минерализации </a:t>
            </a:r>
          </a:p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988" algn="l"/>
                <a:tab pos="4492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пластовые воды подразделяются: </a:t>
            </a:r>
          </a:p>
          <a:p>
            <a:pPr marL="0" marR="0" lvl="0" indent="133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7988" algn="l"/>
                <a:tab pos="44926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07988" algn="l"/>
                <a:tab pos="449263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пресные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– содержание солей  ≤ 1 г/л;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07988" algn="l"/>
                <a:tab pos="449263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солоноватые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минерализация 1 – 10              г/л;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07988" algn="l"/>
                <a:tab pos="449263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соленые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– минерализация 10 – 50 г/л;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07988" algn="l"/>
                <a:tab pos="449263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рассолы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– минерализация более 50 г/л.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964" y="214290"/>
            <a:ext cx="8127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Фракционный состав нефти</a:t>
            </a:r>
            <a:endParaRPr lang="ru-RU" sz="24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6470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Фракцией называется доля нефти, выкипающая в определенном  интервале температур</a:t>
            </a:r>
            <a:r>
              <a:rPr lang="ru-RU" sz="1600" b="1" spc="50" dirty="0" smtClean="0">
                <a:ln w="11430"/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1600" b="1" spc="50" dirty="0">
              <a:ln w="11430"/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4359" y="2204864"/>
            <a:ext cx="79928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фракции: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28 -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180</a:t>
            </a:r>
            <a:r>
              <a:rPr lang="en-US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– широкая бензиновая фракция</a:t>
            </a:r>
          </a:p>
          <a:p>
            <a:pPr>
              <a:buFont typeface="Wingdings" pitchFamily="2" charset="2"/>
              <a:buChar char="Ø"/>
            </a:pPr>
            <a:r>
              <a:rPr lang="ru-RU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140 - 200</a:t>
            </a:r>
            <a:r>
              <a:rPr lang="ru-RU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0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– уайт - спирит;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180 - 320</a:t>
            </a:r>
            <a:r>
              <a:rPr lang="en-US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0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– широкая керосиновая фракция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150 - 240</a:t>
            </a:r>
            <a:r>
              <a:rPr lang="en-US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0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– осветительный керосин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180 - 280</a:t>
            </a:r>
            <a:r>
              <a:rPr lang="en-US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0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– реактивное топливо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140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340</a:t>
            </a:r>
            <a:r>
              <a:rPr lang="en-US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0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– дизельное топливо (зимнее)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180 - 360</a:t>
            </a:r>
            <a:r>
              <a:rPr lang="en-US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0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– дизельное топливо (летнее)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350 - 500</a:t>
            </a:r>
            <a:r>
              <a:rPr lang="en-US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0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– широкая масляная фракция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380 - 540</a:t>
            </a:r>
            <a:r>
              <a:rPr lang="en-US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0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– вакуумный газойль</a:t>
            </a:r>
          </a:p>
          <a:p>
            <a:r>
              <a:rPr lang="ru-RU" sz="1600" b="1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baseline="30000" dirty="0" smtClean="0"/>
          </a:p>
          <a:p>
            <a:pPr>
              <a:buFont typeface="Wingdings" pitchFamily="2" charset="2"/>
              <a:buChar char="Ø"/>
            </a:pPr>
            <a:endParaRPr lang="ru-RU" sz="1600" dirty="0" smtClean="0"/>
          </a:p>
          <a:p>
            <a:pPr>
              <a:buFont typeface="Wingdings" pitchFamily="2" charset="2"/>
              <a:buChar char="Ø"/>
            </a:pP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285720" y="214623"/>
            <a:ext cx="8643998" cy="609528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7988" algn="l"/>
                <a:tab pos="449263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Пластовые воды делятся на два основных типа: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7988" algn="l"/>
                <a:tab pos="449263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07988" algn="l"/>
                <a:tab pos="449263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воды жесткие или хлоркальциевые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– отличаются большим содержанием солей соляной и серной кислот;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07988" algn="l"/>
                <a:tab pos="449263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407988" algn="l"/>
                <a:tab pos="449263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воды щелочные или гидрокарбонатные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– содержание солей угольной кислоты.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571472" y="243016"/>
            <a:ext cx="8215370" cy="2145268"/>
          </a:xfrm>
          <a:prstGeom prst="round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2. Плотность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пластовой воды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зависит в основном от ее минерализации, пластовых давлений и температуры. В большинстве случаев она меньше плотности в поверхностных условиях (не более чем на 20%), т.к. пластовая температура выше стандартной.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</p:txBody>
      </p:sp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642910" y="2809124"/>
            <a:ext cx="8143932" cy="1464231"/>
          </a:xfrm>
          <a:prstGeom prst="round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3. Вязкость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воды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пластовых условиях зависит от температуры,  минерализации и химического состава. С возрастанием минерализации пластовых вод вязкость их возрастает.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642910" y="4786322"/>
            <a:ext cx="8143932" cy="1464231"/>
          </a:xfrm>
          <a:prstGeom prst="round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4. Электропроводность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пластовых вод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зависит от минерализации. Пресные воды плохо проводят или не проводят электрический ток. Минерализованные воды относятся к хорошим проводникам.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714348" y="897565"/>
            <a:ext cx="7643866" cy="3847862"/>
          </a:xfrm>
          <a:prstGeom prst="roundRect">
            <a:avLst/>
          </a:prstGeom>
          <a:ln>
            <a:solidFill>
              <a:srgbClr val="C00000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33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5. Растворимость газов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в воде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значительно меньше их растворимости в нефти. При увеличении минерализации воды их растворимость уменьшается.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  <a:p>
            <a:pPr marL="0" marR="0" lvl="0" indent="1333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6. Сжимаемость воды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– обратимое изменение объема воды, находящейся в пластовых условиях, при изменении давления. Сжимаемость воды, содержащей растворенный газ, увеличивается; сжимаемость минерализованной воды уменьшается с увеличением концентрации солей.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 Black" pitchFamily="34" charset="0"/>
                <a:ea typeface="Times New Roman" pitchFamily="18" charset="0"/>
              </a:rPr>
              <a:t>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4714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Физические свойства нефти</a:t>
            </a:r>
            <a:endParaRPr lang="ru-RU" sz="24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857232"/>
            <a:ext cx="80010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Плотность</a:t>
            </a: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отношение ее массы к объему при температуре 20</a:t>
            </a:r>
            <a:r>
              <a:rPr lang="en-US" b="1" baseline="30000" dirty="0" smtClean="0">
                <a:solidFill>
                  <a:srgbClr val="7030A0"/>
                </a:solidFill>
              </a:rPr>
              <a:t>0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 и атмосферном давлении.</a:t>
            </a:r>
            <a:endParaRPr lang="en-US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ru-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По плотности пластовые нефти делятся на: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Легкие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- с плотностью менее 0,850 г/см</a:t>
            </a:r>
            <a:r>
              <a:rPr lang="ru-RU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 характеризуется высоким газосодержанием);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Тяжелые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с плотностью более 0,850 г/см</a:t>
            </a:r>
            <a:r>
              <a:rPr lang="ru-RU" b="1" baseline="30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 характеризуется низким газосодержанием).</a:t>
            </a:r>
          </a:p>
          <a:p>
            <a:pPr marL="342900" indent="-342900">
              <a:buFont typeface="Wingdings" pitchFamily="2" charset="2"/>
              <a:buChar char="Ø"/>
            </a:pPr>
            <a:endParaRPr lang="ru-RU" b="1" baseline="30000" dirty="0" smtClean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b="1" baseline="300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ru-RU" b="1" cap="all" normalizeH="1" baseline="30000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baseline="3000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b="1" baseline="30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8226</TotalTime>
  <Words>3825</Words>
  <Application>Microsoft Office PowerPoint</Application>
  <PresentationFormat>Экран (4:3)</PresentationFormat>
  <Paragraphs>417</Paragraphs>
  <Slides>82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82</vt:i4>
      </vt:variant>
    </vt:vector>
  </HeadingPairs>
  <TitlesOfParts>
    <vt:vector size="8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</cp:lastModifiedBy>
  <cp:revision>372</cp:revision>
  <dcterms:modified xsi:type="dcterms:W3CDTF">2013-12-04T07:52:07Z</dcterms:modified>
</cp:coreProperties>
</file>