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4"/>
  </p:notesMasterIdLst>
  <p:sldIdLst>
    <p:sldId id="256" r:id="rId2"/>
    <p:sldId id="257" r:id="rId3"/>
    <p:sldId id="258" r:id="rId4"/>
    <p:sldId id="274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1" r:id="rId16"/>
    <p:sldId id="275" r:id="rId17"/>
    <p:sldId id="276" r:id="rId18"/>
    <p:sldId id="277" r:id="rId19"/>
    <p:sldId id="278" r:id="rId20"/>
    <p:sldId id="273" r:id="rId21"/>
    <p:sldId id="269" r:id="rId22"/>
    <p:sldId id="270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19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422414-7750-43BE-99A7-7A8780746E9A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13C1EE-8C8D-42DB-B5F2-240BA45682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6249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13C1EE-8C8D-42DB-B5F2-240BA45682F9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60B40-EA93-4474-ACA8-73B1EBCC6654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13C54-1F27-4805-8193-9C0C40CED9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60B40-EA93-4474-ACA8-73B1EBCC6654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13C54-1F27-4805-8193-9C0C40CED9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60B40-EA93-4474-ACA8-73B1EBCC6654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13C54-1F27-4805-8193-9C0C40CED9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60B40-EA93-4474-ACA8-73B1EBCC6654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13C54-1F27-4805-8193-9C0C40CED9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60B40-EA93-4474-ACA8-73B1EBCC6654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13C54-1F27-4805-8193-9C0C40CED9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60B40-EA93-4474-ACA8-73B1EBCC6654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13C54-1F27-4805-8193-9C0C40CED9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60B40-EA93-4474-ACA8-73B1EBCC6654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13C54-1F27-4805-8193-9C0C40CED9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60B40-EA93-4474-ACA8-73B1EBCC6654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13C54-1F27-4805-8193-9C0C40CED9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60B40-EA93-4474-ACA8-73B1EBCC6654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13C54-1F27-4805-8193-9C0C40CED9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60B40-EA93-4474-ACA8-73B1EBCC6654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13C54-1F27-4805-8193-9C0C40CED9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60B40-EA93-4474-ACA8-73B1EBCC6654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13C54-1F27-4805-8193-9C0C40CED9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460B40-EA93-4474-ACA8-73B1EBCC6654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113C54-1F27-4805-8193-9C0C40CED9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Структура современного урока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2017г.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Структура урока совершенствования знаний, умений и навыков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050358"/>
              </p:ext>
            </p:extLst>
          </p:nvPr>
        </p:nvGraphicFramePr>
        <p:xfrm>
          <a:off x="457200" y="1600200"/>
          <a:ext cx="8229600" cy="472059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802432"/>
                <a:gridCol w="5544616"/>
                <a:gridCol w="1882552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1. 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cs typeface="Times New Roman" pitchFamily="18" charset="0"/>
                        </a:rPr>
                        <a:t>Организационный момент </a:t>
                      </a:r>
                      <a:endParaRPr lang="ru-RU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cs typeface="Times New Roman" pitchFamily="18" charset="0"/>
                        </a:rPr>
                        <a:t>1 мин.</a:t>
                      </a:r>
                      <a:endParaRPr lang="ru-RU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cs typeface="Times New Roman" pitchFamily="18" charset="0"/>
                        </a:rPr>
                        <a:t>Сообщение темы и цели урока </a:t>
                      </a:r>
                      <a:endParaRPr lang="ru-RU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cs typeface="Times New Roman" pitchFamily="18" charset="0"/>
                        </a:rPr>
                        <a:t>2 мин.</a:t>
                      </a:r>
                      <a:endParaRPr lang="ru-RU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lang="ru-RU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Проверка домашнего задания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cs typeface="Times New Roman" pitchFamily="18" charset="0"/>
                        </a:rPr>
                        <a:t>3 мин.</a:t>
                      </a:r>
                      <a:endParaRPr lang="ru-RU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endParaRPr lang="ru-RU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Актуализация опорных знаний и 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умений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cs typeface="Times New Roman" pitchFamily="18" charset="0"/>
                        </a:rPr>
                        <a:t>5 мин.</a:t>
                      </a:r>
                      <a:endParaRPr lang="ru-RU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cs typeface="Times New Roman" pitchFamily="18" charset="0"/>
                        </a:rPr>
                        <a:t>5.</a:t>
                      </a:r>
                      <a:endParaRPr lang="ru-RU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Определение границ возможностей применения этих знаний.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cs typeface="Times New Roman" pitchFamily="18" charset="0"/>
                        </a:rPr>
                        <a:t>3 мин.</a:t>
                      </a:r>
                      <a:endParaRPr lang="ru-RU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cs typeface="Times New Roman" pitchFamily="18" charset="0"/>
                        </a:rPr>
                        <a:t>6.</a:t>
                      </a:r>
                      <a:endParaRPr lang="ru-RU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cs typeface="Times New Roman" pitchFamily="18" charset="0"/>
                        </a:rPr>
                        <a:t>Пробное применение знаний. </a:t>
                      </a:r>
                      <a:endParaRPr lang="ru-RU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cs typeface="Times New Roman" pitchFamily="18" charset="0"/>
                        </a:rPr>
                        <a:t>15 мин.</a:t>
                      </a:r>
                      <a:endParaRPr lang="ru-RU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cs typeface="Times New Roman" pitchFamily="18" charset="0"/>
                        </a:rPr>
                        <a:t>7.</a:t>
                      </a:r>
                      <a:endParaRPr lang="ru-RU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cs typeface="Times New Roman" pitchFamily="18" charset="0"/>
                        </a:rPr>
                        <a:t>Упражнения по образцу и в сходных условиях с целью выработки умений безошибочного применения знаний. </a:t>
                      </a:r>
                      <a:endParaRPr lang="ru-RU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cs typeface="Times New Roman" pitchFamily="18" charset="0"/>
                        </a:rPr>
                        <a:t>5 мин.</a:t>
                      </a:r>
                      <a:endParaRPr lang="ru-RU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cs typeface="Times New Roman" pitchFamily="18" charset="0"/>
                        </a:rPr>
                        <a:t>8. </a:t>
                      </a:r>
                      <a:endParaRPr lang="ru-RU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cs typeface="Times New Roman" pitchFamily="18" charset="0"/>
                        </a:rPr>
                        <a:t>Упражнения с переносом знаний в новые условия. </a:t>
                      </a:r>
                      <a:endParaRPr lang="ru-RU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cs typeface="Times New Roman" pitchFamily="18" charset="0"/>
                        </a:rPr>
                        <a:t>7 мин.</a:t>
                      </a:r>
                      <a:endParaRPr lang="ru-RU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cs typeface="Times New Roman" pitchFamily="18" charset="0"/>
                        </a:rPr>
                        <a:t>9. </a:t>
                      </a:r>
                      <a:endParaRPr lang="ru-RU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Сообщение домашнего задания и инструктаж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4 мин.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Структура урока обобщения и систематизации знаний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4593260"/>
              </p:ext>
            </p:extLst>
          </p:nvPr>
        </p:nvGraphicFramePr>
        <p:xfrm>
          <a:off x="457200" y="1600200"/>
          <a:ext cx="8229600" cy="43700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2432"/>
                <a:gridCol w="6264696"/>
                <a:gridCol w="1162472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1. 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Организационный момент 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1-2 мин.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2.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Сообщение темы, цели урока 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1 мин.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3.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Проверка домашнего задания 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3 мин.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4.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Выполнение учащимися различного рода заданий обобщающего и систематизирующего характера. 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10 мин.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5.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Проверка выполнения работ, корректировка (при необходимости) 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15 мин.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6.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Формулирование выводов по изученному материалу 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5 мин.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7.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Оценка результатов урока 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3 мин.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8. 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Подведение итогов </a:t>
                      </a: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урока.</a:t>
                      </a:r>
                      <a:r>
                        <a:rPr lang="ru-RU" sz="20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Рефлексия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3 мин.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9. 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Сообщение домашнего задания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4 мин.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Структура комбинированного урока.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9034393"/>
              </p:ext>
            </p:extLst>
          </p:nvPr>
        </p:nvGraphicFramePr>
        <p:xfrm>
          <a:off x="457200" y="1600200"/>
          <a:ext cx="8229600" cy="48311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408"/>
                <a:gridCol w="6624736"/>
                <a:gridCol w="1018456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1. 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Организационный момент 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1 мин.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2.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Проверка домашнего задания 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2 мин.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3.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Сообщение темы, цели, задач урока, мотивация учебной </a:t>
                      </a: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деятельности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1 мин.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4.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Проверка  и контроль знаний</a:t>
                      </a: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.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5 мин.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5.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Подготовка учащихся к восприятию нового учебного материала. 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5 мин.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6.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Усвоение новых знаний. 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10 мин.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7.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Закрепление материала, изученного на данном уроке и ранее пройденного, связанного с новым. 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15 мин.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8. 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Подведение итогов </a:t>
                      </a: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урока. Рефлексия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2 мин.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</a:tr>
              <a:tr h="5182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9. 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Сообщение домашнего задания и инструктаж. 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4 мин.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Структура урока контроля ЗУН.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7208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4400"/>
                <a:gridCol w="6552728"/>
                <a:gridCol w="1162472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1. 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Calibri"/>
                          <a:cs typeface="Times New Roman"/>
                        </a:rPr>
                        <a:t>Организационный момент 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Calibri"/>
                          <a:cs typeface="Times New Roman"/>
                        </a:rPr>
                        <a:t>1 мин.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Calibri"/>
                          <a:cs typeface="Times New Roman"/>
                        </a:rPr>
                        <a:t>2.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Calibri"/>
                          <a:cs typeface="Times New Roman"/>
                        </a:rPr>
                        <a:t>Сообщение темы и цели урока 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Calibri"/>
                          <a:cs typeface="Times New Roman"/>
                        </a:rPr>
                        <a:t>1 мин.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Calibri"/>
                          <a:cs typeface="Times New Roman"/>
                        </a:rPr>
                        <a:t>3.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Calibri"/>
                          <a:cs typeface="Times New Roman"/>
                        </a:rPr>
                        <a:t>Изложение содержания контрольной или проверочной работы. 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Calibri"/>
                          <a:cs typeface="Times New Roman"/>
                        </a:rPr>
                        <a:t>2 мин.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Calibri"/>
                          <a:cs typeface="Times New Roman"/>
                        </a:rPr>
                        <a:t>4.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Calibri"/>
                          <a:cs typeface="Times New Roman"/>
                        </a:rPr>
                        <a:t>Выполнение работы учащимися. 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Calibri"/>
                          <a:cs typeface="Times New Roman"/>
                        </a:rPr>
                        <a:t>40 мин.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Calibri"/>
                          <a:cs typeface="Times New Roman"/>
                        </a:rPr>
                        <a:t>5.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Подведение итогов урока. 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1 мин.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Структура урока коррекции ЗУН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2301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2432"/>
                <a:gridCol w="6480720"/>
                <a:gridCol w="946448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1. 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Организационный момент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1 мин.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2.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Сообщение темы и цели урока 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1 мин.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3.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Анализ типичных ошибок и пробелов в знаниях и умениях, и рекомендации по их устранению. 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11 мин.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4.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Выполнение учащимися работы над ошибками. 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30 мин.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</a:tr>
              <a:tr h="4174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5.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Подведение итогов урока. 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2 мин.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3672408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Какие типы уроков Вы наиболее часто используете в своей практике, почему?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52"/>
            <a:ext cx="8229600" cy="5983311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Технологическая карта урока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современная форма планирования педагогического взаимодействия учителя и обучающихся.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Моделирование и проведение урока с использованием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технологической карты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позволяет организовать эффективный учебный процесс, обеспечить формирование ПК и ОК в соответствии с требованиями ФГОС, существенно сократить время на подготовку учителя к уроку.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Технологическая карта урока  позволит: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реализовать планируемые результаты ФГОС;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системно формировать у обучающихся ПК и ОК;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проектировать свою деятельность, полугодие, год посредством перехода от поурочного планирования к проектированию темы;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практике реализовать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межпредметные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связи;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выполнять диагностику достижения планируемых результатов обучающимися на каждом этапе освоения темы.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28588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Параметры урока. Структура технологической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карты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05448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 Название этапа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Цели этапа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3) Содержание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этапа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4) Деятельность педагога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5)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Деятельность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студента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6) Формы, методы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работы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Результат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Возможности технологической карты урока: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тщательного планирования каждого этапа деятельности;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максимально полного отражения последовательности всех осуществляемых действий и операций, приводящих к намеченному результату;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координации и синхронизации действий всех субъектов педагогической деятельности;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введение самооценки обучающихся  на каждом этапе урока.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Урок – клеточка педагогического процесса.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67544" y="1988840"/>
            <a:ext cx="7762056" cy="413732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нем, как солнце в капле воды, отражаются все его стороны. Если не вся, то значительная часть педагогики концентрируется в уроке.</a:t>
            </a:r>
          </a:p>
          <a:p>
            <a:pPr algn="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Скаткин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Задание: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1.Опираясь на предложенный материал, оформить технологическую карту урока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см. приложение).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2.Представить материалы в печатном виде в методический кабинет № 23 в срок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08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.11.2017г.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54562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Каждый из нас талантлив в чём – то, а вместе мы гениальны!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ЖЕЛАЕМ ВАМ ТВОРЧЕСКИХ УСПЕХОВ!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10 шагов к успеху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Шаг 1. Любить и уважать себя.</a:t>
            </a:r>
          </a:p>
          <a:p>
            <a:pPr>
              <a:buNone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Шаг 2. Быть лично заинтересованным в успехе ребенка, его продвижении в предмете.</a:t>
            </a:r>
          </a:p>
          <a:p>
            <a:pPr>
              <a:buNone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Шаг 3. Быть мотивированным на положительный результат.</a:t>
            </a:r>
          </a:p>
          <a:p>
            <a:pPr>
              <a:buNone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Шаг 4. </a:t>
            </a:r>
            <a:r>
              <a:rPr lang="ru-RU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Эмпатия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 учению.</a:t>
            </a:r>
          </a:p>
          <a:p>
            <a:pPr>
              <a:buNone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Шаг 5. Я – профессионал в областях: теория предмета, педагогика, дидактика.</a:t>
            </a:r>
          </a:p>
          <a:p>
            <a:pPr>
              <a:buNone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Шаг 6. Я – творец: творю себя ежедневно, творю ученика, творю новое в уроке.</a:t>
            </a:r>
          </a:p>
          <a:p>
            <a:pPr>
              <a:buNone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Шаг 7. Процесс обучения взаимный, и я помню об этом.</a:t>
            </a:r>
          </a:p>
          <a:p>
            <a:pPr>
              <a:buNone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Шаг 8. Отрицательный результат – это тоже результат – пища для размышления. </a:t>
            </a:r>
          </a:p>
          <a:p>
            <a:pPr>
              <a:buNone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Шаг 9. Мои эмоции вне урока не влияют на его качество. </a:t>
            </a:r>
          </a:p>
          <a:p>
            <a:pPr>
              <a:buNone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Шаг 10. Я помню, что несу ответственность за каждое свое слово и действие.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412776"/>
            <a:ext cx="8229600" cy="4104456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Рождение любого урока начинается с осознания и правильного, четкого определения его 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конечной цели </a:t>
            </a: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чего учитель хочет добиться; затем установления 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средства</a:t>
            </a: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что поможет учителю в достижении цели, а уж затем определения 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способа</a:t>
            </a: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как учитель будет действовать, чтобы цель была достигнута.</a:t>
            </a:r>
            <a:b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Урок, с точки зрения логики процесса обучения, приводит нас к понятию 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«структура урока».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/>
          </a:bodyPr>
          <a:lstStyle/>
          <a:p>
            <a:r>
              <a:rPr lang="ru-RU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Целеполагание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– основной этап планирования урока!!!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Цель современного урока:  создать (обеспечить) условия для формирования (развития) представлений (умений) обучающихся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процессе образовательной деятельности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методические рекомендации по формулированию целей урока см. в приложении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)/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Структура урока - 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совокупность различных вариантов взаимодействий между элементами урока, возникающая в процессе обучения и обеспечивающая его целенаправленную действенность.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Закономерность: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Постоянными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этапами на каждом уроке являются организационный инструктаж и инструктаж по домашнему заданию.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58618"/>
          </a:xfrm>
        </p:spPr>
        <p:txBody>
          <a:bodyPr>
            <a:norm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 настоящее время существует множество классификаций урока, но ряд теоретиков – дидактиков считают весьма перспективной структуру урока, разработанную 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М.И. </a:t>
            </a:r>
            <a:r>
              <a:rPr lang="ru-RU" sz="3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Махмутовым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который предлагает классифицировать уроки 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цели организации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Типы уроков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Урок изучения нового материала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Урок совершенствования ЗУН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Урок обобщения и систематизации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Комбинированный урок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Урок контроля и коррекции ЗУН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Нетрадиционный урок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Структура урока изучения нового материала.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2955609"/>
              </p:ext>
            </p:extLst>
          </p:nvPr>
        </p:nvGraphicFramePr>
        <p:xfrm>
          <a:off x="457200" y="1600200"/>
          <a:ext cx="8229600" cy="42557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8416"/>
                <a:gridCol w="4827984"/>
                <a:gridCol w="2743200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1. 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Организационный момент 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1-2 мин.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2.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Подготовка к изучению нового материала </a:t>
                      </a:r>
                      <a:endParaRPr lang="ru-RU" sz="20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5-7 мин.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3.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Сообщение темы, цели, задач урока, мотивация учебной деятельности школьников </a:t>
                      </a:r>
                      <a:endParaRPr lang="ru-RU" sz="20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1-5 мин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4.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Ознакомление с новым материалом </a:t>
                      </a:r>
                      <a:endParaRPr lang="ru-RU" sz="20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20 мин.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5.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Первичное осмысление и применение изученного </a:t>
                      </a:r>
                      <a:endParaRPr lang="ru-RU" sz="2000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10 мин.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6.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Подведение итогов </a:t>
                      </a:r>
                      <a:r>
                        <a:rPr lang="ru-RU" sz="2000" dirty="0" smtClean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урока.</a:t>
                      </a:r>
                      <a:r>
                        <a:rPr lang="ru-RU" sz="2000" baseline="0" dirty="0" smtClean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Рефлексия.</a:t>
                      </a:r>
                      <a:endParaRPr lang="ru-RU" sz="2000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3 мин.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7.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Сообщение домашнего задания и инструктаж </a:t>
                      </a:r>
                      <a:endParaRPr lang="ru-RU" sz="20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5 мин.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632</TotalTime>
  <Words>976</Words>
  <Application>Microsoft Office PowerPoint</Application>
  <PresentationFormat>Экран (4:3)</PresentationFormat>
  <Paragraphs>200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Структура современного урока</vt:lpstr>
      <vt:lpstr>Урок – клеточка педагогического процесса. </vt:lpstr>
      <vt:lpstr>Рождение любого урока начинается с осознания и правильного, четкого определения его конечной цели – чего учитель хочет добиться; затем установления средства – что поможет учителю в достижении цели, а уж затем определения способа – как учитель будет действовать, чтобы цель была достигнута. Урок, с точки зрения логики процесса обучения, приводит нас к понятию «структура урока». </vt:lpstr>
      <vt:lpstr>Целеполагание – основной этап планирования урока!!!</vt:lpstr>
      <vt:lpstr>Структура урока - </vt:lpstr>
      <vt:lpstr>Закономерность:</vt:lpstr>
      <vt:lpstr>В настоящее время существует множество классификаций урока, но ряд теоретиков – дидактиков считают весьма перспективной структуру урока, разработанную М.И. Махмутовым, который предлагает классифицировать уроки по цели организации. </vt:lpstr>
      <vt:lpstr>Типы уроков</vt:lpstr>
      <vt:lpstr>Структура урока изучения нового материала.</vt:lpstr>
      <vt:lpstr>Структура урока совершенствования знаний, умений и навыков</vt:lpstr>
      <vt:lpstr> Структура урока обобщения и систематизации знаний </vt:lpstr>
      <vt:lpstr> Структура комбинированного урока. </vt:lpstr>
      <vt:lpstr> Структура урока контроля ЗУН. </vt:lpstr>
      <vt:lpstr> Структура урока коррекции ЗУН </vt:lpstr>
      <vt:lpstr>Какие типы уроков Вы наиболее часто используете в своей практике, почему? </vt:lpstr>
      <vt:lpstr>Презентация PowerPoint</vt:lpstr>
      <vt:lpstr>Технологическая карта урока  позволит:</vt:lpstr>
      <vt:lpstr>Параметры урока. Структура технологической карты </vt:lpstr>
      <vt:lpstr>Возможности технологической карты урока:</vt:lpstr>
      <vt:lpstr>Задание:</vt:lpstr>
      <vt:lpstr>Каждый из нас талантлив в чём – то, а вместе мы гениальны! ЖЕЛАЕМ ВАМ ТВОРЧЕСКИХ УСПЕХОВ! </vt:lpstr>
      <vt:lpstr>10 шагов к успеху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Структура современного урока</dc:title>
  <dc:creator>user9</dc:creator>
  <cp:lastModifiedBy>Пользователь</cp:lastModifiedBy>
  <cp:revision>30</cp:revision>
  <dcterms:created xsi:type="dcterms:W3CDTF">2013-11-13T06:51:59Z</dcterms:created>
  <dcterms:modified xsi:type="dcterms:W3CDTF">2017-09-06T08:05:11Z</dcterms:modified>
</cp:coreProperties>
</file>