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8" r:id="rId3"/>
    <p:sldId id="260" r:id="rId4"/>
    <p:sldId id="265" r:id="rId5"/>
    <p:sldId id="261" r:id="rId6"/>
    <p:sldId id="266" r:id="rId7"/>
    <p:sldId id="263" r:id="rId8"/>
    <p:sldId id="262" r:id="rId9"/>
    <p:sldId id="267" r:id="rId10"/>
    <p:sldId id="264" r:id="rId11"/>
    <p:sldId id="268" r:id="rId12"/>
  </p:sldIdLst>
  <p:sldSz cx="9144000" cy="6858000" type="screen4x3"/>
  <p:notesSz cx="6667500" cy="99044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52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707" y="0"/>
            <a:ext cx="2889250" cy="4952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CAE6C-2704-43CD-AAEE-10EF721D5D4C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07473"/>
            <a:ext cx="2889250" cy="4952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707" y="9407473"/>
            <a:ext cx="2889250" cy="4952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EF5658-D0D3-47F4-B8CA-CB6BA1F0C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499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6064" y="-27384"/>
            <a:ext cx="7772400" cy="197408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Комбинированный урок </a:t>
            </a:r>
            <a:r>
              <a:rPr lang="ru-RU" dirty="0" smtClean="0"/>
              <a:t>предполагает достижение нескольких целей: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8496944" cy="4392488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Усвоение новых знаний +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проверка ранее изученного материала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Усвоение новых знаний +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применение ранее приобретенных умений/навыков;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Формирование умений и навыков +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их применение на практике 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и др.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://tsvetyzhizni.ru/wp-content/uploads/2012/02/1298143446_pazl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5" r="13059" b="8215"/>
          <a:stretch/>
        </p:blipFill>
        <p:spPr bwMode="auto">
          <a:xfrm>
            <a:off x="48385" y="188640"/>
            <a:ext cx="2003335" cy="144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62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709166"/>
              </p:ext>
            </p:extLst>
          </p:nvPr>
        </p:nvGraphicFramePr>
        <p:xfrm>
          <a:off x="107504" y="980728"/>
          <a:ext cx="8928992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448272"/>
                <a:gridCol w="2880320"/>
                <a:gridCol w="15121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Этап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Цель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Методы, приемы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Время, мин.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/>
                        <a:t>Подведение итогов урока.</a:t>
                      </a:r>
                      <a:r>
                        <a:rPr lang="ru-RU" sz="2200" b="1" baseline="0" dirty="0" smtClean="0"/>
                        <a:t> Рефлексия.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Оглашение результатов преподавателем;</a:t>
                      </a:r>
                    </a:p>
                    <a:p>
                      <a:pPr algn="ctr"/>
                      <a:r>
                        <a:rPr lang="ru-RU" sz="2200" dirty="0" smtClean="0"/>
                        <a:t>Устный опрос студентов (достигнута ли цель урока; указать наиболее сложные моменты урока)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4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Задание для самостоятельной работы студентов во внеурочное время </a:t>
                      </a:r>
                      <a:endParaRPr lang="ru-RU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marL="0" algn="l" defTabSz="914400" rtl="0" eaLnBrk="1" latinLnBrk="0" hangingPunct="1"/>
                      <a:endParaRPr lang="ru-RU" sz="2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Самостоятельная работа с учебником и конспектом в рабочей тетради; подготовка ответов на вопросы ПР№7</a:t>
                      </a:r>
                      <a:endParaRPr lang="ru-RU" sz="2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1</a:t>
                      </a:r>
                      <a:endParaRPr lang="ru-RU" sz="2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44016" y="-2131"/>
            <a:ext cx="2627784" cy="838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smtClean="0">
                <a:latin typeface="+mn-lt"/>
              </a:rPr>
              <a:t>Ход урока</a:t>
            </a:r>
            <a:endParaRPr lang="ru-RU" b="1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63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041761"/>
              </p:ext>
            </p:extLst>
          </p:nvPr>
        </p:nvGraphicFramePr>
        <p:xfrm>
          <a:off x="107504" y="980728"/>
          <a:ext cx="8928992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448272"/>
                <a:gridCol w="2880320"/>
                <a:gridCol w="15121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Этап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Цель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Методы, приемы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Время, мин.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/>
                        <a:t>Подведение итогов урока.</a:t>
                      </a:r>
                      <a:r>
                        <a:rPr lang="ru-RU" sz="2200" b="1" baseline="0" dirty="0" smtClean="0"/>
                        <a:t> Рефлексия.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/>
                        <a:t>Оценивание работы студентов</a:t>
                      </a:r>
                      <a:r>
                        <a:rPr lang="ru-RU" sz="2200" baseline="0" dirty="0" smtClean="0"/>
                        <a:t> на уроке (+тест);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aseline="0" dirty="0" smtClean="0"/>
                        <a:t>Анализ достижения целей урока</a:t>
                      </a:r>
                      <a:endParaRPr lang="ru-RU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Оглашение результатов преподавателем;</a:t>
                      </a:r>
                    </a:p>
                    <a:p>
                      <a:pPr algn="ctr"/>
                      <a:r>
                        <a:rPr lang="ru-RU" sz="2200" dirty="0" smtClean="0"/>
                        <a:t>Устный опрос студентов (достигнута ли цель урока; указать наиболее сложные моменты урока)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4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Задание для самостоятельной работы студентов во внеурочное время </a:t>
                      </a:r>
                      <a:endParaRPr lang="ru-RU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 обучающихся к выполнению ПР</a:t>
                      </a:r>
                      <a:endParaRPr lang="ru-RU" sz="2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Самостоятельная работа с учебником и конспектом в рабочей тетради; подготовка ответов на вопросы ПР№7</a:t>
                      </a:r>
                      <a:endParaRPr lang="ru-RU" sz="2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1</a:t>
                      </a:r>
                      <a:endParaRPr lang="ru-RU" sz="2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44016" y="-2131"/>
            <a:ext cx="2627784" cy="838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smtClean="0">
                <a:latin typeface="+mn-lt"/>
              </a:rPr>
              <a:t>Ход урока</a:t>
            </a:r>
            <a:endParaRPr lang="ru-RU" b="1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64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s://thumbs.dreamstime.com/z/drei-pfeile-einem-ziel-186723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7" t="8684" r="4548" b="14039"/>
          <a:stretch/>
        </p:blipFill>
        <p:spPr bwMode="auto">
          <a:xfrm flipH="1">
            <a:off x="107504" y="620688"/>
            <a:ext cx="214959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34888" y="6206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Тема урока: 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Интегрирование некоторых функций.</a:t>
            </a:r>
            <a:b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Вычисление неопределённых интегралов </a:t>
            </a:r>
            <a:b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методом непосредственного интегрирования, </a:t>
            </a:r>
            <a:b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подстановки, методом по частям.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734888" y="1999381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500" b="1" dirty="0" smtClean="0"/>
              <a:t>Цели урока</a:t>
            </a:r>
            <a:r>
              <a:rPr lang="ru-RU" sz="2500" dirty="0" smtClean="0"/>
              <a:t>:</a:t>
            </a:r>
            <a:endParaRPr lang="ru-RU" sz="2500" dirty="0"/>
          </a:p>
          <a:p>
            <a:pPr marL="0" indent="0">
              <a:buNone/>
            </a:pPr>
            <a:r>
              <a:rPr lang="ru-RU" sz="2500" dirty="0" smtClean="0"/>
              <a:t>а</a:t>
            </a:r>
            <a:r>
              <a:rPr lang="ru-RU" sz="2500" dirty="0"/>
              <a:t>) </a:t>
            </a:r>
            <a:r>
              <a:rPr lang="ru-RU" sz="2500" u="sng" dirty="0" smtClean="0"/>
              <a:t>образовательные</a:t>
            </a:r>
            <a:r>
              <a:rPr lang="ru-RU" sz="2500" dirty="0" smtClean="0"/>
              <a:t> – формирование умения выбирать и вычислять неопределенные интегралы одним их трёх методов </a:t>
            </a:r>
            <a:r>
              <a:rPr lang="ru-RU" sz="2500" i="1" dirty="0" smtClean="0">
                <a:solidFill>
                  <a:srgbClr val="C00000"/>
                </a:solidFill>
              </a:rPr>
              <a:t>(ЗУН в соответствии с РП/ФГОС);</a:t>
            </a:r>
          </a:p>
          <a:p>
            <a:pPr marL="0" indent="0">
              <a:buNone/>
            </a:pPr>
            <a:r>
              <a:rPr lang="ru-RU" sz="2500" dirty="0" smtClean="0"/>
              <a:t>б</a:t>
            </a:r>
            <a:r>
              <a:rPr lang="ru-RU" sz="2500" dirty="0"/>
              <a:t>) </a:t>
            </a:r>
            <a:r>
              <a:rPr lang="ru-RU" sz="2500" u="sng" dirty="0" smtClean="0"/>
              <a:t>развивающие</a:t>
            </a:r>
            <a:r>
              <a:rPr lang="ru-RU" sz="2500" dirty="0" smtClean="0"/>
              <a:t> – совершенствование операций логического мышления (анализ, синтез, сравнение, сопоставление,  обобщение, классификация) </a:t>
            </a:r>
            <a:br>
              <a:rPr lang="ru-RU" sz="2500" dirty="0" smtClean="0"/>
            </a:br>
            <a:r>
              <a:rPr lang="ru-RU" sz="2500" i="1" dirty="0" smtClean="0">
                <a:solidFill>
                  <a:srgbClr val="C00000"/>
                </a:solidFill>
              </a:rPr>
              <a:t>(опора на памятку…);</a:t>
            </a:r>
          </a:p>
          <a:p>
            <a:pPr marL="0" indent="0">
              <a:buNone/>
            </a:pPr>
            <a:r>
              <a:rPr lang="ru-RU" sz="2500" dirty="0" smtClean="0"/>
              <a:t>в</a:t>
            </a:r>
            <a:r>
              <a:rPr lang="ru-RU" sz="2500" dirty="0"/>
              <a:t>) </a:t>
            </a:r>
            <a:r>
              <a:rPr lang="ru-RU" sz="2500" u="sng" dirty="0" smtClean="0"/>
              <a:t>воспитательные</a:t>
            </a:r>
            <a:r>
              <a:rPr lang="ru-RU" sz="2500" dirty="0" smtClean="0"/>
              <a:t> – формирование умения производить оценку объекта (интеграла) / самооценку своей деятельности; формирование грамотной устной и письменной речи </a:t>
            </a:r>
            <a:r>
              <a:rPr lang="ru-RU" sz="2500" i="1" dirty="0">
                <a:solidFill>
                  <a:srgbClr val="C00000"/>
                </a:solidFill>
              </a:rPr>
              <a:t>(чётко, по </a:t>
            </a:r>
            <a:r>
              <a:rPr lang="ru-RU" sz="2500" i="1" dirty="0" smtClean="0">
                <a:solidFill>
                  <a:srgbClr val="C00000"/>
                </a:solidFill>
              </a:rPr>
              <a:t>делу…).</a:t>
            </a:r>
            <a:endParaRPr lang="ru-RU" sz="2500" i="1" dirty="0">
              <a:solidFill>
                <a:srgbClr val="C00000"/>
              </a:solidFill>
            </a:endParaRPr>
          </a:p>
        </p:txBody>
      </p:sp>
      <p:sp>
        <p:nvSpPr>
          <p:cNvPr id="8" name="AutoShape 2" descr="http://www.guibingzhuche.com/data/out/323/19102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http://www.guibingzhuche.com/data/out/323/191022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://www.guibingzhuche.com/data/out/323/191022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http://www.guibingzhuche.com/data/out/323/1910220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70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483219"/>
              </p:ext>
            </p:extLst>
          </p:nvPr>
        </p:nvGraphicFramePr>
        <p:xfrm>
          <a:off x="107504" y="980728"/>
          <a:ext cx="8928992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664296"/>
                <a:gridCol w="2664296"/>
                <a:gridCol w="15121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Этап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Цель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Методы, приемы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Время, мин.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/>
                        <a:t>Организационный момент 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20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Приветствие</a:t>
                      </a:r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Проверка посещаемости</a:t>
                      </a:r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Запись на доске/в тетрадях</a:t>
                      </a:r>
                    </a:p>
                    <a:p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/>
                        <a:t>Проверка ДЗ</a:t>
                      </a:r>
                    </a:p>
                    <a:p>
                      <a:r>
                        <a:rPr lang="ru-RU" sz="2200" b="1" dirty="0" smtClean="0"/>
                        <a:t>+</a:t>
                      </a:r>
                    </a:p>
                    <a:p>
                      <a:r>
                        <a:rPr lang="ru-RU" sz="2200" b="1" dirty="0" smtClean="0"/>
                        <a:t>Актуализация опорных знаний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Выборочная проверка выполнения ДЗ в рабочих тетрадях, устный блиц-опрос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5</a:t>
                      </a:r>
                      <a:endParaRPr lang="ru-RU" sz="2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44016" y="-2131"/>
            <a:ext cx="2627784" cy="838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smtClean="0">
                <a:latin typeface="+mn-lt"/>
              </a:rPr>
              <a:t>Ход урока</a:t>
            </a:r>
            <a:endParaRPr lang="ru-RU" b="1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9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780175"/>
              </p:ext>
            </p:extLst>
          </p:nvPr>
        </p:nvGraphicFramePr>
        <p:xfrm>
          <a:off x="107504" y="980728"/>
          <a:ext cx="8928992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664296"/>
                <a:gridCol w="2664296"/>
                <a:gridCol w="15121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Этап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Цель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Методы, приемы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Время, мин.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/>
                        <a:t>Организационный момент 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/>
                        <a:t>Установление эмоционального контакта,</a:t>
                      </a:r>
                      <a:r>
                        <a:rPr lang="ru-RU" sz="2200" baseline="0" dirty="0" smtClean="0"/>
                        <a:t> настрой на урок, мотивация учебной деятельности, постановка темы, целей и плана урока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Приветствие</a:t>
                      </a:r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Проверка посещаемости</a:t>
                      </a:r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Запись на доске/в тетрадях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/>
                        <a:t>Проверка ДЗ</a:t>
                      </a:r>
                    </a:p>
                    <a:p>
                      <a:r>
                        <a:rPr lang="ru-RU" sz="2200" b="1" dirty="0" smtClean="0"/>
                        <a:t>+</a:t>
                      </a:r>
                    </a:p>
                    <a:p>
                      <a:r>
                        <a:rPr lang="ru-RU" sz="2200" b="1" dirty="0" smtClean="0"/>
                        <a:t>Актуализация опорных знаний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Актуализация основных</a:t>
                      </a:r>
                      <a:r>
                        <a:rPr lang="ru-RU" sz="2200" baseline="0" dirty="0" smtClean="0"/>
                        <a:t> формул интегрирования функций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Выборочная проверка выполнения ДЗ в рабочих тетрадях, устный блиц-опрос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5</a:t>
                      </a:r>
                      <a:endParaRPr lang="ru-RU" sz="2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44016" y="-2131"/>
            <a:ext cx="2627784" cy="838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smtClean="0">
                <a:latin typeface="+mn-lt"/>
              </a:rPr>
              <a:t>Ход урока</a:t>
            </a:r>
            <a:endParaRPr lang="ru-RU" b="1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817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548997"/>
              </p:ext>
            </p:extLst>
          </p:nvPr>
        </p:nvGraphicFramePr>
        <p:xfrm>
          <a:off x="107504" y="980728"/>
          <a:ext cx="8928992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304256"/>
                <a:gridCol w="3024336"/>
                <a:gridCol w="15121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Этап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Цель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Методы, приемы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Время, мин.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Контроль ранее изученных знаний</a:t>
                      </a:r>
                    </a:p>
                    <a:p>
                      <a:r>
                        <a:rPr lang="ru-RU" sz="2200" b="1" dirty="0" smtClean="0"/>
                        <a:t>и самопроверка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7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u="sng" dirty="0" smtClean="0"/>
                        <a:t>Тест</a:t>
                      </a:r>
                      <a:r>
                        <a:rPr lang="ru-RU" sz="2200" u="sng" dirty="0" smtClean="0"/>
                        <a:t>-2 варианта</a:t>
                      </a:r>
                      <a:r>
                        <a:rPr lang="ru-RU" sz="2200" dirty="0" smtClean="0"/>
                        <a:t>.</a:t>
                      </a:r>
                    </a:p>
                    <a:p>
                      <a:pPr algn="ctr"/>
                      <a:r>
                        <a:rPr lang="ru-RU" sz="2200" dirty="0" smtClean="0"/>
                        <a:t>4 задания: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200" b="1" dirty="0" smtClean="0"/>
                        <a:t>Дать определение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200" b="1" dirty="0" smtClean="0"/>
                        <a:t>Ответить на вопрос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200" b="1" dirty="0" smtClean="0"/>
                        <a:t>Соотнести пары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200" b="1" dirty="0" smtClean="0"/>
                        <a:t>Найти ошибку, записать верный вариант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200" dirty="0" smtClean="0"/>
                        <a:t>Обсуждение эталона решения;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200" dirty="0" smtClean="0"/>
                        <a:t>Самооценка работ в соответствии с критериями оценки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200" dirty="0" smtClean="0"/>
                        <a:t>(+Контроль </a:t>
                      </a:r>
                      <a:r>
                        <a:rPr lang="ru-RU" sz="2200" dirty="0" smtClean="0"/>
                        <a:t>преподавателя…)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10 + 2</a:t>
                      </a:r>
                      <a:endParaRPr lang="ru-RU" sz="2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44016" y="-2131"/>
            <a:ext cx="2627784" cy="838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smtClean="0">
                <a:latin typeface="+mn-lt"/>
              </a:rPr>
              <a:t>Ход урока</a:t>
            </a:r>
            <a:endParaRPr lang="ru-RU" b="1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010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017221"/>
              </p:ext>
            </p:extLst>
          </p:nvPr>
        </p:nvGraphicFramePr>
        <p:xfrm>
          <a:off x="107504" y="980728"/>
          <a:ext cx="8928992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304256"/>
                <a:gridCol w="3024336"/>
                <a:gridCol w="15121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Этап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Цель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Методы, приемы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Время, мин.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Контроль ранее изученных знаний</a:t>
                      </a:r>
                    </a:p>
                    <a:p>
                      <a:r>
                        <a:rPr lang="ru-RU" sz="2200" b="1" dirty="0" smtClean="0"/>
                        <a:t>и самопроверка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/>
                        <a:t>Определение уровня овладения знаниями по ранее изученному материалу;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/>
                        <a:t>Коррекция знаний/умений обучающихся;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/>
                        <a:t>Подготовка обучающихся к восприятию нового материала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u="sng" dirty="0" smtClean="0"/>
                        <a:t>Тест</a:t>
                      </a:r>
                      <a:r>
                        <a:rPr lang="ru-RU" sz="2200" u="sng" dirty="0" smtClean="0"/>
                        <a:t>-2 варианта</a:t>
                      </a:r>
                      <a:r>
                        <a:rPr lang="ru-RU" sz="2200" dirty="0" smtClean="0"/>
                        <a:t>.</a:t>
                      </a:r>
                    </a:p>
                    <a:p>
                      <a:pPr algn="ctr"/>
                      <a:r>
                        <a:rPr lang="ru-RU" sz="2200" dirty="0" smtClean="0"/>
                        <a:t>4 задания: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200" b="1" dirty="0" smtClean="0"/>
                        <a:t>Дать определение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200" b="1" dirty="0" smtClean="0"/>
                        <a:t>Ответить на вопрос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200" b="1" dirty="0" smtClean="0"/>
                        <a:t>Соотнести пары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200" b="1" dirty="0" smtClean="0"/>
                        <a:t>Найти ошибку, записать верный вариант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200" dirty="0" smtClean="0"/>
                        <a:t>Обсуждение эталона решения;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200" dirty="0" smtClean="0"/>
                        <a:t>Самооценка работ в соответствии с критериями оценки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200" dirty="0" smtClean="0"/>
                        <a:t>(+Контроль преподавателя …)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10 + 2</a:t>
                      </a:r>
                      <a:endParaRPr lang="ru-RU" sz="2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44016" y="-2131"/>
            <a:ext cx="2627784" cy="838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smtClean="0">
                <a:latin typeface="+mn-lt"/>
              </a:rPr>
              <a:t>Ход урока</a:t>
            </a:r>
            <a:endParaRPr lang="ru-RU" b="1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532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Новая папка\Рисунок (1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415" y="113908"/>
            <a:ext cx="6481961" cy="655545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34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668258"/>
              </p:ext>
            </p:extLst>
          </p:nvPr>
        </p:nvGraphicFramePr>
        <p:xfrm>
          <a:off x="107504" y="980728"/>
          <a:ext cx="8928992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232248"/>
                <a:gridCol w="3096344"/>
                <a:gridCol w="15121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Этап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Цель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Методы, приемы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Время, мин.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/>
                        <a:t>Изучение нового материала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solidFill>
                            <a:srgbClr val="C00000"/>
                          </a:solidFill>
                        </a:rPr>
                        <a:t>Активный метод обучения </a:t>
                      </a:r>
                      <a:r>
                        <a:rPr lang="ru-RU" sz="2200" dirty="0" smtClean="0"/>
                        <a:t>(</a:t>
                      </a:r>
                      <a:r>
                        <a:rPr lang="ru-RU" sz="2200" b="1" dirty="0" smtClean="0"/>
                        <a:t>АМО:</a:t>
                      </a:r>
                    </a:p>
                    <a:p>
                      <a:pPr algn="ctr"/>
                      <a:r>
                        <a:rPr lang="ru-RU" sz="2100" b="1" dirty="0" smtClean="0"/>
                        <a:t>преподаватель=студент</a:t>
                      </a:r>
                      <a:r>
                        <a:rPr lang="ru-RU" sz="2200" dirty="0" smtClean="0"/>
                        <a:t>)</a:t>
                      </a:r>
                    </a:p>
                    <a:p>
                      <a:pPr algn="ctr"/>
                      <a:r>
                        <a:rPr lang="ru-RU" sz="2200" dirty="0" smtClean="0"/>
                        <a:t>  </a:t>
                      </a:r>
                    </a:p>
                    <a:p>
                      <a:pPr algn="ctr"/>
                      <a:r>
                        <a:rPr lang="ru-RU" sz="2200" dirty="0" smtClean="0"/>
                        <a:t>Проблемная лекция + решение типовых задач</a:t>
                      </a:r>
                    </a:p>
                    <a:p>
                      <a:pPr algn="ctr"/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30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Закрепление изученного материала</a:t>
                      </a:r>
                      <a:endParaRPr lang="ru-RU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marL="0" algn="l" defTabSz="914400" rtl="0" eaLnBrk="1" latinLnBrk="0" hangingPunct="1"/>
                      <a:endParaRPr lang="ru-RU" sz="2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Самостоятельная работа обучающихся по решению типовых задач в тетрадях </a:t>
                      </a:r>
                      <a:b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у доски,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2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Интерактивный метод обучения </a:t>
                      </a: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ИМО:</a:t>
                      </a:r>
                      <a:endParaRPr lang="ru-RU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35</a:t>
                      </a:r>
                      <a:endParaRPr lang="ru-RU" sz="2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44016" y="-2131"/>
            <a:ext cx="2627784" cy="838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smtClean="0">
                <a:latin typeface="+mn-lt"/>
              </a:rPr>
              <a:t>Ход урока</a:t>
            </a:r>
            <a:endParaRPr lang="ru-RU" b="1" u="sng" dirty="0"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23928" y="6165304"/>
            <a:ext cx="42484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преподаватель=студент=студент)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104816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598762"/>
              </p:ext>
            </p:extLst>
          </p:nvPr>
        </p:nvGraphicFramePr>
        <p:xfrm>
          <a:off x="107504" y="980728"/>
          <a:ext cx="8928992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232248"/>
                <a:gridCol w="3096344"/>
                <a:gridCol w="15121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Этап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Цель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Методы, приемы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Время, мин.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/>
                        <a:t>Изучение нового материала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/>
                        <a:t>Ознакомление обучающихся с новыми дидактическими единицами (методами интегрирования)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solidFill>
                            <a:srgbClr val="C00000"/>
                          </a:solidFill>
                        </a:rPr>
                        <a:t>Активный метод обучения </a:t>
                      </a:r>
                      <a:r>
                        <a:rPr lang="ru-RU" sz="2200" dirty="0" smtClean="0"/>
                        <a:t>(</a:t>
                      </a:r>
                      <a:r>
                        <a:rPr lang="ru-RU" sz="2200" b="1" dirty="0" smtClean="0"/>
                        <a:t>АМО:</a:t>
                      </a:r>
                    </a:p>
                    <a:p>
                      <a:pPr algn="ctr"/>
                      <a:r>
                        <a:rPr lang="ru-RU" sz="2100" b="1" dirty="0" smtClean="0"/>
                        <a:t>преподаватель=студент</a:t>
                      </a:r>
                      <a:r>
                        <a:rPr lang="ru-RU" sz="2200" dirty="0" smtClean="0"/>
                        <a:t>)</a:t>
                      </a:r>
                    </a:p>
                    <a:p>
                      <a:pPr algn="ctr"/>
                      <a:r>
                        <a:rPr lang="ru-RU" sz="2200" dirty="0" smtClean="0"/>
                        <a:t>  </a:t>
                      </a:r>
                    </a:p>
                    <a:p>
                      <a:pPr algn="ctr"/>
                      <a:r>
                        <a:rPr lang="ru-RU" sz="2200" dirty="0" smtClean="0"/>
                        <a:t>Проблемная лекция + решение типовых задач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30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Закрепление изученного материала</a:t>
                      </a:r>
                      <a:endParaRPr lang="ru-RU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умения применять полученные знания</a:t>
                      </a:r>
                      <a:endParaRPr lang="ru-RU" sz="2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Самостоятельная работа обучающихся по решению типовых задач в тетрадях </a:t>
                      </a:r>
                      <a:b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у доски,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2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Интерактивный метод обучения </a:t>
                      </a: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ИМО:</a:t>
                      </a:r>
                      <a:endParaRPr lang="ru-RU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35</a:t>
                      </a:r>
                      <a:endParaRPr lang="ru-RU" sz="2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44016" y="-2131"/>
            <a:ext cx="2627784" cy="838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smtClean="0">
                <a:latin typeface="+mn-lt"/>
              </a:rPr>
              <a:t>Ход урока</a:t>
            </a:r>
            <a:endParaRPr lang="ru-RU" b="1" u="sng" dirty="0"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23928" y="6165304"/>
            <a:ext cx="42484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преподаватель=студент=студент)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128598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546</Words>
  <Application>Microsoft Office PowerPoint</Application>
  <PresentationFormat>Экран (4:3)</PresentationFormat>
  <Paragraphs>154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Комбинированный урок предполагает достижение нескольких целей: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Комбинированный урок предполагает достижение нескольких целей:</dc:title>
  <dc:creator>Elena</dc:creator>
  <cp:lastModifiedBy>Пользователь</cp:lastModifiedBy>
  <cp:revision>16</cp:revision>
  <cp:lastPrinted>2018-01-10T01:49:44Z</cp:lastPrinted>
  <dcterms:created xsi:type="dcterms:W3CDTF">2018-01-09T12:45:18Z</dcterms:created>
  <dcterms:modified xsi:type="dcterms:W3CDTF">2018-01-10T02:15:02Z</dcterms:modified>
</cp:coreProperties>
</file>