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sldIdLst>
    <p:sldId id="256" r:id="rId3"/>
    <p:sldId id="257" r:id="rId4"/>
    <p:sldId id="258" r:id="rId5"/>
    <p:sldId id="298" r:id="rId6"/>
    <p:sldId id="294" r:id="rId7"/>
    <p:sldId id="295" r:id="rId8"/>
    <p:sldId id="296" r:id="rId9"/>
    <p:sldId id="260" r:id="rId10"/>
    <p:sldId id="259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68" r:id="rId19"/>
    <p:sldId id="269" r:id="rId20"/>
    <p:sldId id="270" r:id="rId21"/>
    <p:sldId id="271" r:id="rId22"/>
    <p:sldId id="272" r:id="rId23"/>
    <p:sldId id="273" r:id="rId24"/>
    <p:sldId id="274" r:id="rId25"/>
    <p:sldId id="275" r:id="rId26"/>
    <p:sldId id="276" r:id="rId27"/>
    <p:sldId id="277" r:id="rId28"/>
    <p:sldId id="278" r:id="rId29"/>
    <p:sldId id="279" r:id="rId30"/>
    <p:sldId id="280" r:id="rId31"/>
    <p:sldId id="281" r:id="rId32"/>
    <p:sldId id="282" r:id="rId33"/>
    <p:sldId id="283" r:id="rId34"/>
    <p:sldId id="284" r:id="rId35"/>
    <p:sldId id="285" r:id="rId36"/>
    <p:sldId id="286" r:id="rId37"/>
    <p:sldId id="287" r:id="rId38"/>
    <p:sldId id="288" r:id="rId39"/>
    <p:sldId id="289" r:id="rId40"/>
    <p:sldId id="290" r:id="rId41"/>
    <p:sldId id="291" r:id="rId42"/>
    <p:sldId id="292" r:id="rId43"/>
    <p:sldId id="293" r:id="rId44"/>
    <p:sldId id="299" r:id="rId45"/>
    <p:sldId id="300" r:id="rId46"/>
    <p:sldId id="301" r:id="rId47"/>
    <p:sldId id="302" r:id="rId48"/>
    <p:sldId id="303" r:id="rId49"/>
    <p:sldId id="304" r:id="rId50"/>
    <p:sldId id="305" r:id="rId51"/>
    <p:sldId id="306" r:id="rId52"/>
    <p:sldId id="307" r:id="rId53"/>
    <p:sldId id="308" r:id="rId54"/>
    <p:sldId id="313" r:id="rId55"/>
    <p:sldId id="311" r:id="rId56"/>
    <p:sldId id="314" r:id="rId57"/>
    <p:sldId id="315" r:id="rId58"/>
    <p:sldId id="309" r:id="rId59"/>
    <p:sldId id="310" r:id="rId60"/>
    <p:sldId id="312" r:id="rId61"/>
    <p:sldId id="316" r:id="rId6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7" d="100"/>
          <a:sy n="67" d="100"/>
        </p:scale>
        <p:origin x="-147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slide" Target="slides/slide48.xml"/><Relationship Id="rId55" Type="http://schemas.openxmlformats.org/officeDocument/2006/relationships/slide" Target="slides/slide53.xml"/><Relationship Id="rId63" Type="http://schemas.openxmlformats.org/officeDocument/2006/relationships/presProps" Target="presProps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slide" Target="slides/slide39.xml"/><Relationship Id="rId54" Type="http://schemas.openxmlformats.org/officeDocument/2006/relationships/slide" Target="slides/slide52.xml"/><Relationship Id="rId62" Type="http://schemas.openxmlformats.org/officeDocument/2006/relationships/slide" Target="slides/slide6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slide" Target="slides/slide51.xml"/><Relationship Id="rId58" Type="http://schemas.openxmlformats.org/officeDocument/2006/relationships/slide" Target="slides/slide56.xml"/><Relationship Id="rId66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slide" Target="slides/slide55.xml"/><Relationship Id="rId61" Type="http://schemas.openxmlformats.org/officeDocument/2006/relationships/slide" Target="slides/slide59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60" Type="http://schemas.openxmlformats.org/officeDocument/2006/relationships/slide" Target="slides/slide58.xml"/><Relationship Id="rId65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slide" Target="slides/slide54.xml"/><Relationship Id="rId64" Type="http://schemas.openxmlformats.org/officeDocument/2006/relationships/viewProps" Target="viewProps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slide" Target="slides/slide5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777240" y="0"/>
            <a:ext cx="7543800" cy="304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3200400"/>
            <a:ext cx="7543800" cy="1524000"/>
          </a:xfrm>
        </p:spPr>
        <p:txBody>
          <a:bodyPr>
            <a:noAutofit/>
          </a:bodyPr>
          <a:lstStyle>
            <a:lvl1pPr>
              <a:defRPr sz="8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62000" y="4724400"/>
            <a:ext cx="6858000" cy="990600"/>
          </a:xfrm>
        </p:spPr>
        <p:txBody>
          <a:bodyPr anchor="t" anchorCtr="0">
            <a:normAutofit/>
          </a:bodyPr>
          <a:lstStyle>
            <a:lvl1pPr marL="0" indent="0" algn="l">
              <a:buNone/>
              <a:defRPr sz="28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19.06.2017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Rectangle 6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685800"/>
            <a:ext cx="7239000" cy="3886200"/>
          </a:xfrm>
        </p:spPr>
        <p:txBody>
          <a:bodyPr vert="eaVert" anchor="t" anchorCtr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19.06.2017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62000" y="685801"/>
            <a:ext cx="1828800" cy="5410199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90800" y="685801"/>
            <a:ext cx="5715000" cy="4876800"/>
          </a:xfrm>
        </p:spPr>
        <p:txBody>
          <a:bodyPr vert="eaVert" anchor="t" anchorCtr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19.06.2017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7"/>
          <p:cNvSpPr/>
          <p:nvPr/>
        </p:nvSpPr>
        <p:spPr>
          <a:xfrm>
            <a:off x="777875" y="0"/>
            <a:ext cx="7543800" cy="304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Rectangle 6"/>
          <p:cNvSpPr/>
          <p:nvPr/>
        </p:nvSpPr>
        <p:spPr>
          <a:xfrm>
            <a:off x="777875" y="6172200"/>
            <a:ext cx="7543800" cy="269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3200400"/>
            <a:ext cx="7543800" cy="1524000"/>
          </a:xfrm>
        </p:spPr>
        <p:txBody>
          <a:bodyPr>
            <a:noAutofit/>
          </a:bodyPr>
          <a:lstStyle>
            <a:lvl1pPr>
              <a:defRPr sz="8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62000" y="4724400"/>
            <a:ext cx="6858000" cy="990600"/>
          </a:xfrm>
        </p:spPr>
        <p:txBody>
          <a:bodyPr anchor="t">
            <a:normAutofit/>
          </a:bodyPr>
          <a:lstStyle>
            <a:lvl1pPr marL="0" indent="0" algn="l">
              <a:buNone/>
              <a:defRPr sz="28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601CC9-CE46-4A59-B325-B64671323056}" type="slidenum">
              <a:rPr lang="ru-RU">
                <a:solidFill>
                  <a:prstClr val="black">
                    <a:lumMod val="85000"/>
                    <a:lumOff val="1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lumMod val="85000"/>
                  <a:lumOff val="1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1547301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8B8814-2DAB-4FC4-8CDC-104537899B4A}" type="slidenum">
              <a:rPr lang="ru-RU">
                <a:solidFill>
                  <a:prstClr val="black">
                    <a:lumMod val="85000"/>
                    <a:lumOff val="1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lumMod val="85000"/>
                  <a:lumOff val="1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6818043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/>
          <p:nvPr/>
        </p:nvSpPr>
        <p:spPr>
          <a:xfrm>
            <a:off x="777875" y="0"/>
            <a:ext cx="7543800" cy="304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Rectangle 7"/>
          <p:cNvSpPr/>
          <p:nvPr/>
        </p:nvSpPr>
        <p:spPr>
          <a:xfrm>
            <a:off x="777875" y="6172200"/>
            <a:ext cx="7543800" cy="269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3276600"/>
            <a:ext cx="7543800" cy="1676400"/>
          </a:xfrm>
        </p:spPr>
        <p:txBody>
          <a:bodyPr/>
          <a:lstStyle>
            <a:lvl1pPr algn="l">
              <a:defRPr sz="54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0" y="4953000"/>
            <a:ext cx="6858000" cy="914400"/>
          </a:xfrm>
        </p:spPr>
        <p:txBody>
          <a:bodyPr anchor="t">
            <a:normAutofit/>
          </a:bodyPr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F99F02-A901-42A6-B240-A7C82116A4EF}" type="slidenum">
              <a:rPr lang="ru-RU">
                <a:solidFill>
                  <a:prstClr val="black">
                    <a:lumMod val="85000"/>
                    <a:lumOff val="1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lumMod val="85000"/>
                  <a:lumOff val="1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2021022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2000" y="609601"/>
            <a:ext cx="3657600" cy="376732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609601"/>
            <a:ext cx="3657600" cy="376732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7FC980-B0DE-4C53-8199-E529BA2BBDBC}" type="slidenum">
              <a:rPr lang="ru-RU">
                <a:solidFill>
                  <a:prstClr val="black">
                    <a:lumMod val="85000"/>
                    <a:lumOff val="1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lumMod val="85000"/>
                  <a:lumOff val="1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5824073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10"/>
          <p:cNvCxnSpPr/>
          <p:nvPr/>
        </p:nvCxnSpPr>
        <p:spPr>
          <a:xfrm>
            <a:off x="758825" y="1249363"/>
            <a:ext cx="3657600" cy="158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12"/>
          <p:cNvCxnSpPr/>
          <p:nvPr/>
        </p:nvCxnSpPr>
        <p:spPr>
          <a:xfrm>
            <a:off x="4645025" y="1249363"/>
            <a:ext cx="3657600" cy="158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58952" y="609600"/>
            <a:ext cx="3657600" cy="6397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58952" y="1329264"/>
            <a:ext cx="3657600" cy="3048000"/>
          </a:xfrm>
        </p:spPr>
        <p:txBody>
          <a:bodyPr anchor="t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152" y="609600"/>
            <a:ext cx="3657600" cy="6397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1329264"/>
            <a:ext cx="3657600" cy="3048000"/>
          </a:xfrm>
        </p:spPr>
        <p:txBody>
          <a:bodyPr anchor="t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9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10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11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7AE087-221A-488C-A107-056380387072}" type="slidenum">
              <a:rPr lang="ru-RU">
                <a:solidFill>
                  <a:prstClr val="black">
                    <a:lumMod val="85000"/>
                    <a:lumOff val="1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lumMod val="85000"/>
                  <a:lumOff val="1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63179635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74B620-EEEE-47EA-9C71-0C12512C8D8B}" type="slidenum">
              <a:rPr lang="ru-RU">
                <a:solidFill>
                  <a:prstClr val="black">
                    <a:lumMod val="85000"/>
                    <a:lumOff val="1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lumMod val="85000"/>
                  <a:lumOff val="1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770880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979B25-6B91-4E7C-9EC9-ADD4E87BE6F6}" type="slidenum">
              <a:rPr lang="ru-RU">
                <a:solidFill>
                  <a:prstClr val="black">
                    <a:lumMod val="85000"/>
                    <a:lumOff val="1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lumMod val="85000"/>
                  <a:lumOff val="1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963124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9"/>
          <p:cNvCxnSpPr/>
          <p:nvPr/>
        </p:nvCxnSpPr>
        <p:spPr>
          <a:xfrm rot="5400000">
            <a:off x="1677194" y="2515394"/>
            <a:ext cx="3810000" cy="1588"/>
          </a:xfrm>
          <a:prstGeom prst="line">
            <a:avLst/>
          </a:prstGeom>
          <a:ln>
            <a:solidFill>
              <a:schemeClr val="tx2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4572000"/>
            <a:ext cx="6784848" cy="1600200"/>
          </a:xfrm>
        </p:spPr>
        <p:txBody>
          <a:bodyPr>
            <a:normAutofit/>
          </a:bodyPr>
          <a:lstStyle>
            <a:lvl1pPr algn="l">
              <a:defRPr sz="5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10866" y="457200"/>
            <a:ext cx="4594934" cy="4114799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2001" y="457200"/>
            <a:ext cx="2673657" cy="4114800"/>
          </a:xfrm>
        </p:spPr>
        <p:txBody>
          <a:bodyPr>
            <a:normAutofit/>
          </a:bodyPr>
          <a:lstStyle>
            <a:lvl1pPr marL="0" indent="0">
              <a:buNone/>
              <a:defRPr sz="21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C56D1F-4F6B-4610-B63B-4F7F32444D63}" type="slidenum">
              <a:rPr lang="ru-RU">
                <a:solidFill>
                  <a:prstClr val="black">
                    <a:lumMod val="85000"/>
                    <a:lumOff val="1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lumMod val="85000"/>
                  <a:lumOff val="1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783005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19.06.2017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8952" y="4572000"/>
            <a:ext cx="6784848" cy="1600200"/>
          </a:xfrm>
        </p:spPr>
        <p:txBody>
          <a:bodyPr>
            <a:normAutofit/>
          </a:bodyPr>
          <a:lstStyle>
            <a:lvl1pPr algn="l">
              <a:defRPr sz="5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777240" y="457200"/>
            <a:ext cx="7543800" cy="2895600"/>
          </a:xfrm>
          <a:ln w="6350">
            <a:solidFill>
              <a:schemeClr val="tx2"/>
            </a:solidFill>
          </a:ln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0392" y="3505200"/>
            <a:ext cx="7391400" cy="804862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8C5BB8-D9F0-4DA5-97F9-C0F122F65676}" type="slidenum">
              <a:rPr lang="ru-RU">
                <a:solidFill>
                  <a:prstClr val="black">
                    <a:lumMod val="85000"/>
                    <a:lumOff val="1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lumMod val="85000"/>
                  <a:lumOff val="1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8278066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685800"/>
            <a:ext cx="7239000" cy="388620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28F382-C1F8-48BF-9EF1-72BB5A00D676}" type="slidenum">
              <a:rPr lang="ru-RU">
                <a:solidFill>
                  <a:prstClr val="black">
                    <a:lumMod val="85000"/>
                    <a:lumOff val="1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lumMod val="85000"/>
                  <a:lumOff val="1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1055308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62000" y="685801"/>
            <a:ext cx="1828800" cy="5410199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90800" y="685801"/>
            <a:ext cx="5715000" cy="487680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8E4FF7-D019-4B44-AA60-88F15E208C30}" type="slidenum">
              <a:rPr lang="ru-RU">
                <a:solidFill>
                  <a:prstClr val="black">
                    <a:lumMod val="85000"/>
                    <a:lumOff val="1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lumMod val="85000"/>
                  <a:lumOff val="1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758331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777240" y="0"/>
            <a:ext cx="7543800" cy="304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3276600"/>
            <a:ext cx="7543800" cy="1676400"/>
          </a:xfrm>
        </p:spPr>
        <p:txBody>
          <a:bodyPr anchor="b" anchorCtr="0"/>
          <a:lstStyle>
            <a:lvl1pPr algn="l">
              <a:defRPr sz="54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0" y="4953000"/>
            <a:ext cx="6858000" cy="914400"/>
          </a:xfrm>
        </p:spPr>
        <p:txBody>
          <a:bodyPr anchor="t" anchorCtr="0">
            <a:normAutofit/>
          </a:bodyPr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19.06.2017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Rectangle 7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2000" y="609601"/>
            <a:ext cx="3657600" cy="376732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609601"/>
            <a:ext cx="3657600" cy="376732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19.06.2017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58952" y="609600"/>
            <a:ext cx="3657600" cy="6397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58952" y="1329264"/>
            <a:ext cx="3657600" cy="3048000"/>
          </a:xfrm>
        </p:spPr>
        <p:txBody>
          <a:bodyPr anchor="t" anchorCtr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152" y="609600"/>
            <a:ext cx="3657600" cy="6397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1329264"/>
            <a:ext cx="3657600" cy="3048000"/>
          </a:xfrm>
        </p:spPr>
        <p:txBody>
          <a:bodyPr anchor="t" anchorCtr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19.06.2017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1" name="Straight Connector 10"/>
          <p:cNvCxnSpPr/>
          <p:nvPr/>
        </p:nvCxnSpPr>
        <p:spPr>
          <a:xfrm>
            <a:off x="758952" y="1249362"/>
            <a:ext cx="36576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4645152" y="1249362"/>
            <a:ext cx="36576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19.06.2017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19.06.2017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4572000"/>
            <a:ext cx="6784848" cy="1600200"/>
          </a:xfrm>
        </p:spPr>
        <p:txBody>
          <a:bodyPr anchor="b">
            <a:normAutofit/>
          </a:bodyPr>
          <a:lstStyle>
            <a:lvl1pPr algn="l">
              <a:defRPr sz="5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10866" y="457200"/>
            <a:ext cx="4594934" cy="4114799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2001" y="457200"/>
            <a:ext cx="2673657" cy="4114800"/>
          </a:xfrm>
        </p:spPr>
        <p:txBody>
          <a:bodyPr>
            <a:normAutofit/>
          </a:bodyPr>
          <a:lstStyle>
            <a:lvl1pPr marL="0" indent="0">
              <a:buNone/>
              <a:defRPr sz="21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19.06.2017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0" name="Straight Connector 9"/>
          <p:cNvCxnSpPr/>
          <p:nvPr/>
        </p:nvCxnSpPr>
        <p:spPr>
          <a:xfrm rot="5400000">
            <a:off x="1677194" y="2514600"/>
            <a:ext cx="3810000" cy="1588"/>
          </a:xfrm>
          <a:prstGeom prst="line">
            <a:avLst/>
          </a:prstGeom>
          <a:ln>
            <a:solidFill>
              <a:schemeClr val="tx2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8952" y="4572000"/>
            <a:ext cx="6784848" cy="1600200"/>
          </a:xfrm>
        </p:spPr>
        <p:txBody>
          <a:bodyPr anchor="b">
            <a:normAutofit/>
          </a:bodyPr>
          <a:lstStyle>
            <a:lvl1pPr algn="l">
              <a:defRPr sz="5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777240" y="457200"/>
            <a:ext cx="7543800" cy="2895600"/>
          </a:xfrm>
          <a:ln w="6350">
            <a:solidFill>
              <a:schemeClr val="tx2"/>
            </a:solidFill>
          </a:ln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0392" y="3505200"/>
            <a:ext cx="7391400" cy="804862"/>
          </a:xfrm>
        </p:spPr>
        <p:txBody>
          <a:bodyPr anchor="t" anchorCtr="0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19.06.2017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62000" y="4572000"/>
            <a:ext cx="6781800" cy="16002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0" y="685800"/>
            <a:ext cx="7543800" cy="3886200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48400" y="6208776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tx2">
                    <a:lumMod val="90000"/>
                    <a:lumOff val="10000"/>
                  </a:schemeClr>
                </a:solidFill>
                <a:latin typeface="+mn-lt"/>
              </a:defRPr>
            </a:lvl1pPr>
          </a:lstStyle>
          <a:p>
            <a:fld id="{B4C71EC6-210F-42DE-9C53-41977AD35B3D}" type="datetimeFigureOut">
              <a:rPr lang="ru-RU" smtClean="0"/>
              <a:pPr/>
              <a:t>19.06.2017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61999" y="6208776"/>
            <a:ext cx="487386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1">
                <a:solidFill>
                  <a:schemeClr val="tx2">
                    <a:lumMod val="90000"/>
                    <a:lumOff val="1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5687568"/>
            <a:ext cx="762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4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Rectangle 7"/>
          <p:cNvSpPr/>
          <p:nvPr/>
        </p:nvSpPr>
        <p:spPr>
          <a:xfrm>
            <a:off x="777240" y="0"/>
            <a:ext cx="7543800" cy="381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54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94360" indent="-27432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6868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64592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1901952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219456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8pPr>
      <a:lvl9pPr marL="246888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762000" y="4572000"/>
            <a:ext cx="6781800" cy="16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762000" y="685800"/>
            <a:ext cx="7543800" cy="3886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48400" y="6208713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0" hangingPunct="0">
              <a:defRPr sz="1200" b="1">
                <a:solidFill>
                  <a:schemeClr val="tx2">
                    <a:lumMod val="90000"/>
                    <a:lumOff val="10000"/>
                  </a:schemeClr>
                </a:solidFill>
                <a:latin typeface="+mn-lt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62000" y="6208713"/>
            <a:ext cx="48736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0" hangingPunct="0">
              <a:defRPr sz="1200" b="1">
                <a:solidFill>
                  <a:schemeClr val="tx2">
                    <a:lumMod val="90000"/>
                    <a:lumOff val="10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303030">
                  <a:lumMod val="90000"/>
                  <a:lumOff val="10000"/>
                </a:srgbClr>
              </a:solidFill>
              <a:latin typeface="Arial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5688013"/>
            <a:ext cx="762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0" hangingPunct="0">
              <a:defRPr sz="24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AE5379B-F6BC-407D-B04A-F2124E77F32A}" type="slidenum">
              <a:rPr lang="ru-RU">
                <a:solidFill>
                  <a:prstClr val="black">
                    <a:lumMod val="85000"/>
                    <a:lumOff val="15000"/>
                  </a:prstClr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>
                  <a:lumMod val="85000"/>
                  <a:lumOff val="15000"/>
                </a:prstClr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777875" y="0"/>
            <a:ext cx="7543800" cy="381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777875" y="6172200"/>
            <a:ext cx="7543800" cy="269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915313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5400" kern="1200">
          <a:solidFill>
            <a:srgbClr val="262626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5400">
          <a:solidFill>
            <a:srgbClr val="262626"/>
          </a:solidFill>
          <a:latin typeface="Impact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5400">
          <a:solidFill>
            <a:srgbClr val="262626"/>
          </a:solidFill>
          <a:latin typeface="Impact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5400">
          <a:solidFill>
            <a:srgbClr val="262626"/>
          </a:solidFill>
          <a:latin typeface="Impact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5400">
          <a:solidFill>
            <a:srgbClr val="262626"/>
          </a:solidFill>
          <a:latin typeface="Impact" pitchFamily="34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3050" indent="-2730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Arial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93725" indent="-2730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Arial" charset="0"/>
        <a:buChar char="•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68363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Arial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Arial" charset="0"/>
        <a:buChar char="•"/>
        <a:defRPr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Arial" charset="0"/>
        <a:buChar char="•"/>
        <a:defRPr kern="1200">
          <a:solidFill>
            <a:schemeClr val="tx2"/>
          </a:solidFill>
          <a:latin typeface="+mn-lt"/>
          <a:ea typeface="+mn-ea"/>
          <a:cs typeface="+mn-cs"/>
        </a:defRPr>
      </a:lvl5pPr>
      <a:lvl6pPr marL="164592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1901952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219456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8pPr>
      <a:lvl9pPr marL="246888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7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37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1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1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47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1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1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emf"/><Relationship Id="rId1" Type="http://schemas.openxmlformats.org/officeDocument/2006/relationships/slideLayout" Target="../slideLayouts/slideLayout1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3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3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3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3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3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3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gif"/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13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72.png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13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13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13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13.xml"/></Relationships>
</file>

<file path=ppt/slides/_rels/slide57.xml.rels><?xml version="1.0" encoding="UTF-8" standalone="yes"?>
<Relationships xmlns="http://schemas.openxmlformats.org/package/2006/relationships"><Relationship Id="rId8" Type="http://schemas.openxmlformats.org/officeDocument/2006/relationships/hyperlink" Target="http://vmurmanske.ru/serverdata/news_info/2010/03/04/535992/imgFull.jpg" TargetMode="External"/><Relationship Id="rId3" Type="http://schemas.openxmlformats.org/officeDocument/2006/relationships/hyperlink" Target="http://fb.ru/misc/i/gallery/26425/573122.jpg" TargetMode="External"/><Relationship Id="rId7" Type="http://schemas.openxmlformats.org/officeDocument/2006/relationships/hyperlink" Target="http://www.top1000naturalremedies.com/wp-content/uploads/flowers-38.jpg" TargetMode="External"/><Relationship Id="rId2" Type="http://schemas.openxmlformats.org/officeDocument/2006/relationships/hyperlink" Target="http://fb.ru/misc/i/gallery/26425/573121.jpg" TargetMode="External"/><Relationship Id="rId1" Type="http://schemas.openxmlformats.org/officeDocument/2006/relationships/slideLayout" Target="../slideLayouts/slideLayout13.xml"/><Relationship Id="rId6" Type="http://schemas.openxmlformats.org/officeDocument/2006/relationships/hyperlink" Target="http://www.oreninform.ru/upload/iblock/088/1339468457_den.jpg" TargetMode="External"/><Relationship Id="rId11" Type="http://schemas.openxmlformats.org/officeDocument/2006/relationships/hyperlink" Target="http://&#1088;&#1091;&#1089;&#1080;&#1085;&#1082;&#1072;.&#1088;&#1092;/New/Andrey/1.png" TargetMode="External"/><Relationship Id="rId5" Type="http://schemas.openxmlformats.org/officeDocument/2006/relationships/hyperlink" Target="http://i073.radikal.ru/1106/cb/d65421c717b8.jpg" TargetMode="External"/><Relationship Id="rId10" Type="http://schemas.openxmlformats.org/officeDocument/2006/relationships/hyperlink" Target="http://www.coollady.ru/pic/0003/061/02_1.jpg" TargetMode="External"/><Relationship Id="rId4" Type="http://schemas.openxmlformats.org/officeDocument/2006/relationships/hyperlink" Target="http://fb.ru/misc/i/gallery/26425/573126.jpg" TargetMode="External"/><Relationship Id="rId9" Type="http://schemas.openxmlformats.org/officeDocument/2006/relationships/hyperlink" Target="http://www.playcast.ru/uploads/2015/05/05/13480466.gif" TargetMode="Externa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myshared.ru/slide/177515/" TargetMode="External"/><Relationship Id="rId2" Type="http://schemas.openxmlformats.org/officeDocument/2006/relationships/hyperlink" Target="http://denrossii.ru/about" TargetMode="External"/><Relationship Id="rId1" Type="http://schemas.openxmlformats.org/officeDocument/2006/relationships/slideLayout" Target="../slideLayouts/slideLayout13.xml"/><Relationship Id="rId4" Type="http://schemas.openxmlformats.org/officeDocument/2006/relationships/hyperlink" Target="https://pedportal.net/nachalnye.../prezentaciya-quot-12-iyunya-den-rossii-quot-55628" TargetMode="Externa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hyperlink" Target="https://pedportal.net/.../scenarii.../scenariy-prazdnika-12-iyunya-quot-den-rossii-quot-" TargetMode="External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ru-RU" dirty="0" smtClean="0"/>
              <a:t> </a:t>
            </a:r>
            <a:r>
              <a:rPr lang="ru-RU" sz="9600" dirty="0" smtClean="0">
                <a:solidFill>
                  <a:srgbClr val="0070C0"/>
                </a:solidFill>
              </a:rPr>
              <a:t>12 июня </a:t>
            </a:r>
            <a:br>
              <a:rPr lang="ru-RU" sz="9600" dirty="0" smtClean="0">
                <a:solidFill>
                  <a:srgbClr val="0070C0"/>
                </a:solidFill>
              </a:rPr>
            </a:br>
            <a:r>
              <a:rPr lang="ru-RU" sz="9600" dirty="0" smtClean="0">
                <a:solidFill>
                  <a:srgbClr val="0070C0"/>
                </a:solidFill>
              </a:rPr>
              <a:t>День России</a:t>
            </a:r>
            <a:endParaRPr lang="ru-RU" sz="9600" dirty="0">
              <a:solidFill>
                <a:srgbClr val="0070C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268736" y="4653136"/>
            <a:ext cx="6047680" cy="1368896"/>
          </a:xfrm>
        </p:spPr>
        <p:txBody>
          <a:bodyPr>
            <a:normAutofit fontScale="92500" lnSpcReduction="10000"/>
          </a:bodyPr>
          <a:lstStyle/>
          <a:p>
            <a:pPr algn="r"/>
            <a:r>
              <a:rPr lang="ru-RU" dirty="0" smtClean="0">
                <a:solidFill>
                  <a:srgbClr val="0070C0"/>
                </a:solidFill>
              </a:rPr>
              <a:t>АФОГБПОУ«ТПТ»</a:t>
            </a:r>
          </a:p>
          <a:p>
            <a:pPr algn="r"/>
            <a:r>
              <a:rPr lang="ru-RU" dirty="0" smtClean="0">
                <a:solidFill>
                  <a:srgbClr val="0070C0"/>
                </a:solidFill>
              </a:rPr>
              <a:t>Автор: преподаватель-организатор ОБЖ </a:t>
            </a:r>
          </a:p>
          <a:p>
            <a:pPr algn="r"/>
            <a:r>
              <a:rPr lang="ru-RU" dirty="0" smtClean="0">
                <a:solidFill>
                  <a:srgbClr val="0070C0"/>
                </a:solidFill>
              </a:rPr>
              <a:t>Белобородова Н.В.</a:t>
            </a:r>
            <a:endParaRPr lang="ru-RU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897541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Заголовок 1"/>
          <p:cNvSpPr>
            <a:spLocks noGrp="1"/>
          </p:cNvSpPr>
          <p:nvPr>
            <p:ph type="title"/>
          </p:nvPr>
        </p:nvSpPr>
        <p:spPr>
          <a:xfrm>
            <a:off x="304800" y="4572000"/>
            <a:ext cx="8534400" cy="1600200"/>
          </a:xfrm>
        </p:spPr>
        <p:txBody>
          <a:bodyPr/>
          <a:lstStyle/>
          <a:p>
            <a:pPr algn="ctr" eaLnBrk="1" hangingPunct="1"/>
            <a:r>
              <a:rPr lang="ru-RU" smtClean="0">
                <a:solidFill>
                  <a:srgbClr val="0070C0"/>
                </a:solidFill>
              </a:rPr>
              <a:t>В декабре 2000 г. Государственная дума Российской Федерации приняла законы о государственной символике нашей страны</a:t>
            </a:r>
          </a:p>
        </p:txBody>
      </p:sp>
    </p:spTree>
    <p:extLst>
      <p:ext uri="{BB962C8B-B14F-4D97-AF65-F5344CB8AC3E}">
        <p14:creationId xmlns:p14="http://schemas.microsoft.com/office/powerpoint/2010/main" xmlns="" val="277266613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0" y="838200"/>
            <a:ext cx="3962400" cy="4800600"/>
          </a:xfrm>
        </p:spPr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600" dirty="0" smtClean="0">
                <a:solidFill>
                  <a:srgbClr val="FF0000"/>
                </a:solidFill>
              </a:rPr>
              <a:t>Государственный  Герб Российской Федерации – </a:t>
            </a:r>
            <a:r>
              <a:rPr lang="ru-RU" sz="3600" dirty="0" smtClean="0">
                <a:solidFill>
                  <a:srgbClr val="0070C0"/>
                </a:solidFill>
                <a:latin typeface="+mn-lt"/>
              </a:rPr>
              <a:t>это официальный государственный символ России и её официальная эмблема</a:t>
            </a:r>
            <a:endParaRPr lang="ru-RU" sz="3600" dirty="0">
              <a:solidFill>
                <a:srgbClr val="0070C0"/>
              </a:solidFill>
              <a:latin typeface="+mn-lt"/>
            </a:endParaRPr>
          </a:p>
        </p:txBody>
      </p:sp>
      <p:pic>
        <p:nvPicPr>
          <p:cNvPr id="12291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3875" y="1295400"/>
            <a:ext cx="4343400" cy="403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41554136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Заголовок 1"/>
          <p:cNvSpPr>
            <a:spLocks noGrp="1"/>
          </p:cNvSpPr>
          <p:nvPr>
            <p:ph type="title"/>
          </p:nvPr>
        </p:nvSpPr>
        <p:spPr>
          <a:xfrm>
            <a:off x="304800" y="4572000"/>
            <a:ext cx="8610600" cy="1600200"/>
          </a:xfrm>
        </p:spPr>
        <p:txBody>
          <a:bodyPr/>
          <a:lstStyle/>
          <a:p>
            <a:pPr eaLnBrk="1" hangingPunct="1"/>
            <a:r>
              <a:rPr lang="ru-RU" sz="4000" smtClean="0">
                <a:solidFill>
                  <a:srgbClr val="0070C0"/>
                </a:solidFill>
              </a:rPr>
              <a:t>Рождение гербов связано с рыцарскими традициями и относится к середине 12 века. </a:t>
            </a:r>
            <a:br>
              <a:rPr lang="ru-RU" sz="4000" smtClean="0">
                <a:solidFill>
                  <a:srgbClr val="0070C0"/>
                </a:solidFill>
              </a:rPr>
            </a:br>
            <a:r>
              <a:rPr lang="ru-RU" sz="4000" smtClean="0">
                <a:solidFill>
                  <a:srgbClr val="0070C0"/>
                </a:solidFill>
              </a:rPr>
              <a:t>«Герб» - это слово, по мнению ряда ученых, произошло в русском языке от польского слова «хэрб» или от немецкого «эрба» – наследство. </a:t>
            </a:r>
            <a:br>
              <a:rPr lang="ru-RU" sz="4000" smtClean="0">
                <a:solidFill>
                  <a:srgbClr val="0070C0"/>
                </a:solidFill>
              </a:rPr>
            </a:br>
            <a:r>
              <a:rPr lang="ru-RU" sz="4000" smtClean="0">
                <a:solidFill>
                  <a:srgbClr val="0070C0"/>
                </a:solidFill>
              </a:rPr>
              <a:t>Еще до н. э. Было известно латинское слово «герба» - трава растение.</a:t>
            </a:r>
          </a:p>
        </p:txBody>
      </p:sp>
    </p:spTree>
    <p:extLst>
      <p:ext uri="{BB962C8B-B14F-4D97-AF65-F5344CB8AC3E}">
        <p14:creationId xmlns:p14="http://schemas.microsoft.com/office/powerpoint/2010/main" xmlns="" val="764265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Заголовок 1"/>
          <p:cNvSpPr>
            <a:spLocks noGrp="1"/>
          </p:cNvSpPr>
          <p:nvPr>
            <p:ph type="title"/>
          </p:nvPr>
        </p:nvSpPr>
        <p:spPr>
          <a:xfrm>
            <a:off x="5715000" y="457200"/>
            <a:ext cx="3200400" cy="5715000"/>
          </a:xfrm>
        </p:spPr>
        <p:txBody>
          <a:bodyPr/>
          <a:lstStyle/>
          <a:p>
            <a:pPr eaLnBrk="1" hangingPunct="1"/>
            <a:r>
              <a:rPr lang="ru-RU" sz="3200" smtClean="0">
                <a:solidFill>
                  <a:srgbClr val="0070C0"/>
                </a:solidFill>
              </a:rPr>
              <a:t>Первые эмблемы нашего Отечества имеют истоки в глубокой древности. Свои знаки имели не только вожди, но и простые люди, и города. </a:t>
            </a:r>
          </a:p>
        </p:txBody>
      </p:sp>
      <p:pic>
        <p:nvPicPr>
          <p:cNvPr id="14339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5800" y="685800"/>
            <a:ext cx="4495800" cy="518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421512278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Заголовок 1"/>
          <p:cNvSpPr>
            <a:spLocks noGrp="1"/>
          </p:cNvSpPr>
          <p:nvPr>
            <p:ph type="title"/>
          </p:nvPr>
        </p:nvSpPr>
        <p:spPr>
          <a:xfrm>
            <a:off x="4673600" y="3271838"/>
            <a:ext cx="4229100" cy="2900362"/>
          </a:xfrm>
        </p:spPr>
        <p:txBody>
          <a:bodyPr/>
          <a:lstStyle/>
          <a:p>
            <a:pPr eaLnBrk="1" hangingPunct="1"/>
            <a:r>
              <a:rPr lang="ru-RU" sz="2400" smtClean="0">
                <a:solidFill>
                  <a:srgbClr val="0070C0"/>
                </a:solidFill>
              </a:rPr>
              <a:t>На гербах появляются фигуры, изображающие реальных или фантастических животных, птиц, а также растения. Герб становится родовым знаком и передается по наследству.</a:t>
            </a:r>
          </a:p>
        </p:txBody>
      </p:sp>
      <p:pic>
        <p:nvPicPr>
          <p:cNvPr id="1536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7200" y="595313"/>
            <a:ext cx="4216400" cy="265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4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73600" y="595313"/>
            <a:ext cx="4000500" cy="265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5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7200" y="3249613"/>
            <a:ext cx="2133600" cy="2501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6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03500" y="3263900"/>
            <a:ext cx="2070100" cy="248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6257548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Заголовок 1"/>
          <p:cNvSpPr>
            <a:spLocks noGrp="1"/>
          </p:cNvSpPr>
          <p:nvPr>
            <p:ph type="title"/>
          </p:nvPr>
        </p:nvSpPr>
        <p:spPr>
          <a:xfrm>
            <a:off x="381000" y="4572000"/>
            <a:ext cx="8382000" cy="1600200"/>
          </a:xfrm>
        </p:spPr>
        <p:txBody>
          <a:bodyPr/>
          <a:lstStyle/>
          <a:p>
            <a:pPr eaLnBrk="1" hangingPunct="1"/>
            <a:r>
              <a:rPr lang="ru-RU" sz="3600" smtClean="0">
                <a:solidFill>
                  <a:srgbClr val="0070C0"/>
                </a:solidFill>
              </a:rPr>
              <a:t>Герб государства помещался на печатях, монетах, бумажных деньгах, флагах. Герб состоял из двух основных изображений: всадника с копьем – Георгия Победоносца, поражающего змея (покровителя Москвы и Московского государства) и двуглавого орла (означавшего власть, зоркость, честность, жертвенность, готовность отдать жизнь ради других).</a:t>
            </a:r>
          </a:p>
        </p:txBody>
      </p:sp>
    </p:spTree>
    <p:extLst>
      <p:ext uri="{BB962C8B-B14F-4D97-AF65-F5344CB8AC3E}">
        <p14:creationId xmlns:p14="http://schemas.microsoft.com/office/powerpoint/2010/main" xmlns="" val="2173562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647700" y="4419600"/>
            <a:ext cx="8261350" cy="16764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2400" dirty="0" smtClean="0">
                <a:solidFill>
                  <a:srgbClr val="0070C0"/>
                </a:solidFill>
                <a:latin typeface="+mn-lt"/>
              </a:rPr>
              <a:t>Но </a:t>
            </a:r>
            <a:r>
              <a:rPr lang="ru-RU" sz="2400" dirty="0">
                <a:solidFill>
                  <a:srgbClr val="0070C0"/>
                </a:solidFill>
                <a:latin typeface="+mn-lt"/>
              </a:rPr>
              <a:t>Иван 3 не расстался и со старым гербом Великого княжества Московского </a:t>
            </a:r>
            <a:r>
              <a:rPr lang="ru-RU" sz="2400" dirty="0" smtClean="0">
                <a:solidFill>
                  <a:srgbClr val="0070C0"/>
                </a:solidFill>
                <a:latin typeface="+mn-lt"/>
              </a:rPr>
              <a:t>изображение исконно </a:t>
            </a:r>
            <a:r>
              <a:rPr lang="ru-RU" sz="2400" dirty="0">
                <a:solidFill>
                  <a:srgbClr val="0070C0"/>
                </a:solidFill>
                <a:latin typeface="+mn-lt"/>
              </a:rPr>
              <a:t>русского Святого Георгия Победоносца, было помещено на груди орла. Он был символом могущества и силы единой Руси. </a:t>
            </a:r>
          </a:p>
        </p:txBody>
      </p:sp>
      <p:sp>
        <p:nvSpPr>
          <p:cNvPr id="17411" name="Объект 6"/>
          <p:cNvSpPr>
            <a:spLocks noGrp="1"/>
          </p:cNvSpPr>
          <p:nvPr>
            <p:ph idx="1"/>
          </p:nvPr>
        </p:nvSpPr>
        <p:spPr>
          <a:xfrm>
            <a:off x="2819400" y="381000"/>
            <a:ext cx="6096000" cy="4343400"/>
          </a:xfrm>
        </p:spPr>
        <p:txBody>
          <a:bodyPr/>
          <a:lstStyle/>
          <a:p>
            <a:pPr marL="0" indent="0" eaLnBrk="1" hangingPunct="1">
              <a:buFont typeface="Arial" charset="0"/>
              <a:buNone/>
            </a:pPr>
            <a:r>
              <a:rPr lang="ru-RU" smtClean="0">
                <a:solidFill>
                  <a:srgbClr val="0070C0"/>
                </a:solidFill>
              </a:rPr>
              <a:t>Двуглавый орел появился </a:t>
            </a:r>
            <a:r>
              <a:rPr lang="ru-RU" b="1" smtClean="0">
                <a:solidFill>
                  <a:srgbClr val="0070C0"/>
                </a:solidFill>
              </a:rPr>
              <a:t>в конце 15 века </a:t>
            </a:r>
            <a:r>
              <a:rPr lang="ru-RU" smtClean="0">
                <a:solidFill>
                  <a:srgbClr val="0070C0"/>
                </a:solidFill>
              </a:rPr>
              <a:t>на печати </a:t>
            </a:r>
            <a:r>
              <a:rPr lang="ru-RU" b="1" smtClean="0">
                <a:solidFill>
                  <a:srgbClr val="0070C0"/>
                </a:solidFill>
              </a:rPr>
              <a:t>князя Ивана 3</a:t>
            </a:r>
            <a:r>
              <a:rPr lang="ru-RU" smtClean="0">
                <a:solidFill>
                  <a:srgbClr val="0070C0"/>
                </a:solidFill>
              </a:rPr>
              <a:t>. Новый герб, принятый Иваном 3 не просто повторил очертания герба , привезенного его женой Софьей византийской принцессой. Изображение двуглавого орла Палеологов было безжизненным. </a:t>
            </a:r>
          </a:p>
          <a:p>
            <a:pPr marL="0" indent="0" eaLnBrk="1" hangingPunct="1">
              <a:buFont typeface="Arial" charset="0"/>
              <a:buNone/>
            </a:pPr>
            <a:r>
              <a:rPr lang="ru-RU" smtClean="0">
                <a:solidFill>
                  <a:srgbClr val="0070C0"/>
                </a:solidFill>
              </a:rPr>
              <a:t>Русский двуглавый орел как бы наполнился плотью и кровью, превратившись в могучую грозную птицу, зорко смотрящую на запад и восток. </a:t>
            </a:r>
          </a:p>
        </p:txBody>
      </p:sp>
      <p:pic>
        <p:nvPicPr>
          <p:cNvPr id="17412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47700" y="2362200"/>
            <a:ext cx="2133600" cy="205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3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38200" y="457200"/>
            <a:ext cx="1828800" cy="182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4922360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Заголовок 1"/>
          <p:cNvSpPr>
            <a:spLocks noGrp="1"/>
          </p:cNvSpPr>
          <p:nvPr>
            <p:ph type="title"/>
          </p:nvPr>
        </p:nvSpPr>
        <p:spPr>
          <a:xfrm>
            <a:off x="4762500" y="2841625"/>
            <a:ext cx="3429000" cy="457200"/>
          </a:xfrm>
        </p:spPr>
        <p:txBody>
          <a:bodyPr/>
          <a:lstStyle/>
          <a:p>
            <a:pPr eaLnBrk="1" hangingPunct="1"/>
            <a:r>
              <a:rPr lang="ru-RU" sz="2400" smtClean="0">
                <a:solidFill>
                  <a:srgbClr val="0070C0"/>
                </a:solidFill>
              </a:rPr>
              <a:t>Герб середины 17 века</a:t>
            </a:r>
          </a:p>
        </p:txBody>
      </p:sp>
      <p:pic>
        <p:nvPicPr>
          <p:cNvPr id="18435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5334000" y="655638"/>
            <a:ext cx="2438400" cy="2011362"/>
          </a:xfrm>
        </p:spPr>
      </p:pic>
      <p:pic>
        <p:nvPicPr>
          <p:cNvPr id="18436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19200" y="685800"/>
            <a:ext cx="2362200" cy="1981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808038" y="2841625"/>
            <a:ext cx="3916362" cy="460375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400" dirty="0">
                <a:solidFill>
                  <a:srgbClr val="0070C0"/>
                </a:solidFill>
                <a:latin typeface="Impact"/>
              </a:rPr>
              <a:t>Герб Федора 1 Ивановича</a:t>
            </a:r>
          </a:p>
        </p:txBody>
      </p:sp>
      <p:pic>
        <p:nvPicPr>
          <p:cNvPr id="18438" name="Рисунок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486400" y="3429000"/>
            <a:ext cx="2362200" cy="210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Прямоугольник 12"/>
          <p:cNvSpPr/>
          <p:nvPr/>
        </p:nvSpPr>
        <p:spPr>
          <a:xfrm>
            <a:off x="5486400" y="5643563"/>
            <a:ext cx="2667000" cy="461962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400" dirty="0">
                <a:solidFill>
                  <a:srgbClr val="0070C0"/>
                </a:solidFill>
                <a:latin typeface="Impact"/>
              </a:rPr>
              <a:t>Герб Екатерины 1</a:t>
            </a:r>
          </a:p>
        </p:txBody>
      </p:sp>
      <p:pic>
        <p:nvPicPr>
          <p:cNvPr id="18440" name="Рисунок 1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71600" y="3429000"/>
            <a:ext cx="2209800" cy="2016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Прямоугольник 14"/>
          <p:cNvSpPr/>
          <p:nvPr/>
        </p:nvSpPr>
        <p:spPr>
          <a:xfrm>
            <a:off x="427038" y="5445125"/>
            <a:ext cx="5059362" cy="830263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400" dirty="0">
                <a:solidFill>
                  <a:srgbClr val="0070C0"/>
                </a:solidFill>
                <a:latin typeface="Impact"/>
              </a:rPr>
              <a:t>Герб Алексея Михайловича     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400" dirty="0">
                <a:solidFill>
                  <a:srgbClr val="0070C0"/>
                </a:solidFill>
                <a:latin typeface="Impact"/>
              </a:rPr>
              <a:t>                        Романова</a:t>
            </a:r>
          </a:p>
        </p:txBody>
      </p:sp>
    </p:spTree>
    <p:extLst>
      <p:ext uri="{BB962C8B-B14F-4D97-AF65-F5344CB8AC3E}">
        <p14:creationId xmlns:p14="http://schemas.microsoft.com/office/powerpoint/2010/main" xmlns="" val="14445249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29000" y="1143000"/>
            <a:ext cx="5257800" cy="2362200"/>
          </a:xfrm>
        </p:spPr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2800" dirty="0" smtClean="0">
                <a:solidFill>
                  <a:srgbClr val="0070C0"/>
                </a:solidFill>
                <a:latin typeface="+mn-lt"/>
              </a:rPr>
              <a:t>Это изображение стало </a:t>
            </a:r>
            <a:r>
              <a:rPr lang="ru-RU" sz="2800" dirty="0">
                <a:solidFill>
                  <a:srgbClr val="0070C0"/>
                </a:solidFill>
                <a:latin typeface="+mn-lt"/>
              </a:rPr>
              <a:t>считаться гербом России с 17 века, в 18 веке были установлены цвета герба: черный орел на желтом поле, всадник на красном поле. </a:t>
            </a:r>
          </a:p>
        </p:txBody>
      </p:sp>
      <p:pic>
        <p:nvPicPr>
          <p:cNvPr id="19459" name="Объект 3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914400" y="685800"/>
            <a:ext cx="2438400" cy="2401888"/>
          </a:xfrm>
        </p:spPr>
      </p:pic>
      <p:sp>
        <p:nvSpPr>
          <p:cNvPr id="5" name="Объект 4"/>
          <p:cNvSpPr>
            <a:spLocks noGrp="1"/>
          </p:cNvSpPr>
          <p:nvPr>
            <p:ph sz="half" idx="2"/>
          </p:nvPr>
        </p:nvSpPr>
        <p:spPr>
          <a:xfrm>
            <a:off x="3581400" y="609600"/>
            <a:ext cx="4724400" cy="457200"/>
          </a:xfrm>
        </p:spPr>
        <p:txBody>
          <a:bodyPr rtlCol="0">
            <a:normAutofit fontScale="92500" lnSpcReduction="10000"/>
          </a:bodyPr>
          <a:lstStyle/>
          <a:p>
            <a:pPr marL="0" indent="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dirty="0" smtClean="0">
                <a:solidFill>
                  <a:srgbClr val="0070C0"/>
                </a:solidFill>
              </a:rPr>
              <a:t>Герб  Петра 1 Великого</a:t>
            </a:r>
            <a:endParaRPr lang="ru-RU" b="1" dirty="0">
              <a:solidFill>
                <a:srgbClr val="0070C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838200" y="3438525"/>
            <a:ext cx="7772400" cy="2678113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800" dirty="0">
                <a:solidFill>
                  <a:srgbClr val="0070C0"/>
                </a:solidFill>
              </a:rPr>
              <a:t>При Петре 1 в гербе появляется изображение ордена Андрея Первозванного,  орел изображался не с простыми, а с императорскими коронами. Цвет герба тоже меняется. Золотой орел на красном поле заменяется черным орлом на золотом поле.</a:t>
            </a:r>
          </a:p>
        </p:txBody>
      </p:sp>
    </p:spTree>
    <p:extLst>
      <p:ext uri="{BB962C8B-B14F-4D97-AF65-F5344CB8AC3E}">
        <p14:creationId xmlns:p14="http://schemas.microsoft.com/office/powerpoint/2010/main" xmlns="" val="431433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Заголовок 1"/>
          <p:cNvSpPr>
            <a:spLocks noGrp="1"/>
          </p:cNvSpPr>
          <p:nvPr>
            <p:ph type="title"/>
          </p:nvPr>
        </p:nvSpPr>
        <p:spPr>
          <a:xfrm>
            <a:off x="2819400" y="533400"/>
            <a:ext cx="6019800" cy="1524000"/>
          </a:xfrm>
        </p:spPr>
        <p:txBody>
          <a:bodyPr/>
          <a:lstStyle/>
          <a:p>
            <a:pPr eaLnBrk="1" hangingPunct="1"/>
            <a:r>
              <a:rPr lang="ru-RU" sz="2400" smtClean="0">
                <a:solidFill>
                  <a:srgbClr val="0070C0"/>
                </a:solidFill>
              </a:rPr>
              <a:t>Павел 1 меняет звезду Андрея Первозванного на Мальтийский крест и корону, т. к. был гроссмейстером Мальтийского ордена. </a:t>
            </a:r>
          </a:p>
        </p:txBody>
      </p:sp>
      <p:pic>
        <p:nvPicPr>
          <p:cNvPr id="20483" name="Объект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762000" y="609600"/>
            <a:ext cx="1981200" cy="1676400"/>
          </a:xfrm>
        </p:spPr>
      </p:pic>
      <p:pic>
        <p:nvPicPr>
          <p:cNvPr id="20484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5800" y="3124200"/>
            <a:ext cx="1981200" cy="167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2740025" y="2438400"/>
            <a:ext cx="6172200" cy="3416300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400" dirty="0">
                <a:solidFill>
                  <a:srgbClr val="0070C0"/>
                </a:solidFill>
                <a:latin typeface="Impact"/>
              </a:rPr>
              <a:t>При Николае 1 крылья орла украшены гербами земель, перечисляемых в титуле императора.  На правом – Казанский, Астраханский, Сибирский, на левом – Кольский, Таврический, Финляндский. Три короны над орлом соединены голубой лентой Андрея Первозванного, а щит с всадником обрамлен цепью ордена Андрея Первозванного</a:t>
            </a:r>
            <a:r>
              <a:rPr lang="ru-RU" sz="2400" dirty="0">
                <a:solidFill>
                  <a:srgbClr val="0070C0"/>
                </a:solidFill>
                <a:latin typeface="Arial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xmlns="" val="34855741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548680"/>
            <a:ext cx="8568952" cy="5688632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dirty="0" smtClean="0">
                <a:solidFill>
                  <a:srgbClr val="002060"/>
                </a:solidFill>
              </a:rPr>
              <a:t>  </a:t>
            </a:r>
            <a:r>
              <a:rPr lang="ru-RU" dirty="0">
                <a:solidFill>
                  <a:srgbClr val="0070C0"/>
                </a:solidFill>
              </a:rPr>
              <a:t>В</a:t>
            </a:r>
            <a:r>
              <a:rPr lang="ru-RU" dirty="0" smtClean="0">
                <a:solidFill>
                  <a:srgbClr val="0070C0"/>
                </a:solidFill>
              </a:rPr>
              <a:t>неклассное мероприятие  урок-презентация.</a:t>
            </a:r>
            <a:r>
              <a:rPr lang="ru-RU" dirty="0">
                <a:solidFill>
                  <a:srgbClr val="0070C0"/>
                </a:solidFill>
              </a:rPr>
              <a:t/>
            </a:r>
            <a:br>
              <a:rPr lang="ru-RU" dirty="0">
                <a:solidFill>
                  <a:srgbClr val="0070C0"/>
                </a:solidFill>
              </a:rPr>
            </a:br>
            <a:r>
              <a:rPr lang="ru-RU" dirty="0">
                <a:solidFill>
                  <a:srgbClr val="0070C0"/>
                </a:solidFill>
              </a:rPr>
              <a:t>  Тема урока:  </a:t>
            </a:r>
            <a:r>
              <a:rPr lang="ru-RU" dirty="0" smtClean="0">
                <a:solidFill>
                  <a:srgbClr val="0070C0"/>
                </a:solidFill>
              </a:rPr>
              <a:t> День России. Государственная и негосударственная </a:t>
            </a:r>
            <a:r>
              <a:rPr lang="ru-RU" dirty="0">
                <a:solidFill>
                  <a:srgbClr val="0070C0"/>
                </a:solidFill>
              </a:rPr>
              <a:t/>
            </a:r>
            <a:br>
              <a:rPr lang="ru-RU" dirty="0">
                <a:solidFill>
                  <a:srgbClr val="0070C0"/>
                </a:solidFill>
              </a:rPr>
            </a:br>
            <a:r>
              <a:rPr lang="ru-RU" dirty="0">
                <a:solidFill>
                  <a:srgbClr val="0070C0"/>
                </a:solidFill>
              </a:rPr>
              <a:t>                        </a:t>
            </a:r>
            <a:r>
              <a:rPr lang="ru-RU" dirty="0" smtClean="0">
                <a:solidFill>
                  <a:srgbClr val="0070C0"/>
                </a:solidFill>
              </a:rPr>
              <a:t> </a:t>
            </a:r>
            <a:r>
              <a:rPr lang="ru-RU" dirty="0">
                <a:solidFill>
                  <a:srgbClr val="0070C0"/>
                </a:solidFill>
              </a:rPr>
              <a:t>символика Российской Федерации.</a:t>
            </a:r>
            <a:br>
              <a:rPr lang="ru-RU" dirty="0">
                <a:solidFill>
                  <a:srgbClr val="0070C0"/>
                </a:solidFill>
              </a:rPr>
            </a:br>
            <a:r>
              <a:rPr lang="ru-RU" dirty="0">
                <a:solidFill>
                  <a:srgbClr val="0070C0"/>
                </a:solidFill>
              </a:rPr>
              <a:t>  Тип урока:   Комбинированный урок.</a:t>
            </a:r>
            <a:br>
              <a:rPr lang="ru-RU" dirty="0">
                <a:solidFill>
                  <a:srgbClr val="0070C0"/>
                </a:solidFill>
              </a:rPr>
            </a:br>
            <a:r>
              <a:rPr lang="ru-RU" dirty="0">
                <a:solidFill>
                  <a:srgbClr val="0070C0"/>
                </a:solidFill>
              </a:rPr>
              <a:t>  Цель урока:  </a:t>
            </a:r>
            <a:br>
              <a:rPr lang="ru-RU" dirty="0">
                <a:solidFill>
                  <a:srgbClr val="0070C0"/>
                </a:solidFill>
              </a:rPr>
            </a:br>
            <a:r>
              <a:rPr lang="ru-RU" dirty="0">
                <a:solidFill>
                  <a:srgbClr val="0070C0"/>
                </a:solidFill>
              </a:rPr>
              <a:t> 1. Изучение Государственных </a:t>
            </a:r>
            <a:r>
              <a:rPr lang="ru-RU" dirty="0" smtClean="0">
                <a:solidFill>
                  <a:srgbClr val="0070C0"/>
                </a:solidFill>
              </a:rPr>
              <a:t> и негосударственных  </a:t>
            </a:r>
          </a:p>
          <a:p>
            <a:pPr marL="0" indent="0">
              <a:buNone/>
            </a:pPr>
            <a:r>
              <a:rPr lang="ru-RU" dirty="0">
                <a:solidFill>
                  <a:srgbClr val="0070C0"/>
                </a:solidFill>
              </a:rPr>
              <a:t> </a:t>
            </a:r>
            <a:r>
              <a:rPr lang="ru-RU" dirty="0" smtClean="0">
                <a:solidFill>
                  <a:srgbClr val="0070C0"/>
                </a:solidFill>
              </a:rPr>
              <a:t>    (неофициальных) символов Российской Федерации. (Истории </a:t>
            </a:r>
          </a:p>
          <a:p>
            <a:pPr marL="0" indent="0">
              <a:buNone/>
            </a:pPr>
            <a:r>
              <a:rPr lang="ru-RU" dirty="0">
                <a:solidFill>
                  <a:srgbClr val="0070C0"/>
                </a:solidFill>
              </a:rPr>
              <a:t> </a:t>
            </a:r>
            <a:r>
              <a:rPr lang="ru-RU" dirty="0" smtClean="0">
                <a:solidFill>
                  <a:srgbClr val="0070C0"/>
                </a:solidFill>
              </a:rPr>
              <a:t>    праздника)</a:t>
            </a:r>
            <a:r>
              <a:rPr lang="ru-RU" dirty="0">
                <a:solidFill>
                  <a:srgbClr val="0070C0"/>
                </a:solidFill>
              </a:rPr>
              <a:t/>
            </a:r>
            <a:br>
              <a:rPr lang="ru-RU" dirty="0">
                <a:solidFill>
                  <a:srgbClr val="0070C0"/>
                </a:solidFill>
              </a:rPr>
            </a:br>
            <a:r>
              <a:rPr lang="ru-RU" dirty="0">
                <a:solidFill>
                  <a:srgbClr val="0070C0"/>
                </a:solidFill>
              </a:rPr>
              <a:t> 2. Мотивировать учащихся не только на восприятие   </a:t>
            </a:r>
            <a:br>
              <a:rPr lang="ru-RU" dirty="0">
                <a:solidFill>
                  <a:srgbClr val="0070C0"/>
                </a:solidFill>
              </a:rPr>
            </a:br>
            <a:r>
              <a:rPr lang="ru-RU" dirty="0">
                <a:solidFill>
                  <a:srgbClr val="0070C0"/>
                </a:solidFill>
              </a:rPr>
              <a:t>     информации, но и на активную познавательную деятельность.</a:t>
            </a:r>
            <a:br>
              <a:rPr lang="ru-RU" dirty="0">
                <a:solidFill>
                  <a:srgbClr val="0070C0"/>
                </a:solidFill>
              </a:rPr>
            </a:br>
            <a:r>
              <a:rPr lang="ru-RU" dirty="0">
                <a:solidFill>
                  <a:srgbClr val="0070C0"/>
                </a:solidFill>
              </a:rPr>
              <a:t> 3. Восприятие и осмысление </a:t>
            </a:r>
            <a:r>
              <a:rPr lang="ru-RU" dirty="0" smtClean="0">
                <a:solidFill>
                  <a:srgbClr val="0070C0"/>
                </a:solidFill>
              </a:rPr>
              <a:t>информации, </a:t>
            </a:r>
            <a:r>
              <a:rPr lang="ru-RU" dirty="0">
                <a:solidFill>
                  <a:srgbClr val="0070C0"/>
                </a:solidFill>
              </a:rPr>
              <a:t>умение выявить основные  </a:t>
            </a:r>
            <a:br>
              <a:rPr lang="ru-RU" dirty="0">
                <a:solidFill>
                  <a:srgbClr val="0070C0"/>
                </a:solidFill>
              </a:rPr>
            </a:br>
            <a:r>
              <a:rPr lang="ru-RU" dirty="0">
                <a:solidFill>
                  <a:srgbClr val="0070C0"/>
                </a:solidFill>
              </a:rPr>
              <a:t>     этапы развития Государственных символов Р. Ф.</a:t>
            </a:r>
            <a:br>
              <a:rPr lang="ru-RU" dirty="0">
                <a:solidFill>
                  <a:srgbClr val="0070C0"/>
                </a:solidFill>
              </a:rPr>
            </a:br>
            <a:r>
              <a:rPr lang="ru-RU" dirty="0">
                <a:solidFill>
                  <a:srgbClr val="0070C0"/>
                </a:solidFill>
              </a:rPr>
              <a:t> 4. Уметь выбрать оптимальный вариант, аргументировать свою  </a:t>
            </a:r>
            <a:br>
              <a:rPr lang="ru-RU" dirty="0">
                <a:solidFill>
                  <a:srgbClr val="0070C0"/>
                </a:solidFill>
              </a:rPr>
            </a:br>
            <a:r>
              <a:rPr lang="ru-RU" dirty="0">
                <a:solidFill>
                  <a:srgbClr val="0070C0"/>
                </a:solidFill>
              </a:rPr>
              <a:t>     точку </a:t>
            </a:r>
            <a:r>
              <a:rPr lang="ru-RU" dirty="0" smtClean="0">
                <a:solidFill>
                  <a:srgbClr val="0070C0"/>
                </a:solidFill>
              </a:rPr>
              <a:t>зрения. </a:t>
            </a:r>
          </a:p>
          <a:p>
            <a:pPr marL="0" indent="0">
              <a:buNone/>
            </a:pPr>
            <a:r>
              <a:rPr lang="ru-RU" dirty="0">
                <a:solidFill>
                  <a:srgbClr val="0070C0"/>
                </a:solidFill>
              </a:rPr>
              <a:t> </a:t>
            </a:r>
            <a:r>
              <a:rPr lang="ru-RU" dirty="0" smtClean="0">
                <a:solidFill>
                  <a:srgbClr val="0070C0"/>
                </a:solidFill>
              </a:rPr>
              <a:t>5</a:t>
            </a:r>
            <a:r>
              <a:rPr lang="ru-RU" dirty="0">
                <a:solidFill>
                  <a:srgbClr val="0070C0"/>
                </a:solidFill>
              </a:rPr>
              <a:t>. Воспитание чувства патриотизма, гордости за свою страну. </a:t>
            </a:r>
            <a:br>
              <a:rPr lang="ru-RU" dirty="0">
                <a:solidFill>
                  <a:srgbClr val="0070C0"/>
                </a:solidFill>
              </a:rPr>
            </a:br>
            <a:r>
              <a:rPr lang="ru-RU" dirty="0">
                <a:solidFill>
                  <a:srgbClr val="0070C0"/>
                </a:solidFill>
              </a:rPr>
              <a:t>     Уважительного отношения к государственным и </a:t>
            </a:r>
            <a:r>
              <a:rPr lang="ru-RU" dirty="0" smtClean="0">
                <a:solidFill>
                  <a:srgbClr val="0070C0"/>
                </a:solidFill>
              </a:rPr>
              <a:t>иным </a:t>
            </a:r>
            <a:r>
              <a:rPr lang="ru-RU" dirty="0">
                <a:solidFill>
                  <a:srgbClr val="0070C0"/>
                </a:solidFill>
              </a:rPr>
              <a:t/>
            </a:r>
            <a:br>
              <a:rPr lang="ru-RU" dirty="0">
                <a:solidFill>
                  <a:srgbClr val="0070C0"/>
                </a:solidFill>
              </a:rPr>
            </a:br>
            <a:r>
              <a:rPr lang="ru-RU" dirty="0">
                <a:solidFill>
                  <a:srgbClr val="0070C0"/>
                </a:solidFill>
              </a:rPr>
              <a:t>      символам России.</a:t>
            </a:r>
          </a:p>
        </p:txBody>
      </p:sp>
    </p:spTree>
    <p:extLst>
      <p:ext uri="{BB962C8B-B14F-4D97-AF65-F5344CB8AC3E}">
        <p14:creationId xmlns:p14="http://schemas.microsoft.com/office/powerpoint/2010/main" xmlns="" val="91639362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19200" y="838200"/>
            <a:ext cx="2895600" cy="228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150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28650" y="3274219"/>
            <a:ext cx="4133850" cy="6302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1508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410200" y="838200"/>
            <a:ext cx="2365375" cy="2163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1509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410200" y="3276600"/>
            <a:ext cx="2609850" cy="6302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914400" y="4167188"/>
            <a:ext cx="7696200" cy="1816100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800" dirty="0">
                <a:solidFill>
                  <a:srgbClr val="0070C0"/>
                </a:solidFill>
              </a:rPr>
              <a:t>За долгие годы существования герба крылья орла то поднимались вверх, то опускались, затем опять были подняты, количество гербов на крыльях орла увеличивалось.</a:t>
            </a:r>
          </a:p>
        </p:txBody>
      </p:sp>
    </p:spTree>
    <p:extLst>
      <p:ext uri="{BB962C8B-B14F-4D97-AF65-F5344CB8AC3E}">
        <p14:creationId xmlns:p14="http://schemas.microsoft.com/office/powerpoint/2010/main" xmlns="" val="26847073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Заголовок 1"/>
          <p:cNvSpPr>
            <a:spLocks noGrp="1"/>
          </p:cNvSpPr>
          <p:nvPr>
            <p:ph type="title"/>
          </p:nvPr>
        </p:nvSpPr>
        <p:spPr>
          <a:xfrm>
            <a:off x="3886200" y="1820863"/>
            <a:ext cx="4724400" cy="754062"/>
          </a:xfrm>
        </p:spPr>
        <p:txBody>
          <a:bodyPr/>
          <a:lstStyle/>
          <a:p>
            <a:pPr eaLnBrk="1" hangingPunct="1"/>
            <a:r>
              <a:rPr lang="ru-RU" sz="2400" smtClean="0">
                <a:solidFill>
                  <a:srgbClr val="0070C0"/>
                </a:solidFill>
              </a:rPr>
              <a:t>Малый герб Российской империи</a:t>
            </a:r>
          </a:p>
        </p:txBody>
      </p:sp>
      <p:pic>
        <p:nvPicPr>
          <p:cNvPr id="22531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90600" y="609600"/>
            <a:ext cx="2895600" cy="1965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2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43000" y="3475038"/>
            <a:ext cx="2590800" cy="205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3752850" y="5340350"/>
            <a:ext cx="5029200" cy="460375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400" dirty="0">
                <a:solidFill>
                  <a:srgbClr val="0070C0"/>
                </a:solidFill>
                <a:latin typeface="Impact"/>
              </a:rPr>
              <a:t>Большой герб Российской империи</a:t>
            </a:r>
          </a:p>
        </p:txBody>
      </p:sp>
    </p:spTree>
    <p:extLst>
      <p:ext uri="{BB962C8B-B14F-4D97-AF65-F5344CB8AC3E}">
        <p14:creationId xmlns:p14="http://schemas.microsoft.com/office/powerpoint/2010/main" xmlns="" val="8400839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Заголовок 1"/>
          <p:cNvSpPr>
            <a:spLocks noGrp="1"/>
          </p:cNvSpPr>
          <p:nvPr>
            <p:ph type="title"/>
          </p:nvPr>
        </p:nvSpPr>
        <p:spPr>
          <a:xfrm>
            <a:off x="381000" y="3352800"/>
            <a:ext cx="8458200" cy="2819400"/>
          </a:xfrm>
        </p:spPr>
        <p:txBody>
          <a:bodyPr/>
          <a:lstStyle/>
          <a:p>
            <a:pPr eaLnBrk="1" hangingPunct="1"/>
            <a:r>
              <a:rPr lang="ru-RU" sz="3200" smtClean="0">
                <a:solidFill>
                  <a:srgbClr val="0070C0"/>
                </a:solidFill>
              </a:rPr>
              <a:t>Летом 1918 года в Государственном гербе РСФСР утверждаются новые политические символы: двуглавый орел заменен красным щитом,  на котором изображены перекрещенные серп и молот, и восходящее солнце – как знак перемен</a:t>
            </a:r>
            <a:r>
              <a:rPr lang="ru-RU" sz="2800" smtClean="0">
                <a:solidFill>
                  <a:srgbClr val="0070C0"/>
                </a:solidFill>
              </a:rPr>
              <a:t>.</a:t>
            </a:r>
          </a:p>
        </p:txBody>
      </p:sp>
      <p:pic>
        <p:nvPicPr>
          <p:cNvPr id="23555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19400" y="463550"/>
            <a:ext cx="3152775" cy="281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94425" y="463550"/>
            <a:ext cx="2819400" cy="2819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3557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3400" y="463550"/>
            <a:ext cx="1676400" cy="1517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Заголовок 1"/>
          <p:cNvSpPr txBox="1">
            <a:spLocks/>
          </p:cNvSpPr>
          <p:nvPr/>
        </p:nvSpPr>
        <p:spPr>
          <a:xfrm>
            <a:off x="457200" y="1981200"/>
            <a:ext cx="2362200" cy="914400"/>
          </a:xfrm>
          <a:prstGeom prst="rect">
            <a:avLst/>
          </a:prstGeom>
        </p:spPr>
        <p:txBody>
          <a:bodyPr anchor="b">
            <a:normAutofit fontScale="60000" lnSpcReduction="20000"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54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fontAlgn="base">
              <a:spcAft>
                <a:spcPct val="0"/>
              </a:spcAft>
              <a:defRPr/>
            </a:pPr>
            <a:r>
              <a:rPr lang="ru-RU" sz="3200" dirty="0" smtClean="0">
                <a:solidFill>
                  <a:srgbClr val="0070C0"/>
                </a:solidFill>
              </a:rPr>
              <a:t>Эмблема герба после революции 1917 года</a:t>
            </a:r>
            <a:endParaRPr lang="ru-RU" sz="3200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375640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200" dirty="0">
                <a:solidFill>
                  <a:srgbClr val="0070C0"/>
                </a:solidFill>
              </a:rPr>
              <a:t>Эти символы вошли в герб СССР, который обрамляли колосья, перевязанные ленточками с названием союзных республик.</a:t>
            </a:r>
          </a:p>
        </p:txBody>
      </p:sp>
      <p:pic>
        <p:nvPicPr>
          <p:cNvPr id="24579" name="Рисунок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286000" y="457200"/>
            <a:ext cx="4343400" cy="381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6123213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Заголовок 1"/>
          <p:cNvSpPr>
            <a:spLocks noGrp="1"/>
          </p:cNvSpPr>
          <p:nvPr>
            <p:ph type="title"/>
          </p:nvPr>
        </p:nvSpPr>
        <p:spPr>
          <a:xfrm>
            <a:off x="3581400" y="381000"/>
            <a:ext cx="5257800" cy="5791200"/>
          </a:xfrm>
        </p:spPr>
        <p:txBody>
          <a:bodyPr/>
          <a:lstStyle/>
          <a:p>
            <a:pPr eaLnBrk="1" hangingPunct="1"/>
            <a:r>
              <a:rPr lang="ru-RU" sz="3200" smtClean="0">
                <a:solidFill>
                  <a:srgbClr val="0070C0"/>
                </a:solidFill>
              </a:rPr>
              <a:t>В 1992 году двуглавый орел вновь появляется на монетах, а  30 ноября1993 года Президент России подписал Указ о государственном гербе. 27 декабря 2000 года вышел Федеральный конституционный закон «О государственном гербе Российской Федерации».</a:t>
            </a:r>
          </a:p>
        </p:txBody>
      </p:sp>
      <p:pic>
        <p:nvPicPr>
          <p:cNvPr id="2560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90600" y="3048000"/>
            <a:ext cx="2438400" cy="312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04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06438" y="617538"/>
            <a:ext cx="2722562" cy="1897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9247125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Заголовок 1"/>
          <p:cNvSpPr>
            <a:spLocks noGrp="1"/>
          </p:cNvSpPr>
          <p:nvPr>
            <p:ph type="title"/>
          </p:nvPr>
        </p:nvSpPr>
        <p:spPr>
          <a:xfrm>
            <a:off x="228600" y="4572000"/>
            <a:ext cx="8610600" cy="1600200"/>
          </a:xfrm>
        </p:spPr>
        <p:txBody>
          <a:bodyPr/>
          <a:lstStyle/>
          <a:p>
            <a:pPr eaLnBrk="1" hangingPunct="1"/>
            <a:r>
              <a:rPr lang="ru-RU" sz="2800" smtClean="0">
                <a:solidFill>
                  <a:srgbClr val="0070C0"/>
                </a:solidFill>
              </a:rPr>
              <a:t>Закон гласит : « Государственный герб Российской Федерации представляет собой четырех угольный, с закругленными нижними углами, заостренный в оконечности красный геральдический щит с золотым двуглавым орлом, поднявшим вверх распущенные крылья. Орел увенчан двумя малыми коронами и - над ними – одной большой короной, соединенной лентой. В правой лапе орла – скипетр, в левой -  держава. На груди орла, в красном щите, - серебряный всадник в синем плаще на серебряном коне, поражающий серебряным копьем черного опрокинутого навзничь и попранного конем дракона» </a:t>
            </a:r>
          </a:p>
        </p:txBody>
      </p:sp>
    </p:spTree>
    <p:extLst>
      <p:ext uri="{BB962C8B-B14F-4D97-AF65-F5344CB8AC3E}">
        <p14:creationId xmlns:p14="http://schemas.microsoft.com/office/powerpoint/2010/main" xmlns="" val="5036556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19600" y="381000"/>
            <a:ext cx="4724400" cy="52578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4400" b="1" dirty="0">
                <a:solidFill>
                  <a:srgbClr val="FF0000"/>
                </a:solidFill>
                <a:latin typeface="+mn-lt"/>
              </a:rPr>
              <a:t>Государственный флаг</a:t>
            </a:r>
            <a:r>
              <a:rPr lang="ru-RU" sz="44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 – </a:t>
            </a:r>
            <a:r>
              <a:rPr lang="ru-RU" sz="4400" dirty="0">
                <a:solidFill>
                  <a:srgbClr val="0070C0"/>
                </a:solidFill>
                <a:latin typeface="+mn-lt"/>
              </a:rPr>
              <a:t>один из отличительных знаков (эмблем, символов) государства.</a:t>
            </a:r>
          </a:p>
        </p:txBody>
      </p:sp>
      <p:pic>
        <p:nvPicPr>
          <p:cNvPr id="27651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5800" y="762000"/>
            <a:ext cx="3733800" cy="281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2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5800" y="3733800"/>
            <a:ext cx="3733800" cy="236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3415769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Заголовок 1"/>
          <p:cNvSpPr>
            <a:spLocks noGrp="1"/>
          </p:cNvSpPr>
          <p:nvPr>
            <p:ph type="title"/>
          </p:nvPr>
        </p:nvSpPr>
        <p:spPr>
          <a:xfrm>
            <a:off x="381000" y="457200"/>
            <a:ext cx="8458200" cy="5715000"/>
          </a:xfrm>
        </p:spPr>
        <p:txBody>
          <a:bodyPr/>
          <a:lstStyle/>
          <a:p>
            <a:pPr eaLnBrk="1" hangingPunct="1"/>
            <a:r>
              <a:rPr lang="ru-RU" sz="3200" smtClean="0">
                <a:solidFill>
                  <a:srgbClr val="0070C0"/>
                </a:solidFill>
              </a:rPr>
              <a:t>Флаги существуют уже более 3000 лет. Первые флаги были деревянными или металлическими шестами с фигурками или символами наверху. </a:t>
            </a:r>
            <a:br>
              <a:rPr lang="ru-RU" sz="3200" smtClean="0">
                <a:solidFill>
                  <a:srgbClr val="0070C0"/>
                </a:solidFill>
              </a:rPr>
            </a:br>
            <a:r>
              <a:rPr lang="ru-RU" sz="3200" smtClean="0">
                <a:solidFill>
                  <a:srgbClr val="0070C0"/>
                </a:solidFill>
              </a:rPr>
              <a:t>Около 2000 лет назад к некоторым из них в качестве украшения стали прикреплять ткань. </a:t>
            </a:r>
            <a:br>
              <a:rPr lang="ru-RU" sz="3200" smtClean="0">
                <a:solidFill>
                  <a:srgbClr val="0070C0"/>
                </a:solidFill>
              </a:rPr>
            </a:br>
            <a:r>
              <a:rPr lang="ru-RU" sz="3200" smtClean="0">
                <a:solidFill>
                  <a:srgbClr val="0070C0"/>
                </a:solidFill>
              </a:rPr>
              <a:t>В последующие 500 лет развевающиеся полотнище стало главной частью флага. </a:t>
            </a:r>
            <a:br>
              <a:rPr lang="ru-RU" sz="3200" smtClean="0">
                <a:solidFill>
                  <a:srgbClr val="0070C0"/>
                </a:solidFill>
              </a:rPr>
            </a:br>
            <a:r>
              <a:rPr lang="ru-RU" sz="3200" smtClean="0">
                <a:solidFill>
                  <a:srgbClr val="0070C0"/>
                </a:solidFill>
              </a:rPr>
              <a:t>Флаг – от греческого слова «флего»- сжигать, озарять, гореть. </a:t>
            </a:r>
          </a:p>
        </p:txBody>
      </p:sp>
    </p:spTree>
    <p:extLst>
      <p:ext uri="{BB962C8B-B14F-4D97-AF65-F5344CB8AC3E}">
        <p14:creationId xmlns:p14="http://schemas.microsoft.com/office/powerpoint/2010/main" xmlns="" val="10449762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57200"/>
            <a:ext cx="8534400" cy="571500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200" dirty="0">
                <a:solidFill>
                  <a:srgbClr val="0070C0"/>
                </a:solidFill>
              </a:rPr>
              <a:t>Флаг  у русских  дружин был с языческих </a:t>
            </a:r>
            <a:r>
              <a:rPr lang="ru-RU" sz="3200" dirty="0" smtClean="0">
                <a:solidFill>
                  <a:srgbClr val="0070C0"/>
                </a:solidFill>
              </a:rPr>
              <a:t>времен (так гласит летопись). </a:t>
            </a:r>
            <a:br>
              <a:rPr lang="ru-RU" sz="3200" dirty="0" smtClean="0">
                <a:solidFill>
                  <a:srgbClr val="0070C0"/>
                </a:solidFill>
              </a:rPr>
            </a:br>
            <a:r>
              <a:rPr lang="ru-RU" sz="3200" dirty="0" smtClean="0">
                <a:solidFill>
                  <a:srgbClr val="0070C0"/>
                </a:solidFill>
              </a:rPr>
              <a:t>В </a:t>
            </a:r>
            <a:r>
              <a:rPr lang="ru-RU" sz="3200" dirty="0">
                <a:solidFill>
                  <a:srgbClr val="0070C0"/>
                </a:solidFill>
              </a:rPr>
              <a:t>конце 60-х годов 17-ого века по указу царя Алексея Михайловича в селе Дединово, что на Оке, началось строительство Волжско-Каспийской флотилии. Капитан </a:t>
            </a:r>
            <a:r>
              <a:rPr lang="ru-RU" sz="3200" dirty="0" err="1">
                <a:solidFill>
                  <a:srgbClr val="0070C0"/>
                </a:solidFill>
              </a:rPr>
              <a:t>Бутмер</a:t>
            </a:r>
            <a:r>
              <a:rPr lang="ru-RU" sz="3200" dirty="0">
                <a:solidFill>
                  <a:srgbClr val="0070C0"/>
                </a:solidFill>
              </a:rPr>
              <a:t> запросил для оснащения флотилии ткани на флаги. Царь приказал отпустить «</a:t>
            </a:r>
            <a:r>
              <a:rPr lang="ru-RU" sz="3200" dirty="0" err="1">
                <a:solidFill>
                  <a:srgbClr val="0070C0"/>
                </a:solidFill>
              </a:rPr>
              <a:t>червчатую</a:t>
            </a:r>
            <a:r>
              <a:rPr lang="ru-RU" sz="3200" dirty="0">
                <a:solidFill>
                  <a:srgbClr val="0070C0"/>
                </a:solidFill>
              </a:rPr>
              <a:t>, белую, лазоревую», то есть красную, белую  и синюю. Как располагались цвета на флагах, сейчас неизвестно, но именно с того времени и начинается история российского флага. </a:t>
            </a:r>
          </a:p>
        </p:txBody>
      </p:sp>
    </p:spTree>
    <p:extLst>
      <p:ext uri="{BB962C8B-B14F-4D97-AF65-F5344CB8AC3E}">
        <p14:creationId xmlns:p14="http://schemas.microsoft.com/office/powerpoint/2010/main" xmlns="" val="4920600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800600" y="660400"/>
            <a:ext cx="4114800" cy="139700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600" b="1" dirty="0" smtClean="0">
                <a:solidFill>
                  <a:srgbClr val="0070C0"/>
                </a:solidFill>
                <a:latin typeface="+mn-lt"/>
              </a:rPr>
              <a:t>Флаг царя Московского 1693 г.</a:t>
            </a:r>
            <a:endParaRPr lang="ru-RU" sz="3600" b="1" dirty="0">
              <a:solidFill>
                <a:srgbClr val="0070C0"/>
              </a:solidFill>
              <a:latin typeface="+mn-lt"/>
            </a:endParaRPr>
          </a:p>
        </p:txBody>
      </p:sp>
      <p:pic>
        <p:nvPicPr>
          <p:cNvPr id="3072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5800" y="660400"/>
            <a:ext cx="3962400" cy="2463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5800" y="3124200"/>
            <a:ext cx="3962400" cy="281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4840288" y="3503613"/>
            <a:ext cx="3962400" cy="2060575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3200" b="1" dirty="0">
                <a:solidFill>
                  <a:srgbClr val="0070C0"/>
                </a:solidFill>
              </a:rPr>
              <a:t>В Флаг царя Московского 1693 г (современная прорисовка)</a:t>
            </a:r>
          </a:p>
        </p:txBody>
      </p:sp>
    </p:spTree>
    <p:extLst>
      <p:ext uri="{BB962C8B-B14F-4D97-AF65-F5344CB8AC3E}">
        <p14:creationId xmlns:p14="http://schemas.microsoft.com/office/powerpoint/2010/main" xmlns="" val="2487452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476672"/>
            <a:ext cx="6781800" cy="432048"/>
          </a:xfrm>
        </p:spPr>
        <p:txBody>
          <a:bodyPr>
            <a:noAutofit/>
          </a:bodyPr>
          <a:lstStyle/>
          <a:p>
            <a:pPr algn="ctr"/>
            <a:r>
              <a:rPr lang="ru-RU" sz="4000" dirty="0">
                <a:solidFill>
                  <a:srgbClr val="0070C0"/>
                </a:solidFill>
              </a:rPr>
              <a:t>План урока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62000" y="980728"/>
            <a:ext cx="7543800" cy="5040560"/>
          </a:xfrm>
        </p:spPr>
        <p:txBody>
          <a:bodyPr>
            <a:normAutofit/>
          </a:bodyPr>
          <a:lstStyle/>
          <a:p>
            <a:pPr marL="457200" lvl="0" indent="-457200" eaLnBrk="0" fontAlgn="base" hangingPunct="0">
              <a:spcAft>
                <a:spcPct val="0"/>
              </a:spcAft>
              <a:buClr>
                <a:srgbClr val="AD0101"/>
              </a:buClr>
              <a:buFont typeface="Arial" charset="0"/>
              <a:buAutoNum type="arabicPeriod"/>
              <a:defRPr/>
            </a:pPr>
            <a:r>
              <a:rPr lang="ru-RU" dirty="0">
                <a:solidFill>
                  <a:srgbClr val="0070C0"/>
                </a:solidFill>
              </a:rPr>
              <a:t>Организационный момент                                 2 мин</a:t>
            </a:r>
          </a:p>
          <a:p>
            <a:pPr marL="457200" lvl="0" indent="-457200" eaLnBrk="0" fontAlgn="base" hangingPunct="0">
              <a:spcAft>
                <a:spcPct val="0"/>
              </a:spcAft>
              <a:buClr>
                <a:srgbClr val="AD0101"/>
              </a:buClr>
              <a:buFont typeface="Arial" charset="0"/>
              <a:buAutoNum type="arabicPeriod"/>
              <a:defRPr/>
            </a:pPr>
            <a:r>
              <a:rPr lang="ru-RU" dirty="0">
                <a:solidFill>
                  <a:srgbClr val="0070C0"/>
                </a:solidFill>
              </a:rPr>
              <a:t>Изучение нового </a:t>
            </a:r>
            <a:r>
              <a:rPr lang="ru-RU" dirty="0" smtClean="0">
                <a:solidFill>
                  <a:srgbClr val="0070C0"/>
                </a:solidFill>
              </a:rPr>
              <a:t>материала</a:t>
            </a:r>
          </a:p>
          <a:p>
            <a:pPr marL="0" lvl="0" indent="0" eaLnBrk="0" fontAlgn="base" hangingPunct="0">
              <a:spcAft>
                <a:spcPct val="0"/>
              </a:spcAft>
              <a:buClr>
                <a:srgbClr val="AD0101"/>
              </a:buClr>
              <a:buNone/>
              <a:defRPr/>
            </a:pPr>
            <a:r>
              <a:rPr lang="ru-RU" dirty="0">
                <a:solidFill>
                  <a:srgbClr val="0070C0"/>
                </a:solidFill>
              </a:rPr>
              <a:t> </a:t>
            </a:r>
            <a:r>
              <a:rPr lang="ru-RU" dirty="0" smtClean="0">
                <a:solidFill>
                  <a:srgbClr val="0070C0"/>
                </a:solidFill>
              </a:rPr>
              <a:t>    1. История праздника                                           5 мин</a:t>
            </a:r>
            <a:endParaRPr lang="ru-RU" dirty="0">
              <a:solidFill>
                <a:srgbClr val="0070C0"/>
              </a:solidFill>
            </a:endParaRPr>
          </a:p>
          <a:p>
            <a:pPr marL="0" lvl="0" indent="0" eaLnBrk="0" fontAlgn="base" hangingPunct="0">
              <a:spcAft>
                <a:spcPct val="0"/>
              </a:spcAft>
              <a:buClr>
                <a:srgbClr val="AD0101"/>
              </a:buClr>
              <a:buNone/>
              <a:defRPr/>
            </a:pPr>
            <a:r>
              <a:rPr lang="ru-RU" dirty="0">
                <a:solidFill>
                  <a:srgbClr val="0070C0"/>
                </a:solidFill>
              </a:rPr>
              <a:t>     </a:t>
            </a:r>
            <a:r>
              <a:rPr lang="ru-RU" dirty="0" smtClean="0">
                <a:solidFill>
                  <a:srgbClr val="0070C0"/>
                </a:solidFill>
              </a:rPr>
              <a:t>2. </a:t>
            </a:r>
            <a:r>
              <a:rPr lang="ru-RU" dirty="0">
                <a:solidFill>
                  <a:srgbClr val="0070C0"/>
                </a:solidFill>
              </a:rPr>
              <a:t>Государственный Герб Р.Ф.                            </a:t>
            </a:r>
            <a:r>
              <a:rPr lang="ru-RU" dirty="0" smtClean="0">
                <a:solidFill>
                  <a:srgbClr val="0070C0"/>
                </a:solidFill>
              </a:rPr>
              <a:t>20 </a:t>
            </a:r>
            <a:r>
              <a:rPr lang="ru-RU" dirty="0">
                <a:solidFill>
                  <a:srgbClr val="0070C0"/>
                </a:solidFill>
              </a:rPr>
              <a:t>мин</a:t>
            </a:r>
          </a:p>
          <a:p>
            <a:pPr marL="0" lvl="0" indent="0" eaLnBrk="0" fontAlgn="base" hangingPunct="0">
              <a:spcAft>
                <a:spcPct val="0"/>
              </a:spcAft>
              <a:buClr>
                <a:srgbClr val="AD0101"/>
              </a:buClr>
              <a:buNone/>
              <a:defRPr/>
            </a:pPr>
            <a:r>
              <a:rPr lang="ru-RU" dirty="0">
                <a:solidFill>
                  <a:srgbClr val="0070C0"/>
                </a:solidFill>
              </a:rPr>
              <a:t>    </a:t>
            </a:r>
            <a:r>
              <a:rPr lang="ru-RU" dirty="0" smtClean="0">
                <a:solidFill>
                  <a:srgbClr val="0070C0"/>
                </a:solidFill>
              </a:rPr>
              <a:t> 3. </a:t>
            </a:r>
            <a:r>
              <a:rPr lang="ru-RU" dirty="0">
                <a:solidFill>
                  <a:srgbClr val="0070C0"/>
                </a:solidFill>
              </a:rPr>
              <a:t>Государственный Флаг Р.Ф.                         </a:t>
            </a:r>
            <a:r>
              <a:rPr lang="ru-RU" dirty="0" smtClean="0">
                <a:solidFill>
                  <a:srgbClr val="0070C0"/>
                </a:solidFill>
              </a:rPr>
              <a:t>   </a:t>
            </a:r>
            <a:r>
              <a:rPr lang="ru-RU" dirty="0">
                <a:solidFill>
                  <a:srgbClr val="0070C0"/>
                </a:solidFill>
              </a:rPr>
              <a:t>13 мин</a:t>
            </a:r>
          </a:p>
          <a:p>
            <a:pPr marL="0" lvl="0" indent="0" eaLnBrk="0" fontAlgn="base" hangingPunct="0">
              <a:spcAft>
                <a:spcPct val="0"/>
              </a:spcAft>
              <a:buClr>
                <a:srgbClr val="AD0101"/>
              </a:buClr>
              <a:buNone/>
              <a:defRPr/>
            </a:pPr>
            <a:r>
              <a:rPr lang="ru-RU" dirty="0">
                <a:solidFill>
                  <a:srgbClr val="0070C0"/>
                </a:solidFill>
              </a:rPr>
              <a:t>     </a:t>
            </a:r>
            <a:r>
              <a:rPr lang="ru-RU" dirty="0" smtClean="0">
                <a:solidFill>
                  <a:srgbClr val="0070C0"/>
                </a:solidFill>
              </a:rPr>
              <a:t>4. </a:t>
            </a:r>
            <a:r>
              <a:rPr lang="ru-RU" dirty="0">
                <a:solidFill>
                  <a:srgbClr val="0070C0"/>
                </a:solidFill>
              </a:rPr>
              <a:t>Государственный Гимн Р.Ф.                           10 мин </a:t>
            </a:r>
          </a:p>
          <a:p>
            <a:pPr marL="0" lvl="0" indent="0" eaLnBrk="0" fontAlgn="base" hangingPunct="0">
              <a:spcAft>
                <a:spcPct val="0"/>
              </a:spcAft>
              <a:buClr>
                <a:srgbClr val="AD0101"/>
              </a:buClr>
              <a:buNone/>
              <a:defRPr/>
            </a:pPr>
            <a:r>
              <a:rPr lang="ru-RU" dirty="0" smtClean="0">
                <a:solidFill>
                  <a:srgbClr val="0070C0"/>
                </a:solidFill>
              </a:rPr>
              <a:t>     5. Негосударственные или неофициальные</a:t>
            </a:r>
          </a:p>
          <a:p>
            <a:pPr marL="0" lvl="0" indent="0" eaLnBrk="0" fontAlgn="base" hangingPunct="0">
              <a:spcAft>
                <a:spcPct val="0"/>
              </a:spcAft>
              <a:buClr>
                <a:srgbClr val="AD0101"/>
              </a:buClr>
              <a:buNone/>
              <a:defRPr/>
            </a:pPr>
            <a:r>
              <a:rPr lang="ru-RU" dirty="0">
                <a:solidFill>
                  <a:srgbClr val="0070C0"/>
                </a:solidFill>
              </a:rPr>
              <a:t> </a:t>
            </a:r>
            <a:r>
              <a:rPr lang="ru-RU" dirty="0" smtClean="0">
                <a:solidFill>
                  <a:srgbClr val="0070C0"/>
                </a:solidFill>
              </a:rPr>
              <a:t>        (национальные) символы России                  </a:t>
            </a:r>
            <a:r>
              <a:rPr lang="ru-RU" dirty="0" smtClean="0">
                <a:solidFill>
                  <a:srgbClr val="0070C0"/>
                </a:solidFill>
              </a:rPr>
              <a:t>25 </a:t>
            </a:r>
            <a:r>
              <a:rPr lang="ru-RU" dirty="0" smtClean="0">
                <a:solidFill>
                  <a:srgbClr val="0070C0"/>
                </a:solidFill>
              </a:rPr>
              <a:t>мин</a:t>
            </a:r>
          </a:p>
          <a:p>
            <a:pPr marL="0" lvl="0" indent="0" eaLnBrk="0" fontAlgn="base" hangingPunct="0">
              <a:spcAft>
                <a:spcPct val="0"/>
              </a:spcAft>
              <a:buClr>
                <a:srgbClr val="AD0101"/>
              </a:buClr>
              <a:buNone/>
              <a:defRPr/>
            </a:pPr>
            <a:endParaRPr lang="ru-RU" dirty="0">
              <a:solidFill>
                <a:srgbClr val="0070C0"/>
              </a:solidFill>
            </a:endParaRPr>
          </a:p>
          <a:p>
            <a:pPr marL="0" lvl="0" indent="0" eaLnBrk="0" fontAlgn="base" hangingPunct="0">
              <a:spcAft>
                <a:spcPct val="0"/>
              </a:spcAft>
              <a:buClr>
                <a:srgbClr val="AD0101"/>
              </a:buClr>
              <a:buNone/>
              <a:defRPr/>
            </a:pPr>
            <a:r>
              <a:rPr lang="ru-RU" dirty="0">
                <a:solidFill>
                  <a:srgbClr val="C00000"/>
                </a:solidFill>
              </a:rPr>
              <a:t>3</a:t>
            </a:r>
            <a:r>
              <a:rPr lang="ru-RU" dirty="0">
                <a:solidFill>
                  <a:srgbClr val="0070C0"/>
                </a:solidFill>
              </a:rPr>
              <a:t>.    Итог урока. Домашнее задание                          </a:t>
            </a:r>
            <a:r>
              <a:rPr lang="ru-RU" dirty="0" smtClean="0">
                <a:solidFill>
                  <a:srgbClr val="0070C0"/>
                </a:solidFill>
              </a:rPr>
              <a:t>5мин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63292434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Заголовок 1"/>
          <p:cNvSpPr>
            <a:spLocks noGrp="1"/>
          </p:cNvSpPr>
          <p:nvPr>
            <p:ph type="title"/>
          </p:nvPr>
        </p:nvSpPr>
        <p:spPr>
          <a:xfrm>
            <a:off x="381000" y="2667000"/>
            <a:ext cx="4343400" cy="381000"/>
          </a:xfrm>
        </p:spPr>
        <p:txBody>
          <a:bodyPr/>
          <a:lstStyle/>
          <a:p>
            <a:pPr eaLnBrk="1" hangingPunct="1"/>
            <a:r>
              <a:rPr lang="ru-RU" sz="2400" smtClean="0">
                <a:solidFill>
                  <a:srgbClr val="0070C0"/>
                </a:solidFill>
              </a:rPr>
              <a:t>Флаг для торговых судов 1709 г</a:t>
            </a:r>
          </a:p>
        </p:txBody>
      </p:sp>
      <p:pic>
        <p:nvPicPr>
          <p:cNvPr id="31747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38200" y="685800"/>
            <a:ext cx="3429000" cy="182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48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24400" y="685800"/>
            <a:ext cx="3886200" cy="2508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2552700" y="3352800"/>
            <a:ext cx="6210300" cy="461963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400" dirty="0">
                <a:solidFill>
                  <a:srgbClr val="0070C0"/>
                </a:solidFill>
                <a:latin typeface="Impact"/>
              </a:rPr>
              <a:t>Флаг Петра 1 с корабля «</a:t>
            </a:r>
            <a:r>
              <a:rPr lang="ru-RU" sz="2400" dirty="0" err="1">
                <a:solidFill>
                  <a:srgbClr val="0070C0"/>
                </a:solidFill>
                <a:latin typeface="Impact"/>
              </a:rPr>
              <a:t>Ингерманланд</a:t>
            </a:r>
            <a:r>
              <a:rPr lang="ru-RU" sz="2400" dirty="0">
                <a:solidFill>
                  <a:srgbClr val="0070C0"/>
                </a:solidFill>
                <a:latin typeface="Impact"/>
              </a:rPr>
              <a:t>» 1716 г</a:t>
            </a:r>
          </a:p>
        </p:txBody>
      </p:sp>
      <p:pic>
        <p:nvPicPr>
          <p:cNvPr id="31750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81000" y="3814763"/>
            <a:ext cx="3200400" cy="2281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3733800" y="4954588"/>
            <a:ext cx="5029200" cy="831850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400" dirty="0">
                <a:solidFill>
                  <a:srgbClr val="0070C0"/>
                </a:solidFill>
                <a:latin typeface="Impact"/>
              </a:rPr>
              <a:t>Государственное знамя 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400" dirty="0">
                <a:solidFill>
                  <a:srgbClr val="0070C0"/>
                </a:solidFill>
                <a:latin typeface="Impact"/>
              </a:rPr>
              <a:t>Российской империи</a:t>
            </a:r>
          </a:p>
        </p:txBody>
      </p:sp>
    </p:spTree>
    <p:extLst>
      <p:ext uri="{BB962C8B-B14F-4D97-AF65-F5344CB8AC3E}">
        <p14:creationId xmlns:p14="http://schemas.microsoft.com/office/powerpoint/2010/main" xmlns="" val="6100453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Заголовок 1"/>
          <p:cNvSpPr>
            <a:spLocks noGrp="1"/>
          </p:cNvSpPr>
          <p:nvPr>
            <p:ph type="title"/>
          </p:nvPr>
        </p:nvSpPr>
        <p:spPr>
          <a:xfrm>
            <a:off x="762000" y="4572000"/>
            <a:ext cx="7620000" cy="1600200"/>
          </a:xfrm>
        </p:spPr>
        <p:txBody>
          <a:bodyPr/>
          <a:lstStyle/>
          <a:p>
            <a:pPr eaLnBrk="1" hangingPunct="1"/>
            <a:r>
              <a:rPr lang="ru-RU" sz="3200" smtClean="0">
                <a:solidFill>
                  <a:srgbClr val="0070C0"/>
                </a:solidFill>
              </a:rPr>
              <a:t>В январе 1705 года Пётр   своим указом закрепил бело-сине-красный флаг без орла за торговым флотом, а в качестве военно-морского утвердил Андреевский флаг. Белое полотнище с синим диагональным крестом.</a:t>
            </a:r>
          </a:p>
        </p:txBody>
      </p:sp>
      <p:pic>
        <p:nvPicPr>
          <p:cNvPr id="32771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14400" y="762000"/>
            <a:ext cx="3657600" cy="2209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72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876800" y="762000"/>
            <a:ext cx="3276600" cy="2209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435311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62000" y="4572000"/>
            <a:ext cx="7589838" cy="160020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600" dirty="0">
                <a:solidFill>
                  <a:srgbClr val="0070C0"/>
                </a:solidFill>
              </a:rPr>
              <a:t>После смерти Петра 1 усилилось влияние и значение золотого и черного цветов. С 1853-1883 годы Россия носила черно-желто-белый флаг. Лишь на море господствовали бело-сине-красные цвета. </a:t>
            </a:r>
          </a:p>
        </p:txBody>
      </p:sp>
      <p:pic>
        <p:nvPicPr>
          <p:cNvPr id="33795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43000" y="609600"/>
            <a:ext cx="2819400" cy="2228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796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105400" y="609600"/>
            <a:ext cx="3124200" cy="2228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2397432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Заголовок 1"/>
          <p:cNvSpPr>
            <a:spLocks noGrp="1"/>
          </p:cNvSpPr>
          <p:nvPr>
            <p:ph type="title"/>
          </p:nvPr>
        </p:nvSpPr>
        <p:spPr>
          <a:xfrm>
            <a:off x="5562600" y="685800"/>
            <a:ext cx="3276600" cy="838200"/>
          </a:xfrm>
        </p:spPr>
        <p:txBody>
          <a:bodyPr/>
          <a:lstStyle/>
          <a:p>
            <a:pPr eaLnBrk="1" hangingPunct="1"/>
            <a:r>
              <a:rPr lang="ru-RU" sz="2400" smtClean="0">
                <a:solidFill>
                  <a:srgbClr val="0070C0"/>
                </a:solidFill>
              </a:rPr>
              <a:t>Национальные флаги</a:t>
            </a:r>
            <a:br>
              <a:rPr lang="ru-RU" sz="2400" smtClean="0">
                <a:solidFill>
                  <a:srgbClr val="0070C0"/>
                </a:solidFill>
              </a:rPr>
            </a:br>
            <a:r>
              <a:rPr lang="ru-RU" sz="2400" smtClean="0">
                <a:solidFill>
                  <a:srgbClr val="0070C0"/>
                </a:solidFill>
              </a:rPr>
              <a:t> Российской империи</a:t>
            </a:r>
          </a:p>
        </p:txBody>
      </p:sp>
      <p:pic>
        <p:nvPicPr>
          <p:cNvPr id="34819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90600" y="685800"/>
            <a:ext cx="4221163" cy="3700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820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19700" y="3392488"/>
            <a:ext cx="3238500" cy="190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1752600" y="5486400"/>
            <a:ext cx="6934200" cy="461963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400" dirty="0">
                <a:solidFill>
                  <a:srgbClr val="0070C0"/>
                </a:solidFill>
                <a:latin typeface="Impact"/>
              </a:rPr>
              <a:t>Флаг гербовых цветов дома Романовых до 1896 г</a:t>
            </a:r>
          </a:p>
        </p:txBody>
      </p:sp>
    </p:spTree>
    <p:extLst>
      <p:ext uri="{BB962C8B-B14F-4D97-AF65-F5344CB8AC3E}">
        <p14:creationId xmlns:p14="http://schemas.microsoft.com/office/powerpoint/2010/main" xmlns="" val="236233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Заголовок 1"/>
          <p:cNvSpPr>
            <a:spLocks noGrp="1"/>
          </p:cNvSpPr>
          <p:nvPr>
            <p:ph type="title"/>
          </p:nvPr>
        </p:nvSpPr>
        <p:spPr>
          <a:xfrm>
            <a:off x="381000" y="2941638"/>
            <a:ext cx="8305800" cy="3230562"/>
          </a:xfrm>
        </p:spPr>
        <p:txBody>
          <a:bodyPr/>
          <a:lstStyle/>
          <a:p>
            <a:pPr eaLnBrk="1" hangingPunct="1"/>
            <a:r>
              <a:rPr lang="ru-RU" sz="2400" smtClean="0">
                <a:solidFill>
                  <a:srgbClr val="0070C0"/>
                </a:solidFill>
              </a:rPr>
              <a:t>В 1917 году символом революционной борьбы становится красный флаг. 8 апреля 1918 года решением Совета Народных Комисаров флагом России становится красное полотнище с буквами «РСФСР» (Российская Советская Федеративная Социалистическая Республика) в верхнем углу у древка. Позже буквы заменили   серп и молот (союз рабочего и крестьянина).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5075238" y="2678113"/>
            <a:ext cx="3032125" cy="46196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400" dirty="0">
                <a:solidFill>
                  <a:srgbClr val="0070C0"/>
                </a:solidFill>
                <a:latin typeface="Impact"/>
              </a:rPr>
              <a:t>Флаг РСФСР до 1954 г</a:t>
            </a:r>
          </a:p>
        </p:txBody>
      </p:sp>
      <p:pic>
        <p:nvPicPr>
          <p:cNvPr id="35844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2000" y="576263"/>
            <a:ext cx="3505200" cy="1970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719138" y="2678113"/>
            <a:ext cx="4337050" cy="83026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400" dirty="0">
                <a:solidFill>
                  <a:srgbClr val="0070C0"/>
                </a:solidFill>
                <a:latin typeface="Impact"/>
              </a:rPr>
              <a:t>Государственный флаг РСФСР 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400" dirty="0">
                <a:solidFill>
                  <a:srgbClr val="0070C0"/>
                </a:solidFill>
                <a:latin typeface="Impact"/>
              </a:rPr>
              <a:t>1918 – 1937 г</a:t>
            </a:r>
          </a:p>
        </p:txBody>
      </p:sp>
      <p:pic>
        <p:nvPicPr>
          <p:cNvPr id="35846" name="Рисунок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876800" y="576263"/>
            <a:ext cx="3429000" cy="1970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12506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Заголовок 2"/>
          <p:cNvSpPr>
            <a:spLocks noGrp="1"/>
          </p:cNvSpPr>
          <p:nvPr>
            <p:ph type="title"/>
          </p:nvPr>
        </p:nvSpPr>
        <p:spPr>
          <a:xfrm>
            <a:off x="3581400" y="381000"/>
            <a:ext cx="5334000" cy="5791200"/>
          </a:xfrm>
        </p:spPr>
        <p:txBody>
          <a:bodyPr/>
          <a:lstStyle/>
          <a:p>
            <a:pPr eaLnBrk="1" hangingPunct="1"/>
            <a:r>
              <a:rPr lang="ru-RU" sz="2400" smtClean="0">
                <a:solidFill>
                  <a:srgbClr val="0070C0"/>
                </a:solidFill>
              </a:rPr>
              <a:t>9 января 1954 года вдоль древка флага РСФСР было решено поместить синюю полосу. </a:t>
            </a:r>
            <a:br>
              <a:rPr lang="ru-RU" sz="2400" smtClean="0">
                <a:solidFill>
                  <a:srgbClr val="0070C0"/>
                </a:solidFill>
              </a:rPr>
            </a:br>
            <a:r>
              <a:rPr lang="ru-RU" sz="2400" smtClean="0">
                <a:solidFill>
                  <a:srgbClr val="0070C0"/>
                </a:solidFill>
              </a:rPr>
              <a:t/>
            </a:r>
            <a:br>
              <a:rPr lang="ru-RU" sz="2400" smtClean="0">
                <a:solidFill>
                  <a:srgbClr val="0070C0"/>
                </a:solidFill>
              </a:rPr>
            </a:br>
            <a:r>
              <a:rPr lang="ru-RU" sz="2400" smtClean="0">
                <a:solidFill>
                  <a:srgbClr val="0070C0"/>
                </a:solidFill>
              </a:rPr>
              <a:t/>
            </a:r>
            <a:br>
              <a:rPr lang="ru-RU" sz="2400" smtClean="0">
                <a:solidFill>
                  <a:srgbClr val="0070C0"/>
                </a:solidFill>
              </a:rPr>
            </a:br>
            <a:r>
              <a:rPr lang="ru-RU" sz="2400" smtClean="0">
                <a:solidFill>
                  <a:srgbClr val="0070C0"/>
                </a:solidFill>
              </a:rPr>
              <a:t>На Втором съезде Советов  31 декабря 1924 года была принята первая Конституция СССР, тогда же было принято решение о создании единого государственного флага, единого  для всех союзных республик, - красное полотнище с расположенном в верхнем правом углу перекрещенные серп и молот, а над ними пятиконечная звезда.</a:t>
            </a:r>
          </a:p>
        </p:txBody>
      </p:sp>
      <p:pic>
        <p:nvPicPr>
          <p:cNvPr id="36867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38200" y="609600"/>
            <a:ext cx="2438400" cy="167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868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38200" y="3124200"/>
            <a:ext cx="2438400" cy="182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7934709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Заголовок 1"/>
          <p:cNvSpPr>
            <a:spLocks noGrp="1"/>
          </p:cNvSpPr>
          <p:nvPr>
            <p:ph type="title"/>
          </p:nvPr>
        </p:nvSpPr>
        <p:spPr>
          <a:xfrm>
            <a:off x="457200" y="4572000"/>
            <a:ext cx="8229600" cy="1600200"/>
          </a:xfrm>
        </p:spPr>
        <p:txBody>
          <a:bodyPr/>
          <a:lstStyle/>
          <a:p>
            <a:pPr eaLnBrk="1" hangingPunct="1"/>
            <a:r>
              <a:rPr lang="ru-RU" sz="2800" smtClean="0">
                <a:solidFill>
                  <a:srgbClr val="0070C0"/>
                </a:solidFill>
              </a:rPr>
              <a:t>В 1994 году бело-сине-красный флаг вновь стал государственным. В настоящее время чаще всего используется следующее значение цветов: белый цвет означает мир, чистоту, непорочность, совершенство; синий – цвет верности, постоянства;  красный цвет символизирует энергию, силу, кровь (пролитую за Отечество). </a:t>
            </a:r>
          </a:p>
        </p:txBody>
      </p:sp>
      <p:pic>
        <p:nvPicPr>
          <p:cNvPr id="37891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28800" y="533400"/>
            <a:ext cx="5181600" cy="251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5629311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Заголовок 1"/>
          <p:cNvSpPr>
            <a:spLocks noGrp="1"/>
          </p:cNvSpPr>
          <p:nvPr>
            <p:ph type="title"/>
          </p:nvPr>
        </p:nvSpPr>
        <p:spPr>
          <a:xfrm>
            <a:off x="381000" y="533400"/>
            <a:ext cx="8534400" cy="5638800"/>
          </a:xfrm>
        </p:spPr>
        <p:txBody>
          <a:bodyPr/>
          <a:lstStyle/>
          <a:p>
            <a:pPr eaLnBrk="1" hangingPunct="1"/>
            <a:r>
              <a:rPr lang="ru-RU" sz="2800" smtClean="0">
                <a:solidFill>
                  <a:srgbClr val="0070C0"/>
                </a:solidFill>
              </a:rPr>
              <a:t>В Федеральный Конституционный закон «О Государственном флаге Российской Федерации», </a:t>
            </a:r>
            <a:br>
              <a:rPr lang="ru-RU" sz="2800" smtClean="0">
                <a:solidFill>
                  <a:srgbClr val="0070C0"/>
                </a:solidFill>
              </a:rPr>
            </a:br>
            <a:r>
              <a:rPr lang="ru-RU" sz="2800" smtClean="0">
                <a:solidFill>
                  <a:srgbClr val="0070C0"/>
                </a:solidFill>
              </a:rPr>
              <a:t>« Ст. 1. Государственный флаг РФ является официальным государственным символом Российской Федерации.</a:t>
            </a:r>
            <a:br>
              <a:rPr lang="ru-RU" sz="2800" smtClean="0">
                <a:solidFill>
                  <a:srgbClr val="0070C0"/>
                </a:solidFill>
              </a:rPr>
            </a:br>
            <a:r>
              <a:rPr lang="ru-RU" sz="2800" smtClean="0">
                <a:solidFill>
                  <a:srgbClr val="0070C0"/>
                </a:solidFill>
              </a:rPr>
              <a:t>Государственный Флаг РФ представляет собой прямоугольное полотнище из трех равновеликих горизонтальных полос: верхней – белого, средней – синего, нижней – красного цвета. Отношение ширины флага к его длине 2 : 3</a:t>
            </a:r>
            <a:br>
              <a:rPr lang="ru-RU" sz="2800" smtClean="0">
                <a:solidFill>
                  <a:srgbClr val="0070C0"/>
                </a:solidFill>
              </a:rPr>
            </a:br>
            <a:r>
              <a:rPr lang="ru-RU" sz="2800" smtClean="0">
                <a:solidFill>
                  <a:srgbClr val="0070C0"/>
                </a:solidFill>
              </a:rPr>
              <a:t>                 Президент Российской Федерации В. ПУТИН </a:t>
            </a:r>
            <a:br>
              <a:rPr lang="ru-RU" sz="2800" smtClean="0">
                <a:solidFill>
                  <a:srgbClr val="0070C0"/>
                </a:solidFill>
              </a:rPr>
            </a:br>
            <a:r>
              <a:rPr lang="ru-RU" sz="2800" smtClean="0">
                <a:solidFill>
                  <a:srgbClr val="0070C0"/>
                </a:solidFill>
              </a:rPr>
              <a:t>                      Москва, Кремль, 25 декабря 2000 года.</a:t>
            </a:r>
            <a:br>
              <a:rPr lang="ru-RU" sz="2800" smtClean="0">
                <a:solidFill>
                  <a:srgbClr val="0070C0"/>
                </a:solidFill>
              </a:rPr>
            </a:br>
            <a:r>
              <a:rPr lang="ru-RU" sz="2800" smtClean="0">
                <a:solidFill>
                  <a:srgbClr val="0070C0"/>
                </a:solidFill>
              </a:rPr>
              <a:t>                                                                                                   № 1 – ФКЗ »</a:t>
            </a:r>
          </a:p>
        </p:txBody>
      </p:sp>
    </p:spTree>
    <p:extLst>
      <p:ext uri="{BB962C8B-B14F-4D97-AF65-F5344CB8AC3E}">
        <p14:creationId xmlns:p14="http://schemas.microsoft.com/office/powerpoint/2010/main" xmlns="" val="17521015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Заголовок 1"/>
          <p:cNvSpPr>
            <a:spLocks noGrp="1"/>
          </p:cNvSpPr>
          <p:nvPr>
            <p:ph type="title"/>
          </p:nvPr>
        </p:nvSpPr>
        <p:spPr>
          <a:xfrm>
            <a:off x="533400" y="609600"/>
            <a:ext cx="8153400" cy="5562600"/>
          </a:xfrm>
        </p:spPr>
        <p:txBody>
          <a:bodyPr/>
          <a:lstStyle/>
          <a:p>
            <a:pPr eaLnBrk="1" hangingPunct="1"/>
            <a:r>
              <a:rPr lang="ru-RU" sz="3600" smtClean="0">
                <a:solidFill>
                  <a:srgbClr val="0070C0"/>
                </a:solidFill>
              </a:rPr>
              <a:t>День Государственного флага России отмечается с 21 августа 1991 года. 21.08.91 года Верховный Совет России постановил «считать исторический флаг – полотнище из равновеликих горизонтальных …белой, лазоревой и алой полос… официальным национальным флагом Российской Федерации».</a:t>
            </a:r>
          </a:p>
        </p:txBody>
      </p:sp>
    </p:spTree>
    <p:extLst>
      <p:ext uri="{BB962C8B-B14F-4D97-AF65-F5344CB8AC3E}">
        <p14:creationId xmlns:p14="http://schemas.microsoft.com/office/powerpoint/2010/main" xmlns="" val="28321123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800600" y="304800"/>
            <a:ext cx="4191000" cy="5867400"/>
          </a:xfrm>
        </p:spPr>
        <p:txBody>
          <a:bodyPr/>
          <a:lstStyle/>
          <a:p>
            <a:pPr eaLnBrk="1" hangingPunct="1">
              <a:defRPr/>
            </a:pPr>
            <a:r>
              <a:rPr lang="ru-RU" sz="3600" b="1" dirty="0" smtClean="0">
                <a:solidFill>
                  <a:srgbClr val="FF0000"/>
                </a:solidFill>
                <a:latin typeface="+mn-lt"/>
              </a:rPr>
              <a:t>Государственный гимн </a:t>
            </a:r>
            <a:r>
              <a:rPr lang="ru-RU" sz="3600" dirty="0" smtClean="0">
                <a:latin typeface="+mn-lt"/>
              </a:rPr>
              <a:t>– </a:t>
            </a:r>
            <a:r>
              <a:rPr lang="ru-RU" sz="3600" dirty="0" smtClean="0">
                <a:solidFill>
                  <a:srgbClr val="0070C0"/>
                </a:solidFill>
                <a:latin typeface="+mn-lt"/>
              </a:rPr>
              <a:t>торжественное музыкальное произведение, призванное сплачивать, вдохновлять всю нацию</a:t>
            </a:r>
            <a:r>
              <a:rPr lang="ru-RU" sz="4400" dirty="0" smtClean="0">
                <a:solidFill>
                  <a:srgbClr val="0070C0"/>
                </a:solidFill>
                <a:latin typeface="+mn-lt"/>
              </a:rPr>
              <a:t>. </a:t>
            </a:r>
            <a:endParaRPr lang="ru-RU" sz="4400" dirty="0">
              <a:solidFill>
                <a:srgbClr val="0070C0"/>
              </a:solidFill>
              <a:latin typeface="+mn-lt"/>
            </a:endParaRPr>
          </a:p>
        </p:txBody>
      </p:sp>
      <p:pic>
        <p:nvPicPr>
          <p:cNvPr id="40963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45604" y="457200"/>
            <a:ext cx="4876800" cy="5943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15870455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78264" y="2734220"/>
            <a:ext cx="1941808" cy="24666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436096" y="404664"/>
            <a:ext cx="3456384" cy="34563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1560" y="3665698"/>
            <a:ext cx="2406898" cy="30702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527" y="603225"/>
            <a:ext cx="3061305" cy="18896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6" name="Picture 6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436095" y="4509120"/>
            <a:ext cx="3240359" cy="21857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875617769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4572000"/>
            <a:ext cx="8610600" cy="1600200"/>
          </a:xfrm>
        </p:spPr>
        <p:txBody>
          <a:bodyPr/>
          <a:lstStyle/>
          <a:p>
            <a:pPr eaLnBrk="1" hangingPunct="1">
              <a:defRPr/>
            </a:pPr>
            <a:r>
              <a:rPr lang="ru-RU" sz="3600" dirty="0" smtClean="0">
                <a:solidFill>
                  <a:srgbClr val="0070C0"/>
                </a:solidFill>
                <a:latin typeface="+mn-lt"/>
              </a:rPr>
              <a:t>Истоки гимнов – в глубине истории. Уже несколько тысячелетий назад у некоторых народов были созданы торжественные песнопения. (Гимн в переводе с греческого – «торжественное песнопение».) </a:t>
            </a:r>
            <a:br>
              <a:rPr lang="ru-RU" sz="3600" dirty="0" smtClean="0">
                <a:solidFill>
                  <a:srgbClr val="0070C0"/>
                </a:solidFill>
                <a:latin typeface="+mn-lt"/>
              </a:rPr>
            </a:br>
            <a:r>
              <a:rPr lang="ru-RU" sz="3600" dirty="0" smtClean="0">
                <a:solidFill>
                  <a:srgbClr val="0070C0"/>
                </a:solidFill>
                <a:latin typeface="+mn-lt"/>
              </a:rPr>
              <a:t>Еще до Н.Э. на территории Руси слово «Гимн» могло быть известно. Однако за торжественными песнопениями постепенно закрепилось название «слово» или «песнь».</a:t>
            </a:r>
            <a:endParaRPr lang="ru-RU" sz="3600" dirty="0">
              <a:solidFill>
                <a:srgbClr val="0070C0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595240186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077200" cy="5715000"/>
          </a:xfrm>
        </p:spPr>
        <p:txBody>
          <a:bodyPr anchor="t"/>
          <a:lstStyle/>
          <a:p>
            <a:pPr eaLnBrk="1" hangingPunct="1">
              <a:defRPr/>
            </a:pPr>
            <a:r>
              <a:rPr lang="ru-RU" sz="2800" dirty="0" smtClean="0">
                <a:solidFill>
                  <a:srgbClr val="0070C0"/>
                </a:solidFill>
                <a:latin typeface="+mn-lt"/>
              </a:rPr>
              <a:t>Известно, что </a:t>
            </a:r>
            <a:r>
              <a:rPr lang="ru-RU" sz="2800" b="1" dirty="0" smtClean="0">
                <a:solidFill>
                  <a:srgbClr val="0070C0"/>
                </a:solidFill>
                <a:latin typeface="+mn-lt"/>
              </a:rPr>
              <a:t>до 1812 г гимном служила мелодия полонеза О. Козловского</a:t>
            </a:r>
            <a:r>
              <a:rPr lang="ru-RU" sz="2800" dirty="0" smtClean="0">
                <a:solidFill>
                  <a:srgbClr val="0070C0"/>
                </a:solidFill>
                <a:latin typeface="+mn-lt"/>
              </a:rPr>
              <a:t> </a:t>
            </a:r>
            <a:r>
              <a:rPr lang="ru-RU" sz="2800" b="1" dirty="0" smtClean="0">
                <a:solidFill>
                  <a:srgbClr val="0070C0"/>
                </a:solidFill>
                <a:latin typeface="+mn-lt"/>
              </a:rPr>
              <a:t>«Гром победы, раздавайся».</a:t>
            </a:r>
            <a:br>
              <a:rPr lang="ru-RU" sz="2800" b="1" dirty="0" smtClean="0">
                <a:solidFill>
                  <a:srgbClr val="0070C0"/>
                </a:solidFill>
                <a:latin typeface="+mn-lt"/>
              </a:rPr>
            </a:br>
            <a:r>
              <a:rPr lang="ru-RU" sz="2800" b="1" dirty="0" smtClean="0">
                <a:solidFill>
                  <a:srgbClr val="0070C0"/>
                </a:solidFill>
                <a:latin typeface="+mn-lt"/>
              </a:rPr>
              <a:t>В 1833 году </a:t>
            </a:r>
            <a:r>
              <a:rPr lang="ru-RU" sz="2800" dirty="0" smtClean="0">
                <a:solidFill>
                  <a:srgbClr val="0070C0"/>
                </a:solidFill>
                <a:latin typeface="+mn-lt"/>
              </a:rPr>
              <a:t>по предложению Николая 1 композитор А.Ф. Львов создал мелодию из отрывков разных напевов, и получилось </a:t>
            </a:r>
            <a:r>
              <a:rPr lang="ru-RU" sz="2800" b="1" dirty="0" smtClean="0">
                <a:solidFill>
                  <a:srgbClr val="0070C0"/>
                </a:solidFill>
                <a:latin typeface="+mn-lt"/>
              </a:rPr>
              <a:t>«Боже царя храни» на стихи В.А. Жуковского.</a:t>
            </a:r>
            <a:r>
              <a:rPr lang="ru-RU" sz="2800" dirty="0" smtClean="0">
                <a:solidFill>
                  <a:srgbClr val="0070C0"/>
                </a:solidFill>
                <a:latin typeface="+mn-lt"/>
              </a:rPr>
              <a:t> </a:t>
            </a:r>
            <a:r>
              <a:rPr lang="ru-RU" sz="2800" b="1" dirty="0" smtClean="0">
                <a:solidFill>
                  <a:srgbClr val="0070C0"/>
                </a:solidFill>
                <a:latin typeface="+mn-lt"/>
              </a:rPr>
              <a:t>В годы советской власти – «Интернационал» </a:t>
            </a:r>
            <a:br>
              <a:rPr lang="ru-RU" sz="2800" b="1" dirty="0" smtClean="0">
                <a:solidFill>
                  <a:srgbClr val="0070C0"/>
                </a:solidFill>
                <a:latin typeface="+mn-lt"/>
              </a:rPr>
            </a:br>
            <a:r>
              <a:rPr lang="ru-RU" sz="2800" b="1" dirty="0" smtClean="0">
                <a:solidFill>
                  <a:srgbClr val="0070C0"/>
                </a:solidFill>
                <a:latin typeface="+mn-lt"/>
              </a:rPr>
              <a:t>В первые дни Великой Отечественной войны – «Священная война».</a:t>
            </a:r>
            <a:br>
              <a:rPr lang="ru-RU" sz="2800" b="1" dirty="0" smtClean="0">
                <a:solidFill>
                  <a:srgbClr val="0070C0"/>
                </a:solidFill>
                <a:latin typeface="+mn-lt"/>
              </a:rPr>
            </a:br>
            <a:r>
              <a:rPr lang="ru-RU" sz="2800" b="1" dirty="0" smtClean="0">
                <a:solidFill>
                  <a:srgbClr val="0070C0"/>
                </a:solidFill>
                <a:latin typeface="+mn-lt"/>
              </a:rPr>
              <a:t>В 1943 году </a:t>
            </a:r>
            <a:r>
              <a:rPr lang="ru-RU" sz="2800" dirty="0" smtClean="0">
                <a:solidFill>
                  <a:srgbClr val="0070C0"/>
                </a:solidFill>
                <a:latin typeface="+mn-lt"/>
              </a:rPr>
              <a:t>был написан новый </a:t>
            </a:r>
            <a:r>
              <a:rPr lang="ru-RU" sz="2800" b="1" dirty="0" smtClean="0">
                <a:solidFill>
                  <a:srgbClr val="0070C0"/>
                </a:solidFill>
                <a:latin typeface="+mn-lt"/>
              </a:rPr>
              <a:t>гимн на музыку А.В. Александрова</a:t>
            </a:r>
            <a:r>
              <a:rPr lang="ru-RU" sz="2800" dirty="0" smtClean="0">
                <a:solidFill>
                  <a:srgbClr val="0070C0"/>
                </a:solidFill>
                <a:latin typeface="+mn-lt"/>
              </a:rPr>
              <a:t>, просуществовавший до 1991 г., хотя текст менялся не однократно.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235743482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381000"/>
            <a:ext cx="8305800" cy="6248400"/>
          </a:xfrm>
        </p:spPr>
        <p:txBody>
          <a:bodyPr anchor="ctr"/>
          <a:lstStyle/>
          <a:p>
            <a:pPr eaLnBrk="1" hangingPunct="1">
              <a:defRPr/>
            </a:pPr>
            <a:r>
              <a:rPr lang="ru-RU" sz="2400" dirty="0" smtClean="0">
                <a:latin typeface="+mn-lt"/>
              </a:rPr>
              <a:t/>
            </a:r>
            <a:br>
              <a:rPr lang="ru-RU" sz="2400" dirty="0" smtClean="0">
                <a:latin typeface="+mn-lt"/>
              </a:rPr>
            </a:br>
            <a:r>
              <a:rPr lang="ru-RU" sz="2400" dirty="0" smtClean="0">
                <a:solidFill>
                  <a:srgbClr val="0070C0"/>
                </a:solidFill>
                <a:latin typeface="+mn-lt"/>
              </a:rPr>
              <a:t>Вот строки из текста последнего </a:t>
            </a:r>
            <a:r>
              <a:rPr lang="ru-RU" sz="2400" b="1" dirty="0" smtClean="0">
                <a:solidFill>
                  <a:srgbClr val="0070C0"/>
                </a:solidFill>
                <a:latin typeface="+mn-lt"/>
              </a:rPr>
              <a:t>гимна СССР.</a:t>
            </a:r>
            <a:br>
              <a:rPr lang="ru-RU" sz="2400" b="1" dirty="0" smtClean="0">
                <a:solidFill>
                  <a:srgbClr val="0070C0"/>
                </a:solidFill>
                <a:latin typeface="+mn-lt"/>
              </a:rPr>
            </a:br>
            <a:r>
              <a:rPr lang="ru-RU" sz="2400" dirty="0" smtClean="0">
                <a:solidFill>
                  <a:srgbClr val="0070C0"/>
                </a:solidFill>
                <a:latin typeface="+mn-lt"/>
              </a:rPr>
              <a:t>         «…Славься Отечество, наше свободное,</a:t>
            </a:r>
            <a:br>
              <a:rPr lang="ru-RU" sz="2400" dirty="0" smtClean="0">
                <a:solidFill>
                  <a:srgbClr val="0070C0"/>
                </a:solidFill>
                <a:latin typeface="+mn-lt"/>
              </a:rPr>
            </a:br>
            <a:r>
              <a:rPr lang="ru-RU" sz="2400" dirty="0" smtClean="0">
                <a:solidFill>
                  <a:srgbClr val="0070C0"/>
                </a:solidFill>
                <a:latin typeface="+mn-lt"/>
              </a:rPr>
              <a:t>               Дружбы народов единый оплот</a:t>
            </a:r>
            <a:br>
              <a:rPr lang="ru-RU" sz="2400" dirty="0" smtClean="0">
                <a:solidFill>
                  <a:srgbClr val="0070C0"/>
                </a:solidFill>
                <a:latin typeface="+mn-lt"/>
              </a:rPr>
            </a:br>
            <a:r>
              <a:rPr lang="ru-RU" sz="2400" dirty="0" smtClean="0">
                <a:solidFill>
                  <a:srgbClr val="0070C0"/>
                </a:solidFill>
                <a:latin typeface="+mn-lt"/>
              </a:rPr>
              <a:t>               Партия Ленина, сила народная </a:t>
            </a:r>
            <a:br>
              <a:rPr lang="ru-RU" sz="2400" dirty="0" smtClean="0">
                <a:solidFill>
                  <a:srgbClr val="0070C0"/>
                </a:solidFill>
                <a:latin typeface="+mn-lt"/>
              </a:rPr>
            </a:br>
            <a:r>
              <a:rPr lang="ru-RU" sz="2400" dirty="0" smtClean="0">
                <a:solidFill>
                  <a:srgbClr val="0070C0"/>
                </a:solidFill>
                <a:latin typeface="+mn-lt"/>
              </a:rPr>
              <a:t>               Нас к торжеству коммунизма ведет…»</a:t>
            </a:r>
            <a:br>
              <a:rPr lang="ru-RU" sz="2400" dirty="0" smtClean="0">
                <a:solidFill>
                  <a:srgbClr val="0070C0"/>
                </a:solidFill>
                <a:latin typeface="+mn-lt"/>
              </a:rPr>
            </a:br>
            <a:r>
              <a:rPr lang="ru-RU" sz="2400" b="1" dirty="0" smtClean="0">
                <a:solidFill>
                  <a:srgbClr val="0070C0"/>
                </a:solidFill>
                <a:latin typeface="+mn-lt"/>
              </a:rPr>
              <a:t>В 2000 году на музыку А.В. Александрова С.В. Михалков написал новые слова, </a:t>
            </a:r>
            <a:r>
              <a:rPr lang="ru-RU" sz="2400" dirty="0" smtClean="0">
                <a:solidFill>
                  <a:srgbClr val="0070C0"/>
                </a:solidFill>
                <a:latin typeface="+mn-lt"/>
              </a:rPr>
              <a:t>и вся страна встречала 21 век с новой </a:t>
            </a:r>
            <a:r>
              <a:rPr lang="ru-RU" sz="2400" b="1" dirty="0" smtClean="0">
                <a:solidFill>
                  <a:srgbClr val="0070C0"/>
                </a:solidFill>
                <a:latin typeface="+mn-lt"/>
              </a:rPr>
              <a:t>главной песней</a:t>
            </a:r>
            <a:r>
              <a:rPr lang="ru-RU" sz="2800" b="1" dirty="0" smtClean="0">
                <a:solidFill>
                  <a:srgbClr val="0070C0"/>
                </a:solidFill>
                <a:latin typeface="+mn-lt"/>
              </a:rPr>
              <a:t>.</a:t>
            </a:r>
            <a:br>
              <a:rPr lang="ru-RU" sz="2800" b="1" dirty="0" smtClean="0">
                <a:solidFill>
                  <a:srgbClr val="0070C0"/>
                </a:solidFill>
                <a:latin typeface="+mn-lt"/>
              </a:rPr>
            </a:br>
            <a:r>
              <a:rPr lang="ru-RU" sz="2800" dirty="0" smtClean="0">
                <a:solidFill>
                  <a:srgbClr val="0070C0"/>
                </a:solidFill>
                <a:latin typeface="+mn-lt"/>
              </a:rPr>
              <a:t>       </a:t>
            </a:r>
            <a:r>
              <a:rPr lang="ru-RU" sz="2400" dirty="0" smtClean="0">
                <a:solidFill>
                  <a:srgbClr val="0070C0"/>
                </a:solidFill>
                <a:latin typeface="+mn-lt"/>
              </a:rPr>
              <a:t>«…Россия – священная наша держава,</a:t>
            </a:r>
            <a:br>
              <a:rPr lang="ru-RU" sz="2400" dirty="0" smtClean="0">
                <a:solidFill>
                  <a:srgbClr val="0070C0"/>
                </a:solidFill>
                <a:latin typeface="+mn-lt"/>
              </a:rPr>
            </a:br>
            <a:r>
              <a:rPr lang="ru-RU" sz="2400" dirty="0" smtClean="0">
                <a:solidFill>
                  <a:srgbClr val="0070C0"/>
                </a:solidFill>
                <a:latin typeface="+mn-lt"/>
              </a:rPr>
              <a:t>              Россия любимая наша страна.</a:t>
            </a:r>
            <a:br>
              <a:rPr lang="ru-RU" sz="2400" dirty="0" smtClean="0">
                <a:solidFill>
                  <a:srgbClr val="0070C0"/>
                </a:solidFill>
                <a:latin typeface="+mn-lt"/>
              </a:rPr>
            </a:br>
            <a:r>
              <a:rPr lang="ru-RU" sz="2400" dirty="0" smtClean="0">
                <a:solidFill>
                  <a:srgbClr val="0070C0"/>
                </a:solidFill>
                <a:latin typeface="+mn-lt"/>
              </a:rPr>
              <a:t>              Могучая воля, великая слава –</a:t>
            </a:r>
            <a:br>
              <a:rPr lang="ru-RU" sz="2400" dirty="0" smtClean="0">
                <a:solidFill>
                  <a:srgbClr val="0070C0"/>
                </a:solidFill>
                <a:latin typeface="+mn-lt"/>
              </a:rPr>
            </a:br>
            <a:r>
              <a:rPr lang="ru-RU" sz="2400" dirty="0" smtClean="0">
                <a:solidFill>
                  <a:srgbClr val="0070C0"/>
                </a:solidFill>
                <a:latin typeface="+mn-lt"/>
              </a:rPr>
              <a:t>              Твое достоянье на все времена!</a:t>
            </a:r>
            <a:br>
              <a:rPr lang="ru-RU" sz="2400" dirty="0" smtClean="0">
                <a:solidFill>
                  <a:srgbClr val="0070C0"/>
                </a:solidFill>
                <a:latin typeface="+mn-lt"/>
              </a:rPr>
            </a:br>
            <a:r>
              <a:rPr lang="ru-RU" sz="2400" dirty="0" smtClean="0">
                <a:solidFill>
                  <a:srgbClr val="0070C0"/>
                </a:solidFill>
                <a:latin typeface="+mn-lt"/>
              </a:rPr>
              <a:t>               Припев :   Славься Отечество наше свободное,</a:t>
            </a:r>
            <a:br>
              <a:rPr lang="ru-RU" sz="2400" dirty="0" smtClean="0">
                <a:solidFill>
                  <a:srgbClr val="0070C0"/>
                </a:solidFill>
                <a:latin typeface="+mn-lt"/>
              </a:rPr>
            </a:br>
            <a:r>
              <a:rPr lang="ru-RU" sz="2400" dirty="0" smtClean="0">
                <a:solidFill>
                  <a:srgbClr val="0070C0"/>
                </a:solidFill>
                <a:latin typeface="+mn-lt"/>
              </a:rPr>
              <a:t>                                 Братских народов союз вековой,</a:t>
            </a:r>
            <a:br>
              <a:rPr lang="ru-RU" sz="2400" dirty="0" smtClean="0">
                <a:solidFill>
                  <a:srgbClr val="0070C0"/>
                </a:solidFill>
                <a:latin typeface="+mn-lt"/>
              </a:rPr>
            </a:br>
            <a:r>
              <a:rPr lang="ru-RU" sz="2400" dirty="0" smtClean="0">
                <a:solidFill>
                  <a:srgbClr val="0070C0"/>
                </a:solidFill>
                <a:latin typeface="+mn-lt"/>
              </a:rPr>
              <a:t>                                 Предками данная мудрость народная!</a:t>
            </a:r>
            <a:br>
              <a:rPr lang="ru-RU" sz="2400" dirty="0" smtClean="0">
                <a:solidFill>
                  <a:srgbClr val="0070C0"/>
                </a:solidFill>
                <a:latin typeface="+mn-lt"/>
              </a:rPr>
            </a:br>
            <a:r>
              <a:rPr lang="ru-RU" sz="2400" dirty="0" smtClean="0">
                <a:solidFill>
                  <a:srgbClr val="0070C0"/>
                </a:solidFill>
                <a:latin typeface="+mn-lt"/>
              </a:rPr>
              <a:t>                                 Славься страна! Мы гордимся тобой!…»</a:t>
            </a:r>
            <a:r>
              <a:rPr lang="ru-RU" sz="2800" dirty="0" smtClean="0">
                <a:latin typeface="+mn-lt"/>
              </a:rPr>
              <a:t/>
            </a:r>
            <a:br>
              <a:rPr lang="ru-RU" sz="2800" dirty="0" smtClean="0">
                <a:latin typeface="+mn-lt"/>
              </a:rPr>
            </a:br>
            <a:endParaRPr lang="ru-RU" sz="28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49222109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971600" y="404664"/>
            <a:ext cx="6781800" cy="1600200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rgbClr val="0070C0"/>
                </a:solidFill>
              </a:rPr>
              <a:t>Национальные символы России</a:t>
            </a: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762000" y="2204864"/>
            <a:ext cx="7543800" cy="4320480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ru-RU" b="1" dirty="0" smtClean="0">
                <a:solidFill>
                  <a:srgbClr val="0070C0"/>
                </a:solidFill>
              </a:rPr>
              <a:t>    </a:t>
            </a:r>
            <a:r>
              <a:rPr lang="ru-RU" sz="3600" b="1" dirty="0" smtClean="0">
                <a:solidFill>
                  <a:srgbClr val="0070C0"/>
                </a:solidFill>
              </a:rPr>
              <a:t>Помимо </a:t>
            </a:r>
            <a:r>
              <a:rPr lang="ru-RU" sz="3600" b="1" dirty="0">
                <a:solidFill>
                  <a:srgbClr val="0070C0"/>
                </a:solidFill>
              </a:rPr>
              <a:t>традиционных символов в виде герба, флага и гимна, каждая страна имеет и ряд других национальных символов, которые обозначают специфические для каждой страны историю, культуру и быт.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ru-RU" sz="3600" b="1" dirty="0">
                <a:solidFill>
                  <a:srgbClr val="0070C0"/>
                </a:solidFill>
              </a:rPr>
              <a:t>          Россия также имеет свои неофициальные символы.</a:t>
            </a:r>
            <a:r>
              <a:rPr lang="ru-RU" sz="3600" dirty="0">
                <a:solidFill>
                  <a:srgbClr val="0070C0"/>
                </a:solidFill>
              </a:rPr>
              <a:t>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695570855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5616" y="476672"/>
            <a:ext cx="6781800" cy="870992"/>
          </a:xfrm>
        </p:spPr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Красная площадь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55576" y="4149080"/>
            <a:ext cx="7543800" cy="2304256"/>
          </a:xfrm>
        </p:spPr>
        <p:txBody>
          <a:bodyPr/>
          <a:lstStyle/>
          <a:p>
            <a:r>
              <a:rPr lang="ru-RU" sz="2800" dirty="0">
                <a:latin typeface="Times New Roman" pitchFamily="18" charset="0"/>
              </a:rPr>
              <a:t> </a:t>
            </a:r>
            <a:r>
              <a:rPr lang="ru-RU" dirty="0">
                <a:solidFill>
                  <a:srgbClr val="0070C0"/>
                </a:solidFill>
                <a:latin typeface="Times New Roman" pitchFamily="18" charset="0"/>
              </a:rPr>
              <a:t>Красная площадь, как символ единства России, героизма российского народа, боевой и трудовой славы многих наших соотечественников, а также как место многочисленных исторических и судьбоносных событий является гордостью каждого и олицетворяет величие России. Красная площадь – символ центра страны, ее средоточие.</a:t>
            </a:r>
            <a:endParaRPr lang="ru-RU" dirty="0">
              <a:solidFill>
                <a:srgbClr val="0070C0"/>
              </a:solidFill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528" y="1268760"/>
            <a:ext cx="4067175" cy="2786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16016" y="1268760"/>
            <a:ext cx="4104456" cy="2786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438662018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404664"/>
            <a:ext cx="6500192" cy="1159024"/>
          </a:xfrm>
        </p:spPr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Кремль 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3568" y="2204864"/>
            <a:ext cx="2664296" cy="3456384"/>
          </a:xfrm>
        </p:spPr>
        <p:txBody>
          <a:bodyPr/>
          <a:lstStyle/>
          <a:p>
            <a:r>
              <a:rPr lang="ru-RU" sz="3200" dirty="0">
                <a:solidFill>
                  <a:srgbClr val="0070C0"/>
                </a:solidFill>
              </a:rPr>
              <a:t>Кремль является символом высшего руководства России.</a:t>
            </a:r>
          </a:p>
          <a:p>
            <a:endParaRPr lang="ru-RU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63888" y="404664"/>
            <a:ext cx="4922539" cy="62646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899777270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-3572"/>
            <a:ext cx="7698432" cy="1416348"/>
          </a:xfrm>
        </p:spPr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Кремлевские куранты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62000" y="3284984"/>
            <a:ext cx="3161928" cy="1287016"/>
          </a:xfrm>
        </p:spPr>
        <p:txBody>
          <a:bodyPr/>
          <a:lstStyle/>
          <a:p>
            <a:r>
              <a:rPr lang="ru-RU" b="1" dirty="0">
                <a:solidFill>
                  <a:srgbClr val="0070C0"/>
                </a:solidFill>
                <a:latin typeface="Times New Roman" pitchFamily="18" charset="0"/>
              </a:rPr>
              <a:t>Кремлевские куранты</a:t>
            </a:r>
            <a:r>
              <a:rPr lang="ru-RU" dirty="0">
                <a:solidFill>
                  <a:srgbClr val="0070C0"/>
                </a:solidFill>
                <a:latin typeface="Times New Roman" pitchFamily="18" charset="0"/>
              </a:rPr>
              <a:t> на Спасской башне,  давно уже стали символом не только Красной площади, но и точности, надежности и незыблемости России </a:t>
            </a:r>
          </a:p>
          <a:p>
            <a:endParaRPr lang="ru-RU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59300" y="1412776"/>
            <a:ext cx="3968750" cy="45086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326716742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548680"/>
            <a:ext cx="6781800" cy="943000"/>
          </a:xfrm>
        </p:spPr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Береза 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700808"/>
            <a:ext cx="3168352" cy="4463504"/>
          </a:xfrm>
        </p:spPr>
        <p:txBody>
          <a:bodyPr/>
          <a:lstStyle/>
          <a:p>
            <a:r>
              <a:rPr lang="ru-RU" sz="2800" dirty="0">
                <a:solidFill>
                  <a:srgbClr val="0070C0"/>
                </a:solidFill>
                <a:latin typeface="Times New Roman" pitchFamily="18" charset="0"/>
              </a:rPr>
              <a:t>Береза всегда считалась символом России, символом ее одухотворенности, процветания и долголетия</a:t>
            </a:r>
            <a:endParaRPr lang="ru-RU" sz="2800" dirty="0">
              <a:solidFill>
                <a:srgbClr val="0070C0"/>
              </a:solidFill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11972" y="548680"/>
            <a:ext cx="4608514" cy="54336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12159" y="4510968"/>
            <a:ext cx="2736305" cy="20506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953974738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332656"/>
            <a:ext cx="6997824" cy="1015008"/>
          </a:xfrm>
        </p:spPr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Матрешка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1560" y="1988840"/>
            <a:ext cx="3312368" cy="3886200"/>
          </a:xfrm>
        </p:spPr>
        <p:txBody>
          <a:bodyPr/>
          <a:lstStyle/>
          <a:p>
            <a:r>
              <a:rPr lang="ru-RU" sz="2800" b="1" dirty="0">
                <a:solidFill>
                  <a:srgbClr val="0070C0"/>
                </a:solidFill>
                <a:latin typeface="Times New Roman" pitchFamily="18" charset="0"/>
              </a:rPr>
              <a:t>Матрешки </a:t>
            </a:r>
            <a:r>
              <a:rPr lang="ru-RU" sz="2800" b="1" dirty="0" smtClean="0">
                <a:solidFill>
                  <a:srgbClr val="0070C0"/>
                </a:solidFill>
                <a:latin typeface="Times New Roman" pitchFamily="18" charset="0"/>
              </a:rPr>
              <a:t>неофициальный </a:t>
            </a:r>
            <a:r>
              <a:rPr lang="ru-RU" sz="2800" b="1" dirty="0">
                <a:solidFill>
                  <a:srgbClr val="0070C0"/>
                </a:solidFill>
                <a:latin typeface="Times New Roman" pitchFamily="18" charset="0"/>
              </a:rPr>
              <a:t>символ России. Символ ее загадочной для всех души.</a:t>
            </a:r>
            <a:r>
              <a:rPr lang="ru-RU" sz="2800" dirty="0">
                <a:solidFill>
                  <a:srgbClr val="0070C0"/>
                </a:solidFill>
                <a:latin typeface="Times New Roman" pitchFamily="18" charset="0"/>
              </a:rPr>
              <a:t> </a:t>
            </a:r>
          </a:p>
          <a:p>
            <a:endParaRPr lang="ru-RU" dirty="0">
              <a:solidFill>
                <a:srgbClr val="0070C0"/>
              </a:solidFill>
            </a:endParaRP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95936" y="537220"/>
            <a:ext cx="4614863" cy="292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27985" y="3645023"/>
            <a:ext cx="3816424" cy="23762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768196063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476672"/>
            <a:ext cx="6781800" cy="792088"/>
          </a:xfrm>
        </p:spPr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Медведь 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1988839"/>
            <a:ext cx="5688632" cy="4610795"/>
          </a:xfrm>
        </p:spPr>
        <p:txBody>
          <a:bodyPr/>
          <a:lstStyle/>
          <a:p>
            <a:r>
              <a:rPr lang="ru-RU" b="1" dirty="0">
                <a:solidFill>
                  <a:srgbClr val="0070C0"/>
                </a:solidFill>
                <a:latin typeface="Times New Roman" pitchFamily="18" charset="0"/>
              </a:rPr>
              <a:t>Как правило, в народном сознании медведь - величественное животное, занимающее исключительное положение среди других зверей. Во многом оно обусловлено биологическими качествами медведя, его размерами, силой, мощью, сметливостью, переходами от движений ленивых и неуклюжих - к быстрым и точным. Не случайно его изображение имеют на своих гербах многие русские города (Ярославль, Новгород и др.), а сам медведь является неофициальным символом России и русского народа.</a:t>
            </a:r>
          </a:p>
          <a:p>
            <a:endParaRPr lang="ru-RU" dirty="0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652121" y="2276872"/>
            <a:ext cx="3236292" cy="4322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264585" y="440234"/>
            <a:ext cx="2011363" cy="1725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51789792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62000" y="404664"/>
            <a:ext cx="7543800" cy="4104456"/>
          </a:xfrm>
        </p:spPr>
        <p:txBody>
          <a:bodyPr>
            <a:normAutofit lnSpcReduction="10000"/>
          </a:bodyPr>
          <a:lstStyle/>
          <a:p>
            <a:r>
              <a:rPr lang="ru-RU" dirty="0">
                <a:solidFill>
                  <a:srgbClr val="0070C0"/>
                </a:solidFill>
              </a:rPr>
              <a:t>День России или же День независимости России, как именовался </a:t>
            </a:r>
            <a:r>
              <a:rPr lang="ru-RU" dirty="0" smtClean="0">
                <a:solidFill>
                  <a:srgbClr val="0070C0"/>
                </a:solidFill>
              </a:rPr>
              <a:t>этот </a:t>
            </a:r>
            <a:r>
              <a:rPr lang="ru-RU" dirty="0">
                <a:solidFill>
                  <a:srgbClr val="0070C0"/>
                </a:solidFill>
              </a:rPr>
              <a:t>праздник до 2002 </a:t>
            </a:r>
            <a:r>
              <a:rPr lang="ru-RU" dirty="0" smtClean="0">
                <a:solidFill>
                  <a:srgbClr val="0070C0"/>
                </a:solidFill>
              </a:rPr>
              <a:t>года</a:t>
            </a:r>
          </a:p>
          <a:p>
            <a:r>
              <a:rPr lang="ru-RU" dirty="0" smtClean="0">
                <a:solidFill>
                  <a:srgbClr val="0070C0"/>
                </a:solidFill>
              </a:rPr>
              <a:t>- </a:t>
            </a:r>
            <a:r>
              <a:rPr lang="ru-RU" dirty="0">
                <a:solidFill>
                  <a:srgbClr val="0070C0"/>
                </a:solidFill>
              </a:rPr>
              <a:t>это один из самых «молодых» </a:t>
            </a:r>
            <a:r>
              <a:rPr lang="ru-RU" dirty="0" smtClean="0">
                <a:solidFill>
                  <a:srgbClr val="0070C0"/>
                </a:solidFill>
              </a:rPr>
              <a:t>государственных праздников </a:t>
            </a:r>
            <a:r>
              <a:rPr lang="ru-RU" dirty="0">
                <a:solidFill>
                  <a:srgbClr val="0070C0"/>
                </a:solidFill>
              </a:rPr>
              <a:t>в нашей стране</a:t>
            </a:r>
            <a:r>
              <a:rPr lang="ru-RU" dirty="0" smtClean="0">
                <a:solidFill>
                  <a:srgbClr val="0070C0"/>
                </a:solidFill>
              </a:rPr>
              <a:t>.</a:t>
            </a:r>
          </a:p>
          <a:p>
            <a:r>
              <a:rPr lang="ru-RU" dirty="0">
                <a:solidFill>
                  <a:srgbClr val="0070C0"/>
                </a:solidFill>
              </a:rPr>
              <a:t>12 июня 1990 года в </a:t>
            </a:r>
            <a:r>
              <a:rPr lang="ru-RU" dirty="0" smtClean="0">
                <a:solidFill>
                  <a:srgbClr val="0070C0"/>
                </a:solidFill>
              </a:rPr>
              <a:t>обстановке, </a:t>
            </a:r>
            <a:r>
              <a:rPr lang="ru-RU" dirty="0">
                <a:solidFill>
                  <a:srgbClr val="0070C0"/>
                </a:solidFill>
              </a:rPr>
              <a:t>проходившей в </a:t>
            </a:r>
            <a:r>
              <a:rPr lang="ru-RU" dirty="0" smtClean="0">
                <a:solidFill>
                  <a:srgbClr val="0070C0"/>
                </a:solidFill>
              </a:rPr>
              <a:t>СССР, </a:t>
            </a:r>
            <a:r>
              <a:rPr lang="ru-RU" dirty="0">
                <a:solidFill>
                  <a:srgbClr val="0070C0"/>
                </a:solidFill>
              </a:rPr>
              <a:t>суверенизации союзных </a:t>
            </a:r>
            <a:r>
              <a:rPr lang="ru-RU" dirty="0" smtClean="0">
                <a:solidFill>
                  <a:srgbClr val="0070C0"/>
                </a:solidFill>
              </a:rPr>
              <a:t>республик </a:t>
            </a:r>
            <a:r>
              <a:rPr lang="ru-RU" dirty="0">
                <a:solidFill>
                  <a:srgbClr val="0070C0"/>
                </a:solidFill>
              </a:rPr>
              <a:t>1 съезд народных депутатов РСФСР принял Декларацию </a:t>
            </a:r>
            <a:r>
              <a:rPr lang="ru-RU" dirty="0" smtClean="0">
                <a:solidFill>
                  <a:srgbClr val="0070C0"/>
                </a:solidFill>
              </a:rPr>
              <a:t>о государственном </a:t>
            </a:r>
            <a:r>
              <a:rPr lang="ru-RU" dirty="0">
                <a:solidFill>
                  <a:srgbClr val="0070C0"/>
                </a:solidFill>
              </a:rPr>
              <a:t>суверенитете России. </a:t>
            </a:r>
            <a:endParaRPr lang="ru-RU" dirty="0" smtClean="0">
              <a:solidFill>
                <a:srgbClr val="0070C0"/>
              </a:solidFill>
            </a:endParaRPr>
          </a:p>
          <a:p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63888" y="3323084"/>
            <a:ext cx="5322887" cy="33843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3717033"/>
            <a:ext cx="3044523" cy="23762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720827806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332656"/>
            <a:ext cx="6781800" cy="943000"/>
          </a:xfrm>
        </p:spPr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Русская тройка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1124744"/>
            <a:ext cx="4824536" cy="5733256"/>
          </a:xfrm>
        </p:spPr>
        <p:txBody>
          <a:bodyPr/>
          <a:lstStyle/>
          <a:p>
            <a:r>
              <a:rPr lang="ru-RU" b="1" dirty="0">
                <a:solidFill>
                  <a:srgbClr val="0070C0"/>
                </a:solidFill>
                <a:latin typeface="Times New Roman" pitchFamily="18" charset="0"/>
              </a:rPr>
              <a:t>О тройке поэты слагали стихи, народ сочинял частушки, художники увековечили ее в живописи и лаковой миниатюре, ваятели - в скульптуре. Тройка</a:t>
            </a:r>
            <a:r>
              <a:rPr lang="ru-RU" dirty="0">
                <a:solidFill>
                  <a:srgbClr val="0070C0"/>
                </a:solidFill>
                <a:latin typeface="Times New Roman" pitchFamily="18" charset="0"/>
              </a:rPr>
              <a:t> </a:t>
            </a:r>
            <a:r>
              <a:rPr lang="ru-RU" b="1" dirty="0">
                <a:solidFill>
                  <a:srgbClr val="0070C0"/>
                </a:solidFill>
                <a:latin typeface="Times New Roman" pitchFamily="18" charset="0"/>
              </a:rPr>
              <a:t> превратилась в достойный символ России, олицетворяющий русскую удалую и загадочную душу. Тройка - символ русского народа и его культуры с ее безудержной удалью и пронзительной лиричностью.</a:t>
            </a:r>
            <a:r>
              <a:rPr lang="ru-RU" dirty="0">
                <a:solidFill>
                  <a:srgbClr val="0070C0"/>
                </a:solidFill>
                <a:latin typeface="Times New Roman" pitchFamily="18" charset="0"/>
              </a:rPr>
              <a:t> </a:t>
            </a:r>
            <a:endParaRPr lang="ru-RU" dirty="0">
              <a:solidFill>
                <a:srgbClr val="0070C0"/>
              </a:solidFill>
            </a:endParaRP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844824"/>
            <a:ext cx="4320480" cy="41764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342753128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260648"/>
            <a:ext cx="6781800" cy="1159024"/>
          </a:xfrm>
        </p:spPr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Самовар 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1484784"/>
            <a:ext cx="3096344" cy="4752528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</a:pPr>
            <a:r>
              <a:rPr lang="ru-RU" dirty="0" smtClean="0">
                <a:latin typeface="Times New Roman" pitchFamily="18" charset="0"/>
              </a:rPr>
              <a:t>   </a:t>
            </a:r>
            <a:r>
              <a:rPr lang="ru-RU" dirty="0" smtClean="0">
                <a:solidFill>
                  <a:srgbClr val="0070C0"/>
                </a:solidFill>
                <a:latin typeface="Times New Roman" pitchFamily="18" charset="0"/>
              </a:rPr>
              <a:t>Тульский </a:t>
            </a:r>
            <a:r>
              <a:rPr lang="ru-RU" dirty="0">
                <a:solidFill>
                  <a:srgbClr val="0070C0"/>
                </a:solidFill>
                <a:latin typeface="Times New Roman" pitchFamily="18" charset="0"/>
              </a:rPr>
              <a:t>самовар с </a:t>
            </a:r>
            <a:r>
              <a:rPr lang="ru-RU" dirty="0" err="1">
                <a:solidFill>
                  <a:srgbClr val="0070C0"/>
                </a:solidFill>
                <a:latin typeface="Times New Roman" pitchFamily="18" charset="0"/>
              </a:rPr>
              <a:t>жемчужником</a:t>
            </a:r>
            <a:r>
              <a:rPr lang="ru-RU" dirty="0">
                <a:solidFill>
                  <a:srgbClr val="0070C0"/>
                </a:solidFill>
                <a:latin typeface="Times New Roman" pitchFamily="18" charset="0"/>
              </a:rPr>
              <a:t> на тулове, с фигурной ручкой -веткой является символом русского гостеприимства. </a:t>
            </a:r>
          </a:p>
          <a:p>
            <a:pPr eaLnBrk="1" hangingPunct="1">
              <a:buFont typeface="Wingdings" pitchFamily="2" charset="2"/>
              <a:buNone/>
            </a:pPr>
            <a:r>
              <a:rPr lang="ru-RU" dirty="0">
                <a:solidFill>
                  <a:srgbClr val="0070C0"/>
                </a:solidFill>
                <a:latin typeface="Times New Roman" pitchFamily="18" charset="0"/>
              </a:rPr>
              <a:t>  </a:t>
            </a:r>
            <a:r>
              <a:rPr lang="ru-RU" dirty="0" smtClean="0">
                <a:solidFill>
                  <a:srgbClr val="0070C0"/>
                </a:solidFill>
                <a:latin typeface="Times New Roman" pitchFamily="18" charset="0"/>
              </a:rPr>
              <a:t>  Самовар </a:t>
            </a:r>
            <a:r>
              <a:rPr lang="ru-RU" dirty="0">
                <a:solidFill>
                  <a:srgbClr val="0070C0"/>
                </a:solidFill>
                <a:latin typeface="Times New Roman" pitchFamily="18" charset="0"/>
              </a:rPr>
              <a:t>олицетворял бытовые стороны русского образа жизни </a:t>
            </a:r>
            <a:endParaRPr lang="ru-RU" dirty="0">
              <a:solidFill>
                <a:srgbClr val="0070C0"/>
              </a:solidFill>
            </a:endParaRPr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56176" y="3284984"/>
            <a:ext cx="2184693" cy="27389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18" name="Picture 2" descr="https://content.foto.my.mail.ru/mail/straptivayludmila/_blogs/i-49459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23928" y="476672"/>
            <a:ext cx="2664294" cy="266429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4231786739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404664"/>
            <a:ext cx="6781800" cy="1024136"/>
          </a:xfrm>
        </p:spPr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Балалайка 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556792"/>
            <a:ext cx="3212144" cy="3886200"/>
          </a:xfrm>
        </p:spPr>
        <p:txBody>
          <a:bodyPr/>
          <a:lstStyle/>
          <a:p>
            <a:r>
              <a:rPr lang="ru-RU" b="1" dirty="0">
                <a:solidFill>
                  <a:srgbClr val="0070C0"/>
                </a:solidFill>
                <a:latin typeface="Times New Roman" pitchFamily="18" charset="0"/>
              </a:rPr>
              <a:t>Балалайка — это один из инструментов, ставших (наряду с гармонью и, в меньшей степени, жалейкой) музыкальным символом русского народа.</a:t>
            </a:r>
            <a:endParaRPr lang="ru-RU" dirty="0">
              <a:solidFill>
                <a:srgbClr val="0070C0"/>
              </a:solidFill>
            </a:endParaRPr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686171" y="2492896"/>
            <a:ext cx="3112126" cy="41111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23928" y="4465724"/>
            <a:ext cx="1588677" cy="15555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340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4813327">
            <a:off x="6095001" y="-70555"/>
            <a:ext cx="2120900" cy="2968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4004270923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62000" y="4572000"/>
            <a:ext cx="6781800" cy="1737320"/>
          </a:xfrm>
        </p:spPr>
        <p:txBody>
          <a:bodyPr/>
          <a:lstStyle/>
          <a:p>
            <a:r>
              <a:rPr lang="ru-RU" sz="3600" dirty="0" smtClean="0">
                <a:solidFill>
                  <a:srgbClr val="FF0000"/>
                </a:solidFill>
              </a:rPr>
              <a:t>Пушкин Александр Сергеевич, русский поэт</a:t>
            </a:r>
            <a:endParaRPr lang="ru-RU" sz="3600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404664"/>
            <a:ext cx="4464496" cy="4680520"/>
          </a:xfrm>
        </p:spPr>
        <p:txBody>
          <a:bodyPr/>
          <a:lstStyle/>
          <a:p>
            <a:pPr marL="0" indent="0">
              <a:buNone/>
            </a:pPr>
            <a:r>
              <a:rPr lang="ru-RU" i="1" dirty="0" smtClean="0">
                <a:solidFill>
                  <a:srgbClr val="0070C0"/>
                </a:solidFill>
              </a:rPr>
              <a:t>«…В синем небе звезды блещут,</a:t>
            </a:r>
          </a:p>
          <a:p>
            <a:pPr marL="0" indent="0">
              <a:buNone/>
            </a:pPr>
            <a:r>
              <a:rPr lang="ru-RU" i="1" dirty="0" smtClean="0">
                <a:solidFill>
                  <a:srgbClr val="0070C0"/>
                </a:solidFill>
              </a:rPr>
              <a:t>В синем море волны хлещут; Туча по небу идет,</a:t>
            </a:r>
          </a:p>
          <a:p>
            <a:pPr marL="0" indent="0">
              <a:buNone/>
            </a:pPr>
            <a:r>
              <a:rPr lang="ru-RU" i="1" dirty="0" smtClean="0">
                <a:solidFill>
                  <a:srgbClr val="0070C0"/>
                </a:solidFill>
              </a:rPr>
              <a:t>Бочка по морю плывет…» </a:t>
            </a:r>
          </a:p>
          <a:p>
            <a:pPr marL="0" indent="0">
              <a:buNone/>
            </a:pPr>
            <a:r>
              <a:rPr lang="ru-RU" i="1" dirty="0">
                <a:solidFill>
                  <a:srgbClr val="0070C0"/>
                </a:solidFill>
              </a:rPr>
              <a:t> </a:t>
            </a:r>
            <a:r>
              <a:rPr lang="ru-RU" i="1" dirty="0" smtClean="0">
                <a:solidFill>
                  <a:srgbClr val="0070C0"/>
                </a:solidFill>
              </a:rPr>
              <a:t>        («Сказка о царе </a:t>
            </a:r>
            <a:r>
              <a:rPr lang="ru-RU" i="1" dirty="0" err="1" smtClean="0">
                <a:solidFill>
                  <a:srgbClr val="0070C0"/>
                </a:solidFill>
              </a:rPr>
              <a:t>Салтане</a:t>
            </a:r>
            <a:r>
              <a:rPr lang="ru-RU" i="1" dirty="0" smtClean="0">
                <a:solidFill>
                  <a:srgbClr val="0070C0"/>
                </a:solidFill>
              </a:rPr>
              <a:t>»)</a:t>
            </a:r>
          </a:p>
          <a:p>
            <a:pPr marL="0" indent="0">
              <a:buNone/>
            </a:pPr>
            <a:r>
              <a:rPr lang="ru-RU" i="1" dirty="0" smtClean="0">
                <a:solidFill>
                  <a:srgbClr val="0070C0"/>
                </a:solidFill>
              </a:rPr>
              <a:t>«…Там </a:t>
            </a:r>
            <a:r>
              <a:rPr lang="ru-RU" i="1" dirty="0" smtClean="0">
                <a:solidFill>
                  <a:srgbClr val="0070C0"/>
                </a:solidFill>
              </a:rPr>
              <a:t>ступа с Бабою Ягой</a:t>
            </a:r>
            <a:br>
              <a:rPr lang="ru-RU" i="1" dirty="0" smtClean="0">
                <a:solidFill>
                  <a:srgbClr val="0070C0"/>
                </a:solidFill>
              </a:rPr>
            </a:br>
            <a:r>
              <a:rPr lang="ru-RU" i="1" dirty="0" smtClean="0">
                <a:solidFill>
                  <a:srgbClr val="0070C0"/>
                </a:solidFill>
              </a:rPr>
              <a:t>Идёт, бредёт сама собой,</a:t>
            </a:r>
            <a:br>
              <a:rPr lang="ru-RU" i="1" dirty="0" smtClean="0">
                <a:solidFill>
                  <a:srgbClr val="0070C0"/>
                </a:solidFill>
              </a:rPr>
            </a:br>
            <a:r>
              <a:rPr lang="ru-RU" i="1" dirty="0" smtClean="0">
                <a:solidFill>
                  <a:srgbClr val="0070C0"/>
                </a:solidFill>
              </a:rPr>
              <a:t>Там царь </a:t>
            </a:r>
            <a:r>
              <a:rPr lang="ru-RU" i="1" dirty="0" err="1" smtClean="0">
                <a:solidFill>
                  <a:srgbClr val="0070C0"/>
                </a:solidFill>
              </a:rPr>
              <a:t>Кащей</a:t>
            </a:r>
            <a:r>
              <a:rPr lang="ru-RU" i="1" dirty="0" smtClean="0">
                <a:solidFill>
                  <a:srgbClr val="0070C0"/>
                </a:solidFill>
              </a:rPr>
              <a:t> над златом чахнет;</a:t>
            </a:r>
            <a:br>
              <a:rPr lang="ru-RU" i="1" dirty="0" smtClean="0">
                <a:solidFill>
                  <a:srgbClr val="0070C0"/>
                </a:solidFill>
              </a:rPr>
            </a:br>
            <a:r>
              <a:rPr lang="ru-RU" i="1" dirty="0" smtClean="0">
                <a:solidFill>
                  <a:srgbClr val="0070C0"/>
                </a:solidFill>
              </a:rPr>
              <a:t>Там русский дух… там Русью пахнет</a:t>
            </a:r>
            <a:r>
              <a:rPr lang="ru-RU" i="1" dirty="0" smtClean="0">
                <a:solidFill>
                  <a:srgbClr val="0070C0"/>
                </a:solidFill>
              </a:rPr>
              <a:t>!..»</a:t>
            </a:r>
          </a:p>
          <a:p>
            <a:pPr marL="0" indent="0">
              <a:buNone/>
            </a:pPr>
            <a:r>
              <a:rPr lang="ru-RU" i="1" dirty="0" smtClean="0">
                <a:solidFill>
                  <a:srgbClr val="0070C0"/>
                </a:solidFill>
              </a:rPr>
              <a:t> </a:t>
            </a:r>
            <a:r>
              <a:rPr lang="ru-RU" i="1" dirty="0" smtClean="0">
                <a:solidFill>
                  <a:srgbClr val="0070C0"/>
                </a:solidFill>
              </a:rPr>
              <a:t>(поэма «Руслан и Людмила»)</a:t>
            </a:r>
            <a:endParaRPr lang="ru-RU" i="1" dirty="0">
              <a:solidFill>
                <a:srgbClr val="0070C0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932040" y="455836"/>
            <a:ext cx="3744415" cy="4608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899592" y="4572000"/>
            <a:ext cx="6644208" cy="1600200"/>
          </a:xfrm>
        </p:spPr>
        <p:txBody>
          <a:bodyPr/>
          <a:lstStyle/>
          <a:p>
            <a:r>
              <a:rPr lang="ru-RU" sz="3600" dirty="0" smtClean="0">
                <a:solidFill>
                  <a:srgbClr val="FF0000"/>
                </a:solidFill>
              </a:rPr>
              <a:t>А. В. Суворов (1730-1800),</a:t>
            </a:r>
            <a:br>
              <a:rPr lang="ru-RU" sz="3600" dirty="0" smtClean="0">
                <a:solidFill>
                  <a:srgbClr val="FF0000"/>
                </a:solidFill>
              </a:rPr>
            </a:br>
            <a:r>
              <a:rPr lang="ru-RU" sz="3600" dirty="0" smtClean="0">
                <a:solidFill>
                  <a:srgbClr val="FF0000"/>
                </a:solidFill>
              </a:rPr>
              <a:t>       русский полководец</a:t>
            </a:r>
            <a:r>
              <a:rPr lang="ru-RU" dirty="0" smtClean="0">
                <a:solidFill>
                  <a:srgbClr val="FF0000"/>
                </a:solidFill>
              </a:rPr>
              <a:t/>
            </a:r>
            <a:br>
              <a:rPr lang="ru-RU" dirty="0" smtClean="0">
                <a:solidFill>
                  <a:srgbClr val="FF0000"/>
                </a:solidFill>
              </a:rPr>
            </a:b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i="1" dirty="0">
                <a:solidFill>
                  <a:srgbClr val="0070C0"/>
                </a:solidFill>
              </a:rPr>
              <a:t>«Природа произвела Россию только одну – она соперниц не имеет… Горжусь, что я россиянин… Доброе имя есть принадлежность каждого честного человека; но я заключал доброе имя мое в славе моего Отечества, и все деяния мои клонились к его благоденствию…»</a:t>
            </a:r>
            <a:r>
              <a:rPr lang="ru-RU" dirty="0">
                <a:solidFill>
                  <a:srgbClr val="0070C0"/>
                </a:solidFill>
              </a:rPr>
              <a:t/>
            </a:r>
            <a:br>
              <a:rPr lang="ru-RU" dirty="0">
                <a:solidFill>
                  <a:srgbClr val="0070C0"/>
                </a:solidFill>
              </a:rPr>
            </a:br>
            <a:r>
              <a:rPr lang="ru-RU" dirty="0">
                <a:solidFill>
                  <a:srgbClr val="0070C0"/>
                </a:solidFill>
              </a:rPr>
              <a:t/>
            </a:r>
            <a:br>
              <a:rPr lang="ru-RU" dirty="0">
                <a:solidFill>
                  <a:srgbClr val="0070C0"/>
                </a:solidFill>
              </a:rPr>
            </a:br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84168" y="3174985"/>
            <a:ext cx="2160240" cy="28600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1364300575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dirty="0" smtClean="0">
                <a:solidFill>
                  <a:srgbClr val="FF0000"/>
                </a:solidFill>
              </a:rPr>
              <a:t>Ю.А. Гагарин, первый</a:t>
            </a:r>
            <a:br>
              <a:rPr lang="ru-RU" sz="3600" dirty="0" smtClean="0">
                <a:solidFill>
                  <a:srgbClr val="FF0000"/>
                </a:solidFill>
              </a:rPr>
            </a:br>
            <a:r>
              <a:rPr lang="ru-RU" sz="3600" dirty="0" smtClean="0">
                <a:solidFill>
                  <a:srgbClr val="FF0000"/>
                </a:solidFill>
              </a:rPr>
              <a:t> летчик-космонавт  </a:t>
            </a:r>
            <a:endParaRPr lang="ru-RU" sz="3600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404664"/>
            <a:ext cx="4602088" cy="4464496"/>
          </a:xfrm>
        </p:spPr>
        <p:txBody>
          <a:bodyPr/>
          <a:lstStyle/>
          <a:p>
            <a:r>
              <a:rPr lang="ru-RU" dirty="0">
                <a:solidFill>
                  <a:srgbClr val="0070C0"/>
                </a:solidFill>
              </a:rPr>
              <a:t>Юрий Гагарин – русский летчик-космонавт, первый в мире человек, совершивший 12 апреля 1961 года полет в космос на космическом корабле-спутнике «Восток». </a:t>
            </a:r>
            <a:endParaRPr lang="ru-RU" dirty="0" smtClean="0">
              <a:solidFill>
                <a:srgbClr val="0070C0"/>
              </a:solidFill>
            </a:endParaRPr>
          </a:p>
          <a:p>
            <a:r>
              <a:rPr lang="ru-RU" dirty="0">
                <a:solidFill>
                  <a:srgbClr val="0070C0"/>
                </a:solidFill>
              </a:rPr>
              <a:t>Гагарин облетел земной шар за 1 час 48 минут и благополучно вернулся на Землю</a:t>
            </a:r>
          </a:p>
          <a:p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76056" y="692696"/>
            <a:ext cx="3603625" cy="438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488540472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76056" y="620688"/>
            <a:ext cx="3017912" cy="1375048"/>
          </a:xfrm>
        </p:spPr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Озеро Байкал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62000" y="685800"/>
            <a:ext cx="3814564" cy="5695528"/>
          </a:xfrm>
        </p:spPr>
        <p:txBody>
          <a:bodyPr/>
          <a:lstStyle/>
          <a:p>
            <a:r>
              <a:rPr lang="ru-RU" sz="2800" dirty="0">
                <a:solidFill>
                  <a:srgbClr val="0070C0"/>
                </a:solidFill>
              </a:rPr>
              <a:t>Озеро Байкал – самое глубокое и чистое озеро мира – находится в России на юге Восточной Сибири. В Байкал впадает 336 постоянных рек и ручьев, половину объема воды, поступающей в озеро, приносит река Селенга.</a:t>
            </a:r>
          </a:p>
          <a:p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860032" y="2132856"/>
            <a:ext cx="3816350" cy="4029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521096782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51720" y="548680"/>
            <a:ext cx="3665984" cy="432048"/>
          </a:xfrm>
        </p:spPr>
        <p:txBody>
          <a:bodyPr/>
          <a:lstStyle/>
          <a:p>
            <a:r>
              <a:rPr lang="ru-RU" sz="4000" dirty="0" smtClean="0">
                <a:solidFill>
                  <a:srgbClr val="00B0F0"/>
                </a:solidFill>
              </a:rPr>
              <a:t>Источники: </a:t>
            </a:r>
            <a:endParaRPr lang="ru-RU" sz="4000" dirty="0">
              <a:solidFill>
                <a:srgbClr val="00B0F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55576" y="2132856"/>
            <a:ext cx="7543800" cy="3600400"/>
          </a:xfrm>
        </p:spPr>
        <p:txBody>
          <a:bodyPr/>
          <a:lstStyle/>
          <a:p>
            <a:r>
              <a:rPr lang="en-US" dirty="0">
                <a:solidFill>
                  <a:srgbClr val="00B0F0"/>
                </a:solidFill>
                <a:hlinkClick r:id="rId2"/>
              </a:rPr>
              <a:t>http://fb.ru/misc/i/gallery/26425/573121.jpg</a:t>
            </a:r>
            <a:endParaRPr lang="ru-RU" dirty="0">
              <a:solidFill>
                <a:srgbClr val="00B0F0"/>
              </a:solidFill>
            </a:endParaRPr>
          </a:p>
          <a:p>
            <a:r>
              <a:rPr lang="en-US" dirty="0">
                <a:solidFill>
                  <a:srgbClr val="00B0F0"/>
                </a:solidFill>
                <a:hlinkClick r:id="rId3"/>
              </a:rPr>
              <a:t>http://fb.ru/misc/i/gallery/26425/573122.jpg</a:t>
            </a:r>
            <a:endParaRPr lang="ru-RU" dirty="0">
              <a:solidFill>
                <a:srgbClr val="00B0F0"/>
              </a:solidFill>
            </a:endParaRPr>
          </a:p>
          <a:p>
            <a:r>
              <a:rPr lang="en-US" dirty="0">
                <a:solidFill>
                  <a:srgbClr val="00B0F0"/>
                </a:solidFill>
                <a:hlinkClick r:id="rId4"/>
              </a:rPr>
              <a:t>http://fb.ru/misc/i/gallery/26425/573126.jpg</a:t>
            </a:r>
            <a:endParaRPr lang="ru-RU" dirty="0">
              <a:solidFill>
                <a:srgbClr val="00B0F0"/>
              </a:solidFill>
            </a:endParaRPr>
          </a:p>
          <a:p>
            <a:r>
              <a:rPr lang="en-US" dirty="0">
                <a:solidFill>
                  <a:srgbClr val="00B0F0"/>
                </a:solidFill>
                <a:hlinkClick r:id="rId5"/>
              </a:rPr>
              <a:t>http://i073.radikal.ru/1106/cb/d65421c717b8.jpg</a:t>
            </a:r>
            <a:r>
              <a:rPr lang="ru-RU" dirty="0">
                <a:solidFill>
                  <a:srgbClr val="00B0F0"/>
                </a:solidFill>
              </a:rPr>
              <a:t> </a:t>
            </a:r>
          </a:p>
          <a:p>
            <a:r>
              <a:rPr lang="en-US" dirty="0">
                <a:solidFill>
                  <a:srgbClr val="00B0F0"/>
                </a:solidFill>
                <a:hlinkClick r:id="rId6"/>
              </a:rPr>
              <a:t>http://www.oreninform.ru/upload/iblock/088/1339468457_den.jpg</a:t>
            </a:r>
            <a:r>
              <a:rPr lang="ru-RU" dirty="0">
                <a:solidFill>
                  <a:srgbClr val="00B0F0"/>
                </a:solidFill>
              </a:rPr>
              <a:t> </a:t>
            </a:r>
          </a:p>
          <a:p>
            <a:r>
              <a:rPr lang="en-US" dirty="0">
                <a:solidFill>
                  <a:srgbClr val="00B0F0"/>
                </a:solidFill>
                <a:hlinkClick r:id="rId7"/>
              </a:rPr>
              <a:t>http://www.top1000naturalremedies.com/wp-content/uploads/flowers-38.jpg</a:t>
            </a:r>
            <a:r>
              <a:rPr lang="ru-RU" dirty="0">
                <a:solidFill>
                  <a:srgbClr val="00B0F0"/>
                </a:solidFill>
              </a:rPr>
              <a:t> </a:t>
            </a:r>
          </a:p>
          <a:p>
            <a:r>
              <a:rPr lang="en-US" dirty="0">
                <a:solidFill>
                  <a:srgbClr val="00B0F0"/>
                </a:solidFill>
                <a:hlinkClick r:id="rId8"/>
              </a:rPr>
              <a:t>http://vmurmanske.ru/serverdata/news_info/2010/03/04/535992/imgFull.jpg</a:t>
            </a:r>
            <a:endParaRPr lang="ru-RU" dirty="0">
              <a:solidFill>
                <a:srgbClr val="00B0F0"/>
              </a:solidFill>
            </a:endParaRPr>
          </a:p>
          <a:p>
            <a:r>
              <a:rPr lang="en-US" dirty="0">
                <a:solidFill>
                  <a:srgbClr val="00B0F0"/>
                </a:solidFill>
                <a:hlinkClick r:id="rId9"/>
              </a:rPr>
              <a:t>http://www.playcast.ru/uploads/2015/05/05/13480466.gif</a:t>
            </a:r>
            <a:r>
              <a:rPr lang="ru-RU" dirty="0">
                <a:solidFill>
                  <a:srgbClr val="00B0F0"/>
                </a:solidFill>
              </a:rPr>
              <a:t>  </a:t>
            </a:r>
          </a:p>
          <a:p>
            <a:r>
              <a:rPr lang="en-US" dirty="0">
                <a:solidFill>
                  <a:srgbClr val="00B0F0"/>
                </a:solidFill>
                <a:hlinkClick r:id="rId10"/>
              </a:rPr>
              <a:t>http://www.coollady.ru/pic/0003/061/02_1.jpg</a:t>
            </a:r>
            <a:r>
              <a:rPr lang="ru-RU" dirty="0">
                <a:solidFill>
                  <a:srgbClr val="00B0F0"/>
                </a:solidFill>
              </a:rPr>
              <a:t> </a:t>
            </a:r>
          </a:p>
          <a:p>
            <a:r>
              <a:rPr lang="en-US" dirty="0">
                <a:solidFill>
                  <a:srgbClr val="00B0F0"/>
                </a:solidFill>
                <a:hlinkClick r:id="rId11"/>
              </a:rPr>
              <a:t>http://</a:t>
            </a:r>
            <a:r>
              <a:rPr lang="ru-RU" dirty="0" err="1">
                <a:solidFill>
                  <a:srgbClr val="00B0F0"/>
                </a:solidFill>
                <a:hlinkClick r:id="rId11"/>
              </a:rPr>
              <a:t>русинка.рф</a:t>
            </a:r>
            <a:r>
              <a:rPr lang="ru-RU" dirty="0">
                <a:solidFill>
                  <a:srgbClr val="00B0F0"/>
                </a:solidFill>
                <a:hlinkClick r:id="rId11"/>
              </a:rPr>
              <a:t>/</a:t>
            </a:r>
            <a:r>
              <a:rPr lang="en-US" dirty="0">
                <a:solidFill>
                  <a:srgbClr val="00B0F0"/>
                </a:solidFill>
                <a:hlinkClick r:id="rId11"/>
              </a:rPr>
              <a:t>New/</a:t>
            </a:r>
            <a:r>
              <a:rPr lang="en-US" dirty="0" err="1">
                <a:solidFill>
                  <a:srgbClr val="00B0F0"/>
                </a:solidFill>
                <a:hlinkClick r:id="rId11"/>
              </a:rPr>
              <a:t>Andrey</a:t>
            </a:r>
            <a:r>
              <a:rPr lang="en-US" dirty="0">
                <a:solidFill>
                  <a:srgbClr val="00B0F0"/>
                </a:solidFill>
                <a:hlinkClick r:id="rId11"/>
              </a:rPr>
              <a:t>/1.png</a:t>
            </a:r>
            <a:r>
              <a:rPr lang="ru-RU" dirty="0">
                <a:solidFill>
                  <a:srgbClr val="00B0F0"/>
                </a:solidFill>
              </a:rPr>
              <a:t> </a:t>
            </a:r>
            <a:endParaRPr lang="ru-RU" dirty="0" smtClean="0">
              <a:solidFill>
                <a:srgbClr val="00B0F0"/>
              </a:solidFill>
            </a:endParaRPr>
          </a:p>
          <a:p>
            <a:endParaRPr lang="ru-RU" dirty="0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22789743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62000" y="685800"/>
            <a:ext cx="7543800" cy="5911552"/>
          </a:xfrm>
        </p:spPr>
        <p:txBody>
          <a:bodyPr/>
          <a:lstStyle/>
          <a:p>
            <a:r>
              <a:rPr lang="en-US" dirty="0">
                <a:solidFill>
                  <a:srgbClr val="C00000"/>
                </a:solidFill>
              </a:rPr>
              <a:t>easyen.ru›</a:t>
            </a:r>
            <a:r>
              <a:rPr lang="ru-RU" dirty="0">
                <a:solidFill>
                  <a:srgbClr val="C00000"/>
                </a:solidFill>
              </a:rPr>
              <a:t>Материалы›…</a:t>
            </a:r>
            <a:r>
              <a:rPr lang="en-US" dirty="0" err="1">
                <a:solidFill>
                  <a:srgbClr val="C00000"/>
                </a:solidFill>
              </a:rPr>
              <a:t>den_rossii</a:t>
            </a:r>
            <a:r>
              <a:rPr lang="en-US" dirty="0">
                <a:solidFill>
                  <a:srgbClr val="C00000"/>
                </a:solidFill>
              </a:rPr>
              <a:t>/111-1-0-31066</a:t>
            </a:r>
          </a:p>
          <a:p>
            <a:r>
              <a:rPr lang="en-US" dirty="0" err="1">
                <a:solidFill>
                  <a:srgbClr val="C00000"/>
                </a:solidFill>
              </a:rPr>
              <a:t>uslide.ru›obschestvoznaniya</a:t>
            </a:r>
            <a:r>
              <a:rPr lang="en-US" dirty="0">
                <a:solidFill>
                  <a:srgbClr val="C00000"/>
                </a:solidFill>
              </a:rPr>
              <a:t>/28687-den-rossii.html</a:t>
            </a:r>
          </a:p>
          <a:p>
            <a:r>
              <a:rPr lang="en-US" dirty="0">
                <a:solidFill>
                  <a:srgbClr val="C00000"/>
                </a:solidFill>
              </a:rPr>
              <a:t>ppt4web.ru›</a:t>
            </a:r>
            <a:r>
              <a:rPr lang="ru-RU" dirty="0">
                <a:solidFill>
                  <a:srgbClr val="C00000"/>
                </a:solidFill>
              </a:rPr>
              <a:t>Обществознания›</a:t>
            </a:r>
            <a:r>
              <a:rPr lang="en-US" dirty="0">
                <a:solidFill>
                  <a:srgbClr val="C00000"/>
                </a:solidFill>
              </a:rPr>
              <a:t>den-rossii.html</a:t>
            </a:r>
          </a:p>
          <a:p>
            <a:r>
              <a:rPr lang="en-US" dirty="0" err="1">
                <a:solidFill>
                  <a:srgbClr val="C00000"/>
                </a:solidFill>
              </a:rPr>
              <a:t>myshared.ru›theme</a:t>
            </a:r>
            <a:r>
              <a:rPr lang="en-US" dirty="0">
                <a:solidFill>
                  <a:srgbClr val="C00000"/>
                </a:solidFill>
              </a:rPr>
              <a:t>/den-</a:t>
            </a:r>
            <a:r>
              <a:rPr lang="en-US" dirty="0" err="1">
                <a:solidFill>
                  <a:srgbClr val="C00000"/>
                </a:solidFill>
              </a:rPr>
              <a:t>rossii</a:t>
            </a:r>
            <a:r>
              <a:rPr lang="en-US" dirty="0">
                <a:solidFill>
                  <a:srgbClr val="C00000"/>
                </a:solidFill>
              </a:rPr>
              <a:t>-</a:t>
            </a:r>
            <a:r>
              <a:rPr lang="en-US" dirty="0" err="1">
                <a:solidFill>
                  <a:srgbClr val="C00000"/>
                </a:solidFill>
              </a:rPr>
              <a:t>prezentatsiya</a:t>
            </a:r>
            <a:endParaRPr lang="en-US" dirty="0">
              <a:solidFill>
                <a:srgbClr val="C00000"/>
              </a:solidFill>
            </a:endParaRPr>
          </a:p>
          <a:p>
            <a:r>
              <a:rPr lang="en-US" dirty="0" err="1">
                <a:solidFill>
                  <a:srgbClr val="C00000"/>
                </a:solidFill>
              </a:rPr>
              <a:t>myshared.ru›slide</a:t>
            </a:r>
            <a:r>
              <a:rPr lang="en-US" dirty="0">
                <a:solidFill>
                  <a:srgbClr val="C00000"/>
                </a:solidFill>
              </a:rPr>
              <a:t>/177515</a:t>
            </a:r>
          </a:p>
          <a:p>
            <a:r>
              <a:rPr lang="en-US" dirty="0" err="1" smtClean="0">
                <a:solidFill>
                  <a:srgbClr val="C00000"/>
                </a:solidFill>
              </a:rPr>
              <a:t>presentacii.ru›presentation</a:t>
            </a:r>
            <a:r>
              <a:rPr lang="en-US" dirty="0" smtClean="0">
                <a:solidFill>
                  <a:srgbClr val="C00000"/>
                </a:solidFill>
              </a:rPr>
              <a:t>/</a:t>
            </a:r>
            <a:r>
              <a:rPr lang="en-US" dirty="0" err="1" smtClean="0">
                <a:solidFill>
                  <a:srgbClr val="C00000"/>
                </a:solidFill>
              </a:rPr>
              <a:t>prezentaciya-na</a:t>
            </a:r>
            <a:r>
              <a:rPr lang="en-US" dirty="0" smtClean="0">
                <a:solidFill>
                  <a:srgbClr val="C00000"/>
                </a:solidFill>
              </a:rPr>
              <a:t>…</a:t>
            </a:r>
            <a:r>
              <a:rPr lang="en-US" dirty="0" err="1" smtClean="0">
                <a:solidFill>
                  <a:srgbClr val="C00000"/>
                </a:solidFill>
              </a:rPr>
              <a:t>rossii</a:t>
            </a:r>
            <a:endParaRPr lang="ru-RU" dirty="0" smtClean="0">
              <a:solidFill>
                <a:srgbClr val="C00000"/>
              </a:solidFill>
            </a:endParaRPr>
          </a:p>
          <a:p>
            <a:r>
              <a:rPr lang="ru-RU" u="sng" dirty="0">
                <a:hlinkClick r:id="rId2"/>
              </a:rPr>
              <a:t>http://denrossii.ru/about</a:t>
            </a:r>
            <a:endParaRPr lang="ru-RU" dirty="0"/>
          </a:p>
          <a:p>
            <a:r>
              <a:rPr lang="ru-RU" u="sng" dirty="0">
                <a:hlinkClick r:id="rId3"/>
              </a:rPr>
              <a:t>www.myshared.ru/slide/177515/</a:t>
            </a:r>
            <a:endParaRPr lang="ru-RU" dirty="0"/>
          </a:p>
          <a:p>
            <a:r>
              <a:rPr lang="ru-RU" dirty="0">
                <a:solidFill>
                  <a:srgbClr val="C00000"/>
                </a:solidFill>
              </a:rPr>
              <a:t>lusana.ru/</a:t>
            </a:r>
            <a:r>
              <a:rPr lang="ru-RU" dirty="0" err="1">
                <a:solidFill>
                  <a:srgbClr val="C00000"/>
                </a:solidFill>
              </a:rPr>
              <a:t>presentation</a:t>
            </a:r>
            <a:r>
              <a:rPr lang="ru-RU" dirty="0">
                <a:solidFill>
                  <a:srgbClr val="C00000"/>
                </a:solidFill>
              </a:rPr>
              <a:t>/22484</a:t>
            </a:r>
          </a:p>
          <a:p>
            <a:r>
              <a:rPr lang="ru-RU" dirty="0">
                <a:solidFill>
                  <a:srgbClr val="C00000"/>
                </a:solidFill>
              </a:rPr>
              <a:t>bibliopskov.ru/12.htm</a:t>
            </a:r>
          </a:p>
          <a:p>
            <a:r>
              <a:rPr lang="ru-RU" u="sng" dirty="0">
                <a:solidFill>
                  <a:srgbClr val="C00000"/>
                </a:solidFill>
                <a:hlinkClick r:id="rId4"/>
              </a:rPr>
              <a:t>https://pedportal.net/nachalnye.../prezentaciya-quot-12-iyunya-den-rossii-quot-55628</a:t>
            </a:r>
            <a:r>
              <a:rPr lang="ru-RU" dirty="0">
                <a:solidFill>
                  <a:srgbClr val="C00000"/>
                </a:solidFill>
              </a:rPr>
              <a:t>...</a:t>
            </a:r>
          </a:p>
          <a:p>
            <a:r>
              <a:rPr lang="ru-RU" dirty="0">
                <a:solidFill>
                  <a:srgbClr val="C00000"/>
                </a:solidFill>
              </a:rPr>
              <a:t>https://www.youtube.com/watch?v=ZMds00qxQj8</a:t>
            </a:r>
          </a:p>
          <a:p>
            <a:r>
              <a:rPr lang="ru-RU" dirty="0">
                <a:solidFill>
                  <a:srgbClr val="C00000"/>
                </a:solidFill>
              </a:rPr>
              <a:t>https://www.flickr.com/groups/3540557@N23/discuss/72157679431900934/</a:t>
            </a:r>
          </a:p>
          <a:p>
            <a:endParaRPr lang="en-US" dirty="0">
              <a:solidFill>
                <a:srgbClr val="C00000"/>
              </a:solidFill>
            </a:endParaRPr>
          </a:p>
          <a:p>
            <a:endParaRPr lang="ru-RU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66489052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62000" y="685800"/>
            <a:ext cx="7543800" cy="5911552"/>
          </a:xfrm>
        </p:spPr>
        <p:txBody>
          <a:bodyPr/>
          <a:lstStyle/>
          <a:p>
            <a:r>
              <a:rPr lang="en-US" dirty="0">
                <a:solidFill>
                  <a:srgbClr val="C00000"/>
                </a:solidFill>
              </a:rPr>
              <a:t>nsportal.ru/</a:t>
            </a:r>
            <a:r>
              <a:rPr lang="en-US" dirty="0" err="1">
                <a:solidFill>
                  <a:srgbClr val="C00000"/>
                </a:solidFill>
              </a:rPr>
              <a:t>detskiy</a:t>
            </a:r>
            <a:r>
              <a:rPr lang="en-US" dirty="0">
                <a:solidFill>
                  <a:srgbClr val="C00000"/>
                </a:solidFill>
              </a:rPr>
              <a:t>.../</a:t>
            </a:r>
            <a:r>
              <a:rPr lang="en-US" dirty="0" err="1">
                <a:solidFill>
                  <a:srgbClr val="C00000"/>
                </a:solidFill>
              </a:rPr>
              <a:t>scenarii</a:t>
            </a:r>
            <a:r>
              <a:rPr lang="en-US" dirty="0">
                <a:solidFill>
                  <a:srgbClr val="C00000"/>
                </a:solidFill>
              </a:rPr>
              <a:t>.../stsenariy-prazdnika-posvyashchennogo-dnyu-rossii-1...</a:t>
            </a:r>
            <a:endParaRPr lang="ru-RU" dirty="0">
              <a:solidFill>
                <a:srgbClr val="C00000"/>
              </a:solidFill>
            </a:endParaRPr>
          </a:p>
          <a:p>
            <a:r>
              <a:rPr lang="en-US" dirty="0">
                <a:solidFill>
                  <a:srgbClr val="C00000"/>
                </a:solidFill>
              </a:rPr>
              <a:t>https://prazdnikson.ru/stsenariy-ko-dnyu-rossii-12-iyunya/</a:t>
            </a:r>
            <a:endParaRPr lang="ru-RU" dirty="0">
              <a:solidFill>
                <a:srgbClr val="C00000"/>
              </a:solidFill>
            </a:endParaRPr>
          </a:p>
          <a:p>
            <a:pPr fontAlgn="ctr"/>
            <a:r>
              <a:rPr lang="ru-RU" dirty="0">
                <a:solidFill>
                  <a:srgbClr val="C00000"/>
                </a:solidFill>
              </a:rPr>
              <a:t>ped-kopilka.ru › Внеклассная работа › Летний лагерь</a:t>
            </a:r>
          </a:p>
          <a:p>
            <a:pPr fontAlgn="ctr"/>
            <a:r>
              <a:rPr lang="ru-RU" u="sng" dirty="0">
                <a:solidFill>
                  <a:srgbClr val="C00000"/>
                </a:solidFill>
                <a:hlinkClick r:id="rId2"/>
              </a:rPr>
              <a:t>https://pedportal.net/.../scenarii.../scenariy-prazdnika-12-iyunya-quot-den-rossii-quot-</a:t>
            </a:r>
            <a:r>
              <a:rPr lang="ru-RU" dirty="0">
                <a:solidFill>
                  <a:srgbClr val="C00000"/>
                </a:solidFill>
              </a:rPr>
              <a:t>...</a:t>
            </a:r>
          </a:p>
          <a:p>
            <a:pPr fontAlgn="ctr"/>
            <a:r>
              <a:rPr lang="ru-RU" dirty="0">
                <a:solidFill>
                  <a:srgbClr val="C00000"/>
                </a:solidFill>
              </a:rPr>
              <a:t>pozdravok.ru › Сценарии › Праздников › Еще праздники</a:t>
            </a:r>
          </a:p>
          <a:p>
            <a:pPr fontAlgn="ctr"/>
            <a:r>
              <a:rPr lang="en-US" dirty="0">
                <a:solidFill>
                  <a:srgbClr val="C00000"/>
                </a:solidFill>
              </a:rPr>
              <a:t>uchkopilka.ru/</a:t>
            </a:r>
            <a:r>
              <a:rPr lang="en-US" dirty="0" err="1">
                <a:solidFill>
                  <a:srgbClr val="C00000"/>
                </a:solidFill>
              </a:rPr>
              <a:t>stsenarii</a:t>
            </a:r>
            <a:r>
              <a:rPr lang="en-US" dirty="0">
                <a:solidFill>
                  <a:srgbClr val="C00000"/>
                </a:solidFill>
              </a:rPr>
              <a:t>-</a:t>
            </a:r>
            <a:r>
              <a:rPr lang="en-US" dirty="0" err="1">
                <a:solidFill>
                  <a:srgbClr val="C00000"/>
                </a:solidFill>
              </a:rPr>
              <a:t>prazdnikov</a:t>
            </a:r>
            <a:r>
              <a:rPr lang="en-US" dirty="0">
                <a:solidFill>
                  <a:srgbClr val="C00000"/>
                </a:solidFill>
              </a:rPr>
              <a:t>-i.../12...den.../3946-stsenarij-prazdnika-den-rossii</a:t>
            </a:r>
            <a:endParaRPr lang="ru-RU" dirty="0">
              <a:solidFill>
                <a:srgbClr val="C00000"/>
              </a:solidFill>
            </a:endParaRPr>
          </a:p>
          <a:p>
            <a:pPr fontAlgn="ctr"/>
            <a:r>
              <a:rPr lang="en-US" dirty="0">
                <a:solidFill>
                  <a:srgbClr val="C00000"/>
                </a:solidFill>
              </a:rPr>
              <a:t>uchkopilka.ru/</a:t>
            </a:r>
            <a:r>
              <a:rPr lang="en-US" dirty="0" err="1">
                <a:solidFill>
                  <a:srgbClr val="C00000"/>
                </a:solidFill>
              </a:rPr>
              <a:t>stsenarii</a:t>
            </a:r>
            <a:r>
              <a:rPr lang="en-US" dirty="0">
                <a:solidFill>
                  <a:srgbClr val="C00000"/>
                </a:solidFill>
              </a:rPr>
              <a:t>-</a:t>
            </a:r>
            <a:r>
              <a:rPr lang="en-US" dirty="0" err="1">
                <a:solidFill>
                  <a:srgbClr val="C00000"/>
                </a:solidFill>
              </a:rPr>
              <a:t>prazdnikov</a:t>
            </a:r>
            <a:r>
              <a:rPr lang="en-US" dirty="0">
                <a:solidFill>
                  <a:srgbClr val="C00000"/>
                </a:solidFill>
              </a:rPr>
              <a:t>-i-</a:t>
            </a:r>
            <a:r>
              <a:rPr lang="en-US" dirty="0" err="1">
                <a:solidFill>
                  <a:srgbClr val="C00000"/>
                </a:solidFill>
              </a:rPr>
              <a:t>meropriyatij</a:t>
            </a:r>
            <a:r>
              <a:rPr lang="en-US" dirty="0">
                <a:solidFill>
                  <a:srgbClr val="C00000"/>
                </a:solidFill>
              </a:rPr>
              <a:t>/12-iyunya-den-rossi</a:t>
            </a:r>
            <a:endParaRPr lang="ru-RU" dirty="0">
              <a:solidFill>
                <a:srgbClr val="C00000"/>
              </a:solidFill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92948891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62000" y="476672"/>
            <a:ext cx="7543800" cy="2952328"/>
          </a:xfrm>
        </p:spPr>
        <p:txBody>
          <a:bodyPr>
            <a:normAutofit/>
          </a:bodyPr>
          <a:lstStyle/>
          <a:p>
            <a:r>
              <a:rPr lang="ru-RU" b="1" dirty="0">
                <a:solidFill>
                  <a:srgbClr val="0070C0"/>
                </a:solidFill>
              </a:rPr>
              <a:t>В 1994 году </a:t>
            </a:r>
            <a:r>
              <a:rPr lang="ru-RU" dirty="0">
                <a:solidFill>
                  <a:srgbClr val="0070C0"/>
                </a:solidFill>
              </a:rPr>
              <a:t>первый президент России Борис Ельцин своим </a:t>
            </a:r>
            <a:r>
              <a:rPr lang="ru-RU" dirty="0" smtClean="0">
                <a:solidFill>
                  <a:srgbClr val="0070C0"/>
                </a:solidFill>
              </a:rPr>
              <a:t>указом </a:t>
            </a:r>
            <a:r>
              <a:rPr lang="ru-RU" dirty="0">
                <a:solidFill>
                  <a:srgbClr val="0070C0"/>
                </a:solidFill>
              </a:rPr>
              <a:t>придал дате </a:t>
            </a:r>
            <a:r>
              <a:rPr lang="ru-RU" b="1" dirty="0">
                <a:solidFill>
                  <a:srgbClr val="0070C0"/>
                </a:solidFill>
              </a:rPr>
              <a:t>12 июня </a:t>
            </a:r>
            <a:r>
              <a:rPr lang="ru-RU" dirty="0">
                <a:solidFill>
                  <a:srgbClr val="0070C0"/>
                </a:solidFill>
              </a:rPr>
              <a:t>государственное значение - </a:t>
            </a:r>
            <a:r>
              <a:rPr lang="ru-RU" b="1" dirty="0">
                <a:solidFill>
                  <a:srgbClr val="0070C0"/>
                </a:solidFill>
              </a:rPr>
              <a:t>День принятия Декларации о государственном суверенитете России</a:t>
            </a:r>
            <a:r>
              <a:rPr lang="ru-RU" b="1" dirty="0" smtClean="0">
                <a:solidFill>
                  <a:srgbClr val="0070C0"/>
                </a:solidFill>
              </a:rPr>
              <a:t>.</a:t>
            </a:r>
          </a:p>
          <a:p>
            <a:r>
              <a:rPr lang="ru-RU" b="1" dirty="0">
                <a:solidFill>
                  <a:srgbClr val="0070C0"/>
                </a:solidFill>
              </a:rPr>
              <a:t>12 июня </a:t>
            </a:r>
            <a:r>
              <a:rPr lang="ru-RU" dirty="0" smtClean="0">
                <a:solidFill>
                  <a:srgbClr val="0070C0"/>
                </a:solidFill>
              </a:rPr>
              <a:t>Стали именовать Днем </a:t>
            </a:r>
            <a:r>
              <a:rPr lang="ru-RU" dirty="0">
                <a:solidFill>
                  <a:srgbClr val="0070C0"/>
                </a:solidFill>
              </a:rPr>
              <a:t>независимости. Кстати</a:t>
            </a:r>
            <a:r>
              <a:rPr lang="ru-RU" dirty="0" smtClean="0">
                <a:solidFill>
                  <a:srgbClr val="0070C0"/>
                </a:solidFill>
              </a:rPr>
              <a:t>, помимо </a:t>
            </a:r>
            <a:r>
              <a:rPr lang="ru-RU" dirty="0">
                <a:solidFill>
                  <a:srgbClr val="0070C0"/>
                </a:solidFill>
              </a:rPr>
              <a:t>«независимости» </a:t>
            </a:r>
            <a:r>
              <a:rPr lang="ru-RU" b="1" dirty="0">
                <a:solidFill>
                  <a:srgbClr val="0070C0"/>
                </a:solidFill>
              </a:rPr>
              <a:t>наша страна обрела первого всенародно избранного президента</a:t>
            </a:r>
            <a:r>
              <a:rPr lang="ru-RU" b="1" dirty="0"/>
              <a:t>.</a:t>
            </a:r>
            <a:r>
              <a:rPr lang="ru-RU" dirty="0"/>
              <a:t> </a:t>
            </a:r>
          </a:p>
          <a:p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5576" y="3284984"/>
            <a:ext cx="2859087" cy="2779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92080" y="3140968"/>
            <a:ext cx="3097213" cy="29237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357674377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62000" y="692696"/>
            <a:ext cx="7842448" cy="1512168"/>
          </a:xfrm>
        </p:spPr>
        <p:txBody>
          <a:bodyPr/>
          <a:lstStyle/>
          <a:p>
            <a:r>
              <a:rPr lang="ru-RU" sz="6000" dirty="0" smtClean="0">
                <a:solidFill>
                  <a:srgbClr val="FF0000"/>
                </a:solidFill>
              </a:rPr>
              <a:t>Спасибо за внимание!</a:t>
            </a:r>
            <a:endParaRPr lang="ru-RU" sz="6000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3968" y="3501008"/>
            <a:ext cx="3888432" cy="2952328"/>
          </a:xfrm>
        </p:spPr>
        <p:txBody>
          <a:bodyPr/>
          <a:lstStyle/>
          <a:p>
            <a:pPr algn="r">
              <a:buNone/>
            </a:pPr>
            <a:r>
              <a:rPr lang="ru-RU" dirty="0" smtClean="0">
                <a:solidFill>
                  <a:srgbClr val="0070C0"/>
                </a:solidFill>
              </a:rPr>
              <a:t> АФ ОГБПОУ «ТПТ»</a:t>
            </a:r>
          </a:p>
          <a:p>
            <a:pPr algn="r">
              <a:buNone/>
            </a:pPr>
            <a:r>
              <a:rPr lang="ru-RU" dirty="0" smtClean="0">
                <a:solidFill>
                  <a:srgbClr val="0070C0"/>
                </a:solidFill>
              </a:rPr>
              <a:t>Томская область </a:t>
            </a:r>
          </a:p>
          <a:p>
            <a:pPr algn="r">
              <a:buNone/>
            </a:pPr>
            <a:r>
              <a:rPr lang="ru-RU" dirty="0" smtClean="0">
                <a:solidFill>
                  <a:srgbClr val="0070C0"/>
                </a:solidFill>
              </a:rPr>
              <a:t>с. Александровское</a:t>
            </a:r>
          </a:p>
          <a:p>
            <a:pPr algn="r">
              <a:buNone/>
            </a:pPr>
            <a:r>
              <a:rPr lang="ru-RU" dirty="0" smtClean="0">
                <a:solidFill>
                  <a:srgbClr val="0070C0"/>
                </a:solidFill>
              </a:rPr>
              <a:t>Ул. Дорожников 1</a:t>
            </a:r>
          </a:p>
          <a:p>
            <a:pPr algn="r">
              <a:buNone/>
            </a:pPr>
            <a:r>
              <a:rPr lang="ru-RU" dirty="0" smtClean="0">
                <a:solidFill>
                  <a:srgbClr val="0070C0"/>
                </a:solidFill>
              </a:rPr>
              <a:t>Белобородова Наталья </a:t>
            </a:r>
          </a:p>
          <a:p>
            <a:pPr algn="r">
              <a:buNone/>
            </a:pPr>
            <a:r>
              <a:rPr lang="ru-RU" dirty="0" smtClean="0">
                <a:solidFill>
                  <a:srgbClr val="0070C0"/>
                </a:solidFill>
              </a:rPr>
              <a:t>Валерьевна  </a:t>
            </a:r>
          </a:p>
          <a:p>
            <a:pPr algn="r">
              <a:buNone/>
            </a:pPr>
            <a:r>
              <a:rPr lang="ru-RU" dirty="0" smtClean="0">
                <a:solidFill>
                  <a:srgbClr val="0070C0"/>
                </a:solidFill>
              </a:rPr>
              <a:t>Тел.  Факс 8 (38255) 25877</a:t>
            </a:r>
          </a:p>
          <a:p>
            <a:pPr algn="r">
              <a:buNone/>
            </a:pPr>
            <a:r>
              <a:rPr lang="ru-RU" dirty="0" err="1" smtClean="0">
                <a:solidFill>
                  <a:srgbClr val="0070C0"/>
                </a:solidFill>
              </a:rPr>
              <a:t>beloborodn@mail.ru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</a:p>
          <a:p>
            <a:endParaRPr lang="ru-RU" dirty="0"/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7584" y="2420888"/>
            <a:ext cx="3456384" cy="34563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55576" y="404664"/>
            <a:ext cx="7543800" cy="3886200"/>
          </a:xfrm>
        </p:spPr>
        <p:txBody>
          <a:bodyPr>
            <a:normAutofit fontScale="92500"/>
          </a:bodyPr>
          <a:lstStyle/>
          <a:p>
            <a:r>
              <a:rPr lang="ru-RU" sz="2600" dirty="0">
                <a:solidFill>
                  <a:srgbClr val="0070C0"/>
                </a:solidFill>
              </a:rPr>
              <a:t>В 1994 году </a:t>
            </a:r>
            <a:r>
              <a:rPr lang="ru-RU" sz="2600" b="1" dirty="0">
                <a:solidFill>
                  <a:srgbClr val="0070C0"/>
                </a:solidFill>
              </a:rPr>
              <a:t>День независимости</a:t>
            </a:r>
            <a:r>
              <a:rPr lang="ru-RU" sz="2600" dirty="0">
                <a:solidFill>
                  <a:srgbClr val="0070C0"/>
                </a:solidFill>
              </a:rPr>
              <a:t> был объявлен государственным праздником в России. Формально - это самый главный из современных государственных праздников в</a:t>
            </a:r>
            <a:r>
              <a:rPr lang="en-US" sz="2600" dirty="0">
                <a:solidFill>
                  <a:srgbClr val="0070C0"/>
                </a:solidFill>
              </a:rPr>
              <a:t> </a:t>
            </a:r>
            <a:r>
              <a:rPr lang="ru-RU" sz="2600" dirty="0">
                <a:solidFill>
                  <a:srgbClr val="0070C0"/>
                </a:solidFill>
              </a:rPr>
              <a:t>нашей стране. </a:t>
            </a:r>
            <a:endParaRPr lang="ru-RU" sz="2600" dirty="0" smtClean="0">
              <a:solidFill>
                <a:srgbClr val="0070C0"/>
              </a:solidFill>
            </a:endParaRPr>
          </a:p>
          <a:p>
            <a:r>
              <a:rPr lang="ru-RU" sz="2600" dirty="0">
                <a:solidFill>
                  <a:srgbClr val="0070C0"/>
                </a:solidFill>
              </a:rPr>
              <a:t>Следует отметить, что только в 1998 году Борис Ельцин предложил </a:t>
            </a:r>
            <a:r>
              <a:rPr lang="ru-RU" sz="2600" b="1" dirty="0">
                <a:solidFill>
                  <a:srgbClr val="0070C0"/>
                </a:solidFill>
              </a:rPr>
              <a:t>12 июня </a:t>
            </a:r>
            <a:r>
              <a:rPr lang="ru-RU" sz="2600" dirty="0" smtClean="0">
                <a:solidFill>
                  <a:srgbClr val="0070C0"/>
                </a:solidFill>
              </a:rPr>
              <a:t>отмечать </a:t>
            </a:r>
            <a:r>
              <a:rPr lang="ru-RU" sz="2600" dirty="0">
                <a:solidFill>
                  <a:srgbClr val="0070C0"/>
                </a:solidFill>
              </a:rPr>
              <a:t>его как </a:t>
            </a:r>
            <a:r>
              <a:rPr lang="ru-RU" sz="2600" b="1" dirty="0">
                <a:solidFill>
                  <a:srgbClr val="0070C0"/>
                </a:solidFill>
              </a:rPr>
              <a:t>День России</a:t>
            </a:r>
            <a:r>
              <a:rPr lang="ru-RU" sz="2600" dirty="0">
                <a:solidFill>
                  <a:srgbClr val="0070C0"/>
                </a:solidFill>
              </a:rPr>
              <a:t>. Официально новое название праздник </a:t>
            </a:r>
            <a:r>
              <a:rPr lang="ru-RU" sz="2600" dirty="0" smtClean="0">
                <a:solidFill>
                  <a:srgbClr val="0070C0"/>
                </a:solidFill>
              </a:rPr>
              <a:t>получил </a:t>
            </a:r>
            <a:r>
              <a:rPr lang="ru-RU" sz="2600" dirty="0">
                <a:solidFill>
                  <a:srgbClr val="0070C0"/>
                </a:solidFill>
              </a:rPr>
              <a:t>лишь </a:t>
            </a:r>
            <a:r>
              <a:rPr lang="ru-RU" sz="2600" b="1" dirty="0">
                <a:solidFill>
                  <a:srgbClr val="0070C0"/>
                </a:solidFill>
              </a:rPr>
              <a:t>1 февраля 2002 года</a:t>
            </a:r>
            <a:r>
              <a:rPr lang="ru-RU" sz="2600" dirty="0">
                <a:solidFill>
                  <a:srgbClr val="0070C0"/>
                </a:solidFill>
              </a:rPr>
              <a:t>, когда в силу вступили положения нового </a:t>
            </a:r>
            <a:r>
              <a:rPr lang="ru-RU" sz="2600" dirty="0" smtClean="0">
                <a:solidFill>
                  <a:srgbClr val="0070C0"/>
                </a:solidFill>
              </a:rPr>
              <a:t>Трудового </a:t>
            </a:r>
            <a:r>
              <a:rPr lang="ru-RU" sz="2600" dirty="0">
                <a:solidFill>
                  <a:srgbClr val="0070C0"/>
                </a:solidFill>
              </a:rPr>
              <a:t>кодекса.</a:t>
            </a:r>
            <a:r>
              <a:rPr lang="ru-RU" dirty="0">
                <a:solidFill>
                  <a:srgbClr val="0070C0"/>
                </a:solidFill>
              </a:rPr>
              <a:t/>
            </a:r>
            <a:br>
              <a:rPr lang="ru-RU" dirty="0">
                <a:solidFill>
                  <a:srgbClr val="0070C0"/>
                </a:solidFill>
              </a:rPr>
            </a:br>
            <a:endParaRPr lang="ru-RU" dirty="0">
              <a:solidFill>
                <a:srgbClr val="0070C0"/>
              </a:solidFill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528" y="3933056"/>
            <a:ext cx="3240360" cy="26775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63889" y="3933057"/>
            <a:ext cx="2088232" cy="26775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643364" y="3933056"/>
            <a:ext cx="3177107" cy="26775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98975600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Заголовок 3"/>
          <p:cNvSpPr>
            <a:spLocks noGrp="1"/>
          </p:cNvSpPr>
          <p:nvPr>
            <p:ph type="title"/>
          </p:nvPr>
        </p:nvSpPr>
        <p:spPr>
          <a:xfrm>
            <a:off x="685800" y="609600"/>
            <a:ext cx="7924800" cy="5562600"/>
          </a:xfrm>
        </p:spPr>
        <p:txBody>
          <a:bodyPr/>
          <a:lstStyle/>
          <a:p>
            <a:pPr eaLnBrk="1" hangingPunct="1"/>
            <a:r>
              <a:rPr lang="ru-RU" sz="6000" dirty="0" smtClean="0">
                <a:solidFill>
                  <a:srgbClr val="0070C0"/>
                </a:solidFill>
              </a:rPr>
              <a:t>Государственные символы России – это неотъемлемые атрибуты государства</a:t>
            </a:r>
          </a:p>
        </p:txBody>
      </p:sp>
    </p:spTree>
    <p:extLst>
      <p:ext uri="{BB962C8B-B14F-4D97-AF65-F5344CB8AC3E}">
        <p14:creationId xmlns:p14="http://schemas.microsoft.com/office/powerpoint/2010/main" xmlns="" val="4761650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Заголовок 1"/>
          <p:cNvSpPr>
            <a:spLocks noGrp="1"/>
          </p:cNvSpPr>
          <p:nvPr>
            <p:ph type="title"/>
          </p:nvPr>
        </p:nvSpPr>
        <p:spPr>
          <a:xfrm>
            <a:off x="381000" y="762000"/>
            <a:ext cx="8382000" cy="5410200"/>
          </a:xfrm>
        </p:spPr>
        <p:txBody>
          <a:bodyPr/>
          <a:lstStyle/>
          <a:p>
            <a:pPr eaLnBrk="1" hangingPunct="1"/>
            <a:r>
              <a:rPr lang="ru-RU" sz="4400" smtClean="0">
                <a:solidFill>
                  <a:srgbClr val="0070C0"/>
                </a:solidFill>
              </a:rPr>
              <a:t>«Символ» – это греческое слово, в переводе на русский – это знак, примета, отличительная черта. Любую страну можно отличить по ее главным символам. Главные символы государства – герб, гимн и флаг, знаки суверенитета  государства.</a:t>
            </a:r>
          </a:p>
        </p:txBody>
      </p:sp>
    </p:spTree>
    <p:extLst>
      <p:ext uri="{BB962C8B-B14F-4D97-AF65-F5344CB8AC3E}">
        <p14:creationId xmlns:p14="http://schemas.microsoft.com/office/powerpoint/2010/main" xmlns="" val="2899191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NewsPrint">
  <a:themeElements>
    <a:clrScheme name="NewsPrint">
      <a:dk1>
        <a:sysClr val="windowText" lastClr="000000"/>
      </a:dk1>
      <a:lt1>
        <a:sysClr val="window" lastClr="FFFFFF"/>
      </a:lt1>
      <a:dk2>
        <a:srgbClr val="303030"/>
      </a:dk2>
      <a:lt2>
        <a:srgbClr val="DEDEE0"/>
      </a:lt2>
      <a:accent1>
        <a:srgbClr val="AD0101"/>
      </a:accent1>
      <a:accent2>
        <a:srgbClr val="726056"/>
      </a:accent2>
      <a:accent3>
        <a:srgbClr val="AC956E"/>
      </a:accent3>
      <a:accent4>
        <a:srgbClr val="808DA9"/>
      </a:accent4>
      <a:accent5>
        <a:srgbClr val="424E5B"/>
      </a:accent5>
      <a:accent6>
        <a:srgbClr val="730E00"/>
      </a:accent6>
      <a:hlink>
        <a:srgbClr val="D26900"/>
      </a:hlink>
      <a:folHlink>
        <a:srgbClr val="D89243"/>
      </a:folHlink>
    </a:clrScheme>
    <a:fontScheme name="NewsPrint">
      <a:majorFont>
        <a:latin typeface="Impact"/>
        <a:ea typeface=""/>
        <a:cs typeface=""/>
        <a:font script="Jpan" typeface="HGP創英角ｺﾞｼｯｸUB"/>
        <a:font script="Hang" typeface="HY견고딕"/>
        <a:font script="Hans" typeface="微软雅黑"/>
        <a:font script="Hant" typeface="微軟正黑體"/>
        <a:font script="Arab" typeface="Tahoma"/>
        <a:font script="Hebr" typeface="To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NewsPrint">
      <a:fillStyleLst>
        <a:solidFill>
          <a:schemeClr val="phClr"/>
        </a:solidFill>
        <a:gradFill rotWithShape="1">
          <a:gsLst>
            <a:gs pos="0">
              <a:schemeClr val="phClr">
                <a:tint val="37000"/>
                <a:hueMod val="100000"/>
                <a:satMod val="200000"/>
                <a:lumMod val="88000"/>
              </a:schemeClr>
            </a:gs>
            <a:gs pos="100000">
              <a:schemeClr val="phClr">
                <a:tint val="53000"/>
                <a:shade val="100000"/>
                <a:hueMod val="100000"/>
                <a:satMod val="350000"/>
                <a:lumMod val="79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83000"/>
                <a:shade val="100000"/>
                <a:alpha val="100000"/>
                <a:hueMod val="100000"/>
                <a:satMod val="220000"/>
                <a:lumMod val="90000"/>
              </a:schemeClr>
            </a:gs>
            <a:gs pos="76000">
              <a:schemeClr val="phClr">
                <a:shade val="100000"/>
              </a:schemeClr>
            </a:gs>
            <a:gs pos="100000">
              <a:schemeClr val="phClr">
                <a:shade val="93000"/>
                <a:alpha val="100000"/>
                <a:satMod val="100000"/>
                <a:lumMod val="93000"/>
              </a:schemeClr>
            </a:gs>
          </a:gsLst>
          <a:path path="circle">
            <a:fillToRect l="15000" t="15000" r="100000" b="100000"/>
          </a:path>
        </a:gradFill>
      </a:fillStyleLst>
      <a:lnStyleLst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12700" dir="528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381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contourW="12700">
            <a:bevelT w="31750" h="127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3000"/>
              </a:schemeClr>
            </a:gs>
            <a:gs pos="100000">
              <a:schemeClr val="phClr">
                <a:shade val="55000"/>
              </a:schemeClr>
            </a:gs>
          </a:gsLst>
          <a:lin ang="5400000" scaled="1"/>
        </a:gradFill>
        <a:blipFill rotWithShape="1">
          <a:blip xmlns:r="http://schemas.openxmlformats.org/officeDocument/2006/relationships" r:embed="rId1">
            <a:duotone>
              <a:schemeClr val="phClr">
                <a:shade val="20000"/>
                <a:satMod val="350000"/>
                <a:lumMod val="125000"/>
              </a:schemeClr>
              <a:schemeClr val="phClr">
                <a:tint val="90000"/>
                <a:satMod val="25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NewsPrint">
  <a:themeElements>
    <a:clrScheme name="NewsPrint">
      <a:dk1>
        <a:sysClr val="windowText" lastClr="000000"/>
      </a:dk1>
      <a:lt1>
        <a:sysClr val="window" lastClr="FFFFFF"/>
      </a:lt1>
      <a:dk2>
        <a:srgbClr val="303030"/>
      </a:dk2>
      <a:lt2>
        <a:srgbClr val="DEDEE0"/>
      </a:lt2>
      <a:accent1>
        <a:srgbClr val="AD0101"/>
      </a:accent1>
      <a:accent2>
        <a:srgbClr val="726056"/>
      </a:accent2>
      <a:accent3>
        <a:srgbClr val="AC956E"/>
      </a:accent3>
      <a:accent4>
        <a:srgbClr val="808DA9"/>
      </a:accent4>
      <a:accent5>
        <a:srgbClr val="424E5B"/>
      </a:accent5>
      <a:accent6>
        <a:srgbClr val="730E00"/>
      </a:accent6>
      <a:hlink>
        <a:srgbClr val="D26900"/>
      </a:hlink>
      <a:folHlink>
        <a:srgbClr val="D89243"/>
      </a:folHlink>
    </a:clrScheme>
    <a:fontScheme name="NewsPrint">
      <a:majorFont>
        <a:latin typeface="Impact"/>
        <a:ea typeface=""/>
        <a:cs typeface=""/>
        <a:font script="Jpan" typeface="HGP創英角ｺﾞｼｯｸUB"/>
        <a:font script="Hang" typeface="HY견고딕"/>
        <a:font script="Hans" typeface="微软雅黑"/>
        <a:font script="Hant" typeface="微軟正黑體"/>
        <a:font script="Arab" typeface="Tahoma"/>
        <a:font script="Hebr" typeface="To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NewsPrint">
      <a:fillStyleLst>
        <a:solidFill>
          <a:schemeClr val="phClr"/>
        </a:solidFill>
        <a:gradFill rotWithShape="1">
          <a:gsLst>
            <a:gs pos="0">
              <a:schemeClr val="phClr">
                <a:tint val="37000"/>
                <a:hueMod val="100000"/>
                <a:satMod val="200000"/>
                <a:lumMod val="88000"/>
              </a:schemeClr>
            </a:gs>
            <a:gs pos="100000">
              <a:schemeClr val="phClr">
                <a:tint val="53000"/>
                <a:shade val="100000"/>
                <a:hueMod val="100000"/>
                <a:satMod val="350000"/>
                <a:lumMod val="79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83000"/>
                <a:shade val="100000"/>
                <a:alpha val="100000"/>
                <a:hueMod val="100000"/>
                <a:satMod val="220000"/>
                <a:lumMod val="90000"/>
              </a:schemeClr>
            </a:gs>
            <a:gs pos="76000">
              <a:schemeClr val="phClr">
                <a:shade val="100000"/>
              </a:schemeClr>
            </a:gs>
            <a:gs pos="100000">
              <a:schemeClr val="phClr">
                <a:shade val="93000"/>
                <a:alpha val="100000"/>
                <a:satMod val="100000"/>
                <a:lumMod val="93000"/>
              </a:schemeClr>
            </a:gs>
          </a:gsLst>
          <a:path path="circle">
            <a:fillToRect l="15000" t="15000" r="100000" b="100000"/>
          </a:path>
        </a:gradFill>
      </a:fillStyleLst>
      <a:lnStyleLst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12700" dir="528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381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contourW="12700">
            <a:bevelT w="31750" h="127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3000"/>
              </a:schemeClr>
            </a:gs>
            <a:gs pos="100000">
              <a:schemeClr val="phClr">
                <a:shade val="55000"/>
              </a:schemeClr>
            </a:gs>
          </a:gsLst>
          <a:lin ang="5400000" scaled="1"/>
        </a:gradFill>
        <a:blipFill rotWithShape="1">
          <a:blip xmlns:r="http://schemas.openxmlformats.org/officeDocument/2006/relationships" r:embed="rId1">
            <a:duotone>
              <a:schemeClr val="phClr">
                <a:shade val="20000"/>
                <a:satMod val="350000"/>
                <a:lumMod val="125000"/>
              </a:schemeClr>
              <a:schemeClr val="phClr">
                <a:tint val="90000"/>
                <a:satMod val="25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Newsprint</Template>
  <TotalTime>213</TotalTime>
  <Words>1973</Words>
  <Application>Microsoft Office PowerPoint</Application>
  <PresentationFormat>Экран (4:3)</PresentationFormat>
  <Paragraphs>157</Paragraphs>
  <Slides>60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60</vt:i4>
      </vt:variant>
    </vt:vector>
  </HeadingPairs>
  <TitlesOfParts>
    <vt:vector size="62" baseType="lpstr">
      <vt:lpstr>NewsPrint</vt:lpstr>
      <vt:lpstr>1_NewsPrint</vt:lpstr>
      <vt:lpstr> 12 июня  День России</vt:lpstr>
      <vt:lpstr>Слайд 2</vt:lpstr>
      <vt:lpstr>План урока</vt:lpstr>
      <vt:lpstr>Слайд 4</vt:lpstr>
      <vt:lpstr>Слайд 5</vt:lpstr>
      <vt:lpstr>Слайд 6</vt:lpstr>
      <vt:lpstr>Слайд 7</vt:lpstr>
      <vt:lpstr>Государственные символы России – это неотъемлемые атрибуты государства</vt:lpstr>
      <vt:lpstr>«Символ» – это греческое слово, в переводе на русский – это знак, примета, отличительная черта. Любую страну можно отличить по ее главным символам. Главные символы государства – герб, гимн и флаг, знаки суверенитета  государства.</vt:lpstr>
      <vt:lpstr>В декабре 2000 г. Государственная дума Российской Федерации приняла законы о государственной символике нашей страны</vt:lpstr>
      <vt:lpstr>Государственный  Герб Российской Федерации – это официальный государственный символ России и её официальная эмблема</vt:lpstr>
      <vt:lpstr>Рождение гербов связано с рыцарскими традициями и относится к середине 12 века.  «Герб» - это слово, по мнению ряда ученых, произошло в русском языке от польского слова «хэрб» или от немецкого «эрба» – наследство.  Еще до н. э. Было известно латинское слово «герба» - трава растение.</vt:lpstr>
      <vt:lpstr>Первые эмблемы нашего Отечества имеют истоки в глубокой древности. Свои знаки имели не только вожди, но и простые люди, и города. </vt:lpstr>
      <vt:lpstr>На гербах появляются фигуры, изображающие реальных или фантастических животных, птиц, а также растения. Герб становится родовым знаком и передается по наследству.</vt:lpstr>
      <vt:lpstr>Герб государства помещался на печатях, монетах, бумажных деньгах, флагах. Герб состоял из двух основных изображений: всадника с копьем – Георгия Победоносца, поражающего змея (покровителя Москвы и Московского государства) и двуглавого орла (означавшего власть, зоркость, честность, жертвенность, готовность отдать жизнь ради других).</vt:lpstr>
      <vt:lpstr>Но Иван 3 не расстался и со старым гербом Великого княжества Московского изображение исконно русского Святого Георгия Победоносца, было помещено на груди орла. Он был символом могущества и силы единой Руси. </vt:lpstr>
      <vt:lpstr>Герб середины 17 века</vt:lpstr>
      <vt:lpstr>Это изображение стало считаться гербом России с 17 века, в 18 веке были установлены цвета герба: черный орел на желтом поле, всадник на красном поле. </vt:lpstr>
      <vt:lpstr>Павел 1 меняет звезду Андрея Первозванного на Мальтийский крест и корону, т. к. был гроссмейстером Мальтийского ордена. </vt:lpstr>
      <vt:lpstr>Слайд 20</vt:lpstr>
      <vt:lpstr>Малый герб Российской империи</vt:lpstr>
      <vt:lpstr>Летом 1918 года в Государственном гербе РСФСР утверждаются новые политические символы: двуглавый орел заменен красным щитом,  на котором изображены перекрещенные серп и молот, и восходящее солнце – как знак перемен.</vt:lpstr>
      <vt:lpstr>Эти символы вошли в герб СССР, который обрамляли колосья, перевязанные ленточками с названием союзных республик.</vt:lpstr>
      <vt:lpstr>В 1992 году двуглавый орел вновь появляется на монетах, а  30 ноября1993 года Президент России подписал Указ о государственном гербе. 27 декабря 2000 года вышел Федеральный конституционный закон «О государственном гербе Российской Федерации».</vt:lpstr>
      <vt:lpstr>Закон гласит : « Государственный герб Российской Федерации представляет собой четырех угольный, с закругленными нижними углами, заостренный в оконечности красный геральдический щит с золотым двуглавым орлом, поднявшим вверх распущенные крылья. Орел увенчан двумя малыми коронами и - над ними – одной большой короной, соединенной лентой. В правой лапе орла – скипетр, в левой -  держава. На груди орла, в красном щите, - серебряный всадник в синем плаще на серебряном коне, поражающий серебряным копьем черного опрокинутого навзничь и попранного конем дракона» </vt:lpstr>
      <vt:lpstr>Государственный флаг – один из отличительных знаков (эмблем, символов) государства.</vt:lpstr>
      <vt:lpstr>Флаги существуют уже более 3000 лет. Первые флаги были деревянными или металлическими шестами с фигурками или символами наверху.  Около 2000 лет назад к некоторым из них в качестве украшения стали прикреплять ткань.  В последующие 500 лет развевающиеся полотнище стало главной частью флага.  Флаг – от греческого слова «флего»- сжигать, озарять, гореть. </vt:lpstr>
      <vt:lpstr>Флаг  у русских  дружин был с языческих времен (так гласит летопись).  В конце 60-х годов 17-ого века по указу царя Алексея Михайловича в селе Дединово, что на Оке, началось строительство Волжско-Каспийской флотилии. Капитан Бутмер запросил для оснащения флотилии ткани на флаги. Царь приказал отпустить «червчатую, белую, лазоревую», то есть красную, белую  и синюю. Как располагались цвета на флагах, сейчас неизвестно, но именно с того времени и начинается история российского флага. </vt:lpstr>
      <vt:lpstr>Флаг царя Московского 1693 г.</vt:lpstr>
      <vt:lpstr>Флаг для торговых судов 1709 г</vt:lpstr>
      <vt:lpstr>В январе 1705 года Пётр   своим указом закрепил бело-сине-красный флаг без орла за торговым флотом, а в качестве военно-морского утвердил Андреевский флаг. Белое полотнище с синим диагональным крестом.</vt:lpstr>
      <vt:lpstr>После смерти Петра 1 усилилось влияние и значение золотого и черного цветов. С 1853-1883 годы Россия носила черно-желто-белый флаг. Лишь на море господствовали бело-сине-красные цвета. </vt:lpstr>
      <vt:lpstr>Национальные флаги  Российской империи</vt:lpstr>
      <vt:lpstr>В 1917 году символом революционной борьбы становится красный флаг. 8 апреля 1918 года решением Совета Народных Комисаров флагом России становится красное полотнище с буквами «РСФСР» (Российская Советская Федеративная Социалистическая Республика) в верхнем углу у древка. Позже буквы заменили   серп и молот (союз рабочего и крестьянина). </vt:lpstr>
      <vt:lpstr>9 января 1954 года вдоль древка флага РСФСР было решено поместить синюю полосу.    На Втором съезде Советов  31 декабря 1924 года была принята первая Конституция СССР, тогда же было принято решение о создании единого государственного флага, единого  для всех союзных республик, - красное полотнище с расположенном в верхнем правом углу перекрещенные серп и молот, а над ними пятиконечная звезда.</vt:lpstr>
      <vt:lpstr>В 1994 году бело-сине-красный флаг вновь стал государственным. В настоящее время чаще всего используется следующее значение цветов: белый цвет означает мир, чистоту, непорочность, совершенство; синий – цвет верности, постоянства;  красный цвет символизирует энергию, силу, кровь (пролитую за Отечество). </vt:lpstr>
      <vt:lpstr>В Федеральный Конституционный закон «О Государственном флаге Российской Федерации»,  « Ст. 1. Государственный флаг РФ является официальным государственным символом Российской Федерации. Государственный Флаг РФ представляет собой прямоугольное полотнище из трех равновеликих горизонтальных полос: верхней – белого, средней – синего, нижней – красного цвета. Отношение ширины флага к его длине 2 : 3                  Президент Российской Федерации В. ПУТИН                        Москва, Кремль, 25 декабря 2000 года.                                                                                                    № 1 – ФКЗ »</vt:lpstr>
      <vt:lpstr>День Государственного флага России отмечается с 21 августа 1991 года. 21.08.91 года Верховный Совет России постановил «считать исторический флаг – полотнище из равновеликих горизонтальных …белой, лазоревой и алой полос… официальным национальным флагом Российской Федерации».</vt:lpstr>
      <vt:lpstr>Государственный гимн – торжественное музыкальное произведение, призванное сплачивать, вдохновлять всю нацию. </vt:lpstr>
      <vt:lpstr>Истоки гимнов – в глубине истории. Уже несколько тысячелетий назад у некоторых народов были созданы торжественные песнопения. (Гимн в переводе с греческого – «торжественное песнопение».)  Еще до Н.Э. на территории Руси слово «Гимн» могло быть известно. Однако за торжественными песнопениями постепенно закрепилось название «слово» или «песнь».</vt:lpstr>
      <vt:lpstr>Известно, что до 1812 г гимном служила мелодия полонеза О. Козловского «Гром победы, раздавайся». В 1833 году по предложению Николая 1 композитор А.Ф. Львов создал мелодию из отрывков разных напевов, и получилось «Боже царя храни» на стихи В.А. Жуковского. В годы советской власти – «Интернационал»  В первые дни Великой Отечественной войны – «Священная война». В 1943 году был написан новый гимн на музыку А.В. Александрова, просуществовавший до 1991 г., хотя текст менялся не однократно. </vt:lpstr>
      <vt:lpstr> Вот строки из текста последнего гимна СССР.          «…Славься Отечество, наше свободное,                Дружбы народов единый оплот                Партия Ленина, сила народная                 Нас к торжеству коммунизма ведет…» В 2000 году на музыку А.В. Александрова С.В. Михалков написал новые слова, и вся страна встречала 21 век с новой главной песней.        «…Россия – священная наша держава,               Россия любимая наша страна.               Могучая воля, великая слава –               Твое достоянье на все времена!                Припев :   Славься Отечество наше свободное,                                  Братских народов союз вековой,                                  Предками данная мудрость народная!                                  Славься страна! Мы гордимся тобой!…» </vt:lpstr>
      <vt:lpstr>Национальные символы России</vt:lpstr>
      <vt:lpstr>Красная площадь</vt:lpstr>
      <vt:lpstr>Кремль </vt:lpstr>
      <vt:lpstr>Кремлевские куранты</vt:lpstr>
      <vt:lpstr>Береза </vt:lpstr>
      <vt:lpstr>Матрешка</vt:lpstr>
      <vt:lpstr>Медведь </vt:lpstr>
      <vt:lpstr>Русская тройка</vt:lpstr>
      <vt:lpstr>Самовар </vt:lpstr>
      <vt:lpstr>Балалайка </vt:lpstr>
      <vt:lpstr>Пушкин Александр Сергеевич, русский поэт</vt:lpstr>
      <vt:lpstr>А. В. Суворов (1730-1800),        русский полководец </vt:lpstr>
      <vt:lpstr>Ю.А. Гагарин, первый  летчик-космонавт  </vt:lpstr>
      <vt:lpstr>Озеро Байкал</vt:lpstr>
      <vt:lpstr>Источники: </vt:lpstr>
      <vt:lpstr>Слайд 58</vt:lpstr>
      <vt:lpstr>Слайд 59</vt:lpstr>
      <vt:lpstr>Спасибо за внимание!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12 июня  День России</dc:title>
  <dc:creator>Наталья</dc:creator>
  <cp:lastModifiedBy>BIBL</cp:lastModifiedBy>
  <cp:revision>28</cp:revision>
  <dcterms:created xsi:type="dcterms:W3CDTF">2017-06-15T05:25:13Z</dcterms:created>
  <dcterms:modified xsi:type="dcterms:W3CDTF">2017-06-19T04:13:20Z</dcterms:modified>
</cp:coreProperties>
</file>