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Default Extension="ppt" ContentType="application/vnd.ms-powerpoin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sldIdLst>
    <p:sldId id="256" r:id="rId2"/>
    <p:sldId id="341" r:id="rId3"/>
    <p:sldId id="342" r:id="rId4"/>
    <p:sldId id="258" r:id="rId5"/>
    <p:sldId id="259" r:id="rId6"/>
    <p:sldId id="260" r:id="rId7"/>
    <p:sldId id="262" r:id="rId8"/>
    <p:sldId id="261" r:id="rId9"/>
    <p:sldId id="263" r:id="rId10"/>
    <p:sldId id="264" r:id="rId11"/>
    <p:sldId id="265" r:id="rId12"/>
    <p:sldId id="266" r:id="rId13"/>
    <p:sldId id="267" r:id="rId14"/>
    <p:sldId id="269" r:id="rId15"/>
    <p:sldId id="271" r:id="rId16"/>
    <p:sldId id="268" r:id="rId17"/>
    <p:sldId id="270" r:id="rId18"/>
    <p:sldId id="273" r:id="rId19"/>
    <p:sldId id="275" r:id="rId20"/>
    <p:sldId id="272" r:id="rId21"/>
    <p:sldId id="274" r:id="rId22"/>
    <p:sldId id="276" r:id="rId23"/>
    <p:sldId id="278" r:id="rId24"/>
    <p:sldId id="277" r:id="rId25"/>
    <p:sldId id="280" r:id="rId26"/>
    <p:sldId id="281" r:id="rId27"/>
    <p:sldId id="282" r:id="rId28"/>
    <p:sldId id="283" r:id="rId29"/>
    <p:sldId id="279" r:id="rId30"/>
    <p:sldId id="285" r:id="rId31"/>
    <p:sldId id="286" r:id="rId32"/>
    <p:sldId id="287" r:id="rId33"/>
    <p:sldId id="284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7" r:id="rId43"/>
    <p:sldId id="296" r:id="rId44"/>
    <p:sldId id="298" r:id="rId45"/>
    <p:sldId id="299" r:id="rId46"/>
    <p:sldId id="300" r:id="rId47"/>
    <p:sldId id="301" r:id="rId48"/>
    <p:sldId id="302" r:id="rId49"/>
    <p:sldId id="303" r:id="rId50"/>
    <p:sldId id="306" r:id="rId51"/>
    <p:sldId id="304" r:id="rId52"/>
    <p:sldId id="305" r:id="rId53"/>
    <p:sldId id="307" r:id="rId54"/>
    <p:sldId id="308" r:id="rId55"/>
    <p:sldId id="309" r:id="rId56"/>
    <p:sldId id="310" r:id="rId57"/>
    <p:sldId id="348" r:id="rId58"/>
    <p:sldId id="339" r:id="rId59"/>
    <p:sldId id="311" r:id="rId60"/>
    <p:sldId id="312" r:id="rId61"/>
    <p:sldId id="315" r:id="rId62"/>
    <p:sldId id="314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43" r:id="rId87"/>
    <p:sldId id="344" r:id="rId88"/>
    <p:sldId id="345" r:id="rId89"/>
    <p:sldId id="346" r:id="rId90"/>
    <p:sldId id="347" r:id="rId91"/>
    <p:sldId id="340" r:id="rId9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7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5E1AD5-B637-4208-B7BD-CE5EE9CEFFD3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F44DA2-22AB-4DB1-97F3-1D111C9A3D9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A2ACE-9049-4637-A1A7-0E168488E181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9474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1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7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8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9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10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11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12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oleObject" Target="../embeddings/____________Microsoft_Office_PowerPoint_97-200313.ppt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14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15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16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2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17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18.ppt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8.jpe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19.ppt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20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21.ppt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1.v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22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23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24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25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26.ppt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6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3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27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28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29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30.ppt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3%D0%B2%D0%B0%D1%80%D0%BE%D0%B2%D0%BA%D0%B0_(%D0%9C%D0%BE%D1%81%D0%BA%D0%BE%D0%B2%D1%81%D0%BA%D0%B0%D1%8F_%D0%BE%D0%B1%D0%BB%D0%B0%D1%81%D1%82%D1%8C)" TargetMode="External"/><Relationship Id="rId3" Type="http://schemas.openxmlformats.org/officeDocument/2006/relationships/oleObject" Target="../embeddings/____________Microsoft_Office_PowerPoint_97-200331.ppt"/><Relationship Id="rId7" Type="http://schemas.openxmlformats.org/officeDocument/2006/relationships/hyperlink" Target="https://ru.wikipedia.org/wiki/%D0%9C%D0%BE%D0%B6%D0%B0%D0%B9%D1%81%D0%BA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6" Type="http://schemas.openxmlformats.org/officeDocument/2006/relationships/hyperlink" Target="https://ru.wikipedia.org/wiki/%D0%A1%D0%B5%D0%BB%D1%8C%D1%81%D0%BA%D0%BE%D0%B5_%D0%BF%D0%BE%D1%81%D0%B5%D0%BB%D0%B5%D0%BD%D0%B8%D0%B5_%D0%91%D0%BE%D1%80%D0%BE%D0%B4%D0%B8%D0%BD%D1%81%D0%BA%D0%BE%D0%B5_(%D0%9C%D0%BE%D1%81%D0%BA%D0%BE%D0%B2%D1%81%D0%BA%D0%B0%D1%8F_%D0%BE%D0%B1%D0%BB%D0%B0%D1%81%D1%82%D1%8C)" TargetMode="External"/><Relationship Id="rId11" Type="http://schemas.openxmlformats.org/officeDocument/2006/relationships/image" Target="../media/image41.jpeg"/><Relationship Id="rId5" Type="http://schemas.openxmlformats.org/officeDocument/2006/relationships/hyperlink" Target="https://ru.wikipedia.org/wiki/%D0%9C%D0%BE%D1%81%D0%BA%D0%BE%D0%B2%D1%81%D0%BA%D0%B0%D1%8F_%D0%BE%D0%B1%D0%BB%D0%B0%D1%81%D1%82%D1%8C" TargetMode="External"/><Relationship Id="rId10" Type="http://schemas.openxmlformats.org/officeDocument/2006/relationships/hyperlink" Target="https://ru.wikipedia.org/wiki/%D0%91%D0%BE%D1%80%D0%BE%D0%B4%D0%B8%D0%BD%D0%BE_(%D0%BF%D0%BE%D1%81%D1%91%D0%BB%D0%BE%D0%BA,_%D0%9C%D0%BE%D0%B6%D0%B0%D0%B9%D1%81%D0%BA%D0%B8%D0%B9_%D1%80%D0%B0%D0%B9%D0%BE%D0%BD)" TargetMode="External"/><Relationship Id="rId4" Type="http://schemas.openxmlformats.org/officeDocument/2006/relationships/hyperlink" Target="https://ru.wikipedia.org/wiki/%D0%9C%D0%BE%D0%B6%D0%B0%D0%B9%D1%81%D0%BA%D0%B8%D0%B9_%D1%80%D0%B0%D0%B9%D0%BE%D0%BD_(%D0%9C%D0%BE%D1%81%D0%BA%D0%BE%D0%B2%D1%81%D0%BA%D0%B0%D1%8F_%D0%BE%D0%B1%D0%BB%D0%B0%D1%81%D1%82%D1%8C)" TargetMode="External"/><Relationship Id="rId9" Type="http://schemas.openxmlformats.org/officeDocument/2006/relationships/hyperlink" Target="https://ru.wikipedia.org/wiki/%D0%91%D0%BE%D1%80%D0%BE%D0%B4%D0%B8%D0%BD%D0%BE_(%D1%81%D1%82%D0%B0%D0%BD%D1%86%D0%B8%D1%8F)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oleObject" Target="../embeddings/____________Microsoft_Office_PowerPoint_97-200332.ppt"/><Relationship Id="rId7" Type="http://schemas.openxmlformats.org/officeDocument/2006/relationships/hyperlink" Target="https://ru.wikipedia.org/wiki/1812_%D0%B3%D0%BE%D0%B4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6" Type="http://schemas.openxmlformats.org/officeDocument/2006/relationships/hyperlink" Target="https://ru.wikipedia.org/wiki/7_%D1%81%D0%B5%D0%BD%D1%82%D1%8F%D0%B1%D1%80%D1%8F" TargetMode="External"/><Relationship Id="rId5" Type="http://schemas.openxmlformats.org/officeDocument/2006/relationships/hyperlink" Target="https://ru.wikipedia.org/wiki/%D0%9E%D1%82%D0%B5%D1%87%D0%B5%D1%81%D1%82%D0%B2%D0%B5%D0%BD%D0%BD%D0%B0%D1%8F_%D0%B2%D0%BE%D0%B9%D0%BD%D0%B0_1812_%D0%B3%D0%BE%D0%B4%D0%B0" TargetMode="External"/><Relationship Id="rId4" Type="http://schemas.openxmlformats.org/officeDocument/2006/relationships/hyperlink" Target="https://ru.wikipedia.org/wiki/%D0%91%D0%BE%D1%80%D0%BE%D0%B4%D0%B8%D0%BD%D1%81%D0%BA%D0%BE%D0%B5_%D1%81%D1%80%D0%B0%D0%B6%D0%B5%D0%BD%D0%B8%D0%B5" TargetMode="External"/><Relationship Id="rId9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33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43.jpeg"/><Relationship Id="rId4" Type="http://schemas.openxmlformats.org/officeDocument/2006/relationships/hyperlink" Target="http://ru.wikipedia.org/wiki/7_%D1%81%D0%B5%D0%BD%D1%82%D1%8F%D0%B1%D1%80%D1%8F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34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35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4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36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4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37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38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Relationship Id="rId5" Type="http://schemas.openxmlformats.org/officeDocument/2006/relationships/image" Target="../media/image42.jpeg"/><Relationship Id="rId4" Type="http://schemas.openxmlformats.org/officeDocument/2006/relationships/hyperlink" Target="http://ru.wikipedia.org/wiki/19_%D0%BE%D0%BA%D1%82%D1%8F%D0%B1%D1%80%D1%8F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39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9.v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40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0.v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41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1.v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42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2.vml"/><Relationship Id="rId4" Type="http://schemas.openxmlformats.org/officeDocument/2006/relationships/image" Target="../media/image5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43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3.v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44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4.vml"/><Relationship Id="rId4" Type="http://schemas.openxmlformats.org/officeDocument/2006/relationships/image" Target="../media/image5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45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5.v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46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6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5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47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7.vml"/><Relationship Id="rId4" Type="http://schemas.openxmlformats.org/officeDocument/2006/relationships/image" Target="../media/image4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48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8.v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49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9.vml"/><Relationship Id="rId4" Type="http://schemas.openxmlformats.org/officeDocument/2006/relationships/image" Target="../media/image5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50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0.v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51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1.v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52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2.v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53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3.v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54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4.v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55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5.v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56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6.v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57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7.v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1%D0%BE%D1%80%D0%BE%D0%B4%D0%B8%D0%BD%D1%81%D0%BA%D0%BE%D0%B5_%D1%81%D1%80%D0%B0%D0%B6%D0%B5%D0%BD%D0%B8%D0%B5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1812_%D0%B3%D0%BE%D0%B4" TargetMode="External"/><Relationship Id="rId5" Type="http://schemas.openxmlformats.org/officeDocument/2006/relationships/hyperlink" Target="https://ru.wikipedia.org/wiki/7_%D1%81%D0%B5%D0%BD%D1%82%D1%8F%D0%B1%D1%80%D1%8F" TargetMode="External"/><Relationship Id="rId4" Type="http://schemas.openxmlformats.org/officeDocument/2006/relationships/hyperlink" Target="https://ru.wikipedia.org/wiki/%D0%9E%D1%82%D0%B5%D1%87%D0%B5%D1%81%D1%82%D0%B2%D0%B5%D0%BD%D0%BD%D0%B0%D1%8F_%D0%B2%D0%BE%D0%B9%D0%BD%D0%B0_1812_%D0%B3%D0%BE%D0%B4%D0%B0" TargetMode="Externa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58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8.v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59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9.v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60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0.v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&#1050;&#1091;&#1083;&#1080;&#1082;&#1086;&#1074;&#1086;_&#1087;&#1086;&#1083;&#1077;" TargetMode="External"/><Relationship Id="rId3" Type="http://schemas.openxmlformats.org/officeDocument/2006/relationships/oleObject" Target="../embeddings/____________Microsoft_Office_PowerPoint_97-200361.ppt"/><Relationship Id="rId7" Type="http://schemas.openxmlformats.org/officeDocument/2006/relationships/hyperlink" Target="http://www.inmoment.ru/holidays/kulikovsky-fight.html" TargetMode="External"/><Relationship Id="rId12" Type="http://schemas.openxmlformats.org/officeDocument/2006/relationships/hyperlink" Target="http://ru.wikipedia.org/wiki/%D5%F0%EE%ED%E8%EA%E0_%C2%E5%EB%E8%EA%EE%E9_%CE%F2%E5%F7%E5%F1%F2%E2%E5%ED%ED%EE%E9_%E2%EE%E9%ED%FB/%C4%E5%EA%E0%E1%F0%FC_1941_%E3%EE%E4%E0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1.vml"/><Relationship Id="rId6" Type="http://schemas.openxmlformats.org/officeDocument/2006/relationships/hyperlink" Target="https://ru.wikipedia.org/wiki/&#1050;&#1091;&#1083;&#1080;&#1082;&#1086;&#1074;&#1089;&#1082;&#1072;&#1103;_&#1073;&#1080;&#1090;&#1074;&#1072;" TargetMode="External"/><Relationship Id="rId11" Type="http://schemas.openxmlformats.org/officeDocument/2006/relationships/hyperlink" Target="http://www.tulalibrary.blogspot.ru/2011_12_01_archive.html" TargetMode="External"/><Relationship Id="rId5" Type="http://schemas.openxmlformats.org/officeDocument/2006/relationships/hyperlink" Target="http://www.calend.ru/holidays/0/0/543/" TargetMode="External"/><Relationship Id="rId10" Type="http://schemas.openxmlformats.org/officeDocument/2006/relationships/hyperlink" Target="http://www.tounb.ru/tula_region/historyregion/histori_fakts/sobitiya_41.aspx" TargetMode="External"/><Relationship Id="rId4" Type="http://schemas.openxmlformats.org/officeDocument/2006/relationships/hyperlink" Target="http://www.btula.ru/fullbrend_67.html" TargetMode="External"/><Relationship Id="rId9" Type="http://schemas.openxmlformats.org/officeDocument/2006/relationships/hyperlink" Target="https://ru.wikipedia.org/wiki/&#1052;&#1072;&#1084;&#1072;&#1081;" TargetMode="Externa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hyperlink" Target="http://ido.tsu.ru/ss/?unit=325&amp;page=1117" TargetMode="External"/><Relationship Id="rId13" Type="http://schemas.openxmlformats.org/officeDocument/2006/relationships/hyperlink" Target="http://wap.kopanina.forum24.ru/" TargetMode="External"/><Relationship Id="rId18" Type="http://schemas.openxmlformats.org/officeDocument/2006/relationships/hyperlink" Target="http://forexaw.com/" TargetMode="External"/><Relationship Id="rId3" Type="http://schemas.openxmlformats.org/officeDocument/2006/relationships/oleObject" Target="../embeddings/____________Microsoft_Office_PowerPoint_97-200362.ppt"/><Relationship Id="rId7" Type="http://schemas.openxmlformats.org/officeDocument/2006/relationships/hyperlink" Target="http://sun.tsu.ru/mminfo/0198-97160/" TargetMode="External"/><Relationship Id="rId12" Type="http://schemas.openxmlformats.org/officeDocument/2006/relationships/hyperlink" Target="http://www.1tv.ru/cinema/print/fi=6510&amp;sn=2" TargetMode="External"/><Relationship Id="rId17" Type="http://schemas.openxmlformats.org/officeDocument/2006/relationships/hyperlink" Target="http://www.slideshare.net/ssuser92ddcc/ss-45306845" TargetMode="Externa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ru.wikipedia.org/wiki/32" TargetMode="External"/><Relationship Id="rId1" Type="http://schemas.openxmlformats.org/officeDocument/2006/relationships/vmlDrawing" Target="../drawings/vmlDrawing62.vml"/><Relationship Id="rId6" Type="http://schemas.openxmlformats.org/officeDocument/2006/relationships/hyperlink" Target="http://cdnito.tomsk.ru/" TargetMode="External"/><Relationship Id="rId11" Type="http://schemas.openxmlformats.org/officeDocument/2006/relationships/hyperlink" Target="http://www.protown.ru/russia/obl/history/history_439.html" TargetMode="External"/><Relationship Id="rId5" Type="http://schemas.openxmlformats.org/officeDocument/2006/relationships/hyperlink" Target="https://ru.wikipedia.org/wiki/166" TargetMode="External"/><Relationship Id="rId15" Type="http://schemas.openxmlformats.org/officeDocument/2006/relationships/hyperlink" Target="http://militera.lib.ru/h/prochko_is/06.html" TargetMode="External"/><Relationship Id="rId10" Type="http://schemas.openxmlformats.org/officeDocument/2006/relationships/hyperlink" Target="http://russiasib.ru/tomskaya-oblast/" TargetMode="External"/><Relationship Id="rId19" Type="http://schemas.openxmlformats.org/officeDocument/2006/relationships/hyperlink" Target="http://rusrand.ru/analytics/skolko-otechestvennyh-vojn-bylo-v-istorii-rossii" TargetMode="External"/><Relationship Id="rId4" Type="http://schemas.openxmlformats.org/officeDocument/2006/relationships/hyperlink" Target="http://alex.gorod.tomsk.ru/index-1289470198.php" TargetMode="External"/><Relationship Id="rId9" Type="http://schemas.openxmlformats.org/officeDocument/2006/relationships/hyperlink" Target="http://www.orthedu.ru/kraeved/hist-nsk-eparh/1464-10.html" TargetMode="External"/><Relationship Id="rId14" Type="http://schemas.openxmlformats.org/officeDocument/2006/relationships/hyperlink" Target="http://mgorki.ru/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63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3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6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64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4.v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65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5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-264" y="0"/>
          <a:ext cx="9144264" cy="6857404"/>
        </p:xfrm>
        <a:graphic>
          <a:graphicData uri="http://schemas.openxmlformats.org/presentationml/2006/ole">
            <p:oleObj spid="_x0000_s1026" name="Презентация" r:id="rId3" imgW="4570342" imgH="3427430" progId="PowerPoint.Show.8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08720"/>
            <a:ext cx="7772400" cy="3096343"/>
          </a:xfrm>
        </p:spPr>
        <p:txBody>
          <a:bodyPr>
            <a:normAutofit/>
          </a:bodyPr>
          <a:lstStyle/>
          <a:p>
            <a:r>
              <a:rPr lang="ru-RU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rowallia New" pitchFamily="34" charset="-34"/>
              </a:rPr>
              <a:t>Три поля</a:t>
            </a:r>
            <a:br>
              <a:rPr lang="ru-RU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rowallia New" pitchFamily="34" charset="-34"/>
              </a:rPr>
            </a:br>
            <a:r>
              <a:rPr lang="ru-RU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rowallia New" pitchFamily="34" charset="-34"/>
              </a:rPr>
              <a:t> ратной славы</a:t>
            </a:r>
            <a:endParaRPr lang="ru-RU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rowallia New" pitchFamily="34" charset="-3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4221088"/>
            <a:ext cx="5832648" cy="1417712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dirty="0" smtClean="0">
                <a:solidFill>
                  <a:schemeClr val="tx1"/>
                </a:solidFill>
              </a:rPr>
              <a:t>Автор: преподаватель –организатор ОБЖ 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Белобородова Н.В.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4098" name="Презентация" r:id="rId3" imgW="4570342" imgH="3427430" progId="PowerPoint.Show.8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6347048" cy="1008112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Куликовская битва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1196752"/>
            <a:ext cx="7416824" cy="4608512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u-RU" dirty="0" smtClean="0"/>
              <a:t>Из летописных источников известно,</a:t>
            </a:r>
          </a:p>
          <a:p>
            <a:pPr lvl="0">
              <a:buNone/>
            </a:pPr>
            <a:r>
              <a:rPr lang="ru-RU" dirty="0" smtClean="0"/>
              <a:t>    что битва происходила «на Дону в</a:t>
            </a:r>
          </a:p>
          <a:p>
            <a:pPr lvl="0">
              <a:buNone/>
            </a:pPr>
            <a:r>
              <a:rPr lang="ru-RU" dirty="0" smtClean="0"/>
              <a:t>    устье </a:t>
            </a:r>
            <a:r>
              <a:rPr lang="ru-RU" dirty="0" err="1" smtClean="0"/>
              <a:t>Непрядвы</a:t>
            </a:r>
            <a:r>
              <a:rPr lang="ru-RU" dirty="0" smtClean="0"/>
              <a:t>». Учёные установили, что «на левом берегу </a:t>
            </a:r>
            <a:r>
              <a:rPr lang="ru-RU" dirty="0" err="1" smtClean="0"/>
              <a:t>Непрядвы</a:t>
            </a:r>
            <a:r>
              <a:rPr lang="ru-RU" dirty="0" smtClean="0"/>
              <a:t> в то время находился сплошной лес. Принимая во внимание, что в описаниях битвы упоминается конница, учёные выделили безлесный участок близ слияния рек на правом берегу </a:t>
            </a:r>
            <a:r>
              <a:rPr lang="ru-RU" dirty="0" err="1" smtClean="0"/>
              <a:t>Непрядвы</a:t>
            </a:r>
            <a:r>
              <a:rPr lang="ru-RU" dirty="0" smtClean="0"/>
              <a:t>, который ограничен с одной стороны реками  </a:t>
            </a:r>
          </a:p>
          <a:p>
            <a:pPr lvl="0">
              <a:buNone/>
            </a:pPr>
            <a:r>
              <a:rPr lang="ru-RU" dirty="0" smtClean="0"/>
              <a:t>                    Доном, </a:t>
            </a:r>
            <a:r>
              <a:rPr lang="ru-RU" dirty="0" err="1" smtClean="0"/>
              <a:t>Непрядвой</a:t>
            </a:r>
            <a:r>
              <a:rPr lang="ru-RU" dirty="0" smtClean="0"/>
              <a:t> и Смолкой, а с </a:t>
            </a:r>
          </a:p>
          <a:p>
            <a:pPr lvl="0">
              <a:buNone/>
            </a:pPr>
            <a:r>
              <a:rPr lang="ru-RU" dirty="0" smtClean="0"/>
              <a:t>                    другой — оврагами и балками, вероятно, </a:t>
            </a:r>
          </a:p>
          <a:p>
            <a:pPr lvl="0">
              <a:buNone/>
            </a:pPr>
            <a:r>
              <a:rPr lang="ru-RU" dirty="0" smtClean="0"/>
              <a:t>                    существовавшими  уже в те времена.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037" y="0"/>
            <a:ext cx="2298964" cy="1916832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49080"/>
            <a:ext cx="2411760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5123" name="Презентация" r:id="rId3" imgW="4570342" imgH="3427430" progId="PowerPoint.Show.8">
              <p:embed/>
            </p:oleObj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764705"/>
            <a:ext cx="7344816" cy="496855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Исходя из размеров участка на </a:t>
            </a:r>
          </a:p>
          <a:p>
            <a:pPr>
              <a:buNone/>
            </a:pPr>
            <a:r>
              <a:rPr lang="ru-RU" sz="2800" dirty="0" smtClean="0"/>
              <a:t>    котором происходило сражение ученые рассчитали численность войск – это примерно по 5-10 тысяч всадников (в различных источниках (летописях) упоминается разное количество ратников).</a:t>
            </a:r>
          </a:p>
          <a:p>
            <a:pPr>
              <a:buNone/>
            </a:pPr>
            <a:r>
              <a:rPr lang="ru-RU" sz="2800" dirty="0" smtClean="0">
                <a:solidFill>
                  <a:srgbClr val="FF0000"/>
                </a:solidFill>
              </a:rPr>
              <a:t>    </a:t>
            </a:r>
            <a:r>
              <a:rPr lang="ru-RU" sz="2800" i="1" dirty="0" smtClean="0"/>
              <a:t>Такое количество, сохраняя способность  </a:t>
            </a:r>
          </a:p>
          <a:p>
            <a:pPr>
              <a:buNone/>
            </a:pPr>
            <a:r>
              <a:rPr lang="ru-RU" sz="2800" i="1" dirty="0" smtClean="0"/>
              <a:t>                                      маневрировать, могло</a:t>
            </a:r>
          </a:p>
          <a:p>
            <a:pPr>
              <a:buNone/>
            </a:pPr>
            <a:r>
              <a:rPr lang="ru-RU" sz="2800" i="1" dirty="0" smtClean="0"/>
              <a:t>                                      бы  разместиться на </a:t>
            </a:r>
          </a:p>
          <a:p>
            <a:pPr>
              <a:buNone/>
            </a:pPr>
            <a:r>
              <a:rPr lang="ru-RU" sz="2800" i="1" dirty="0" smtClean="0"/>
              <a:t>                                      указанном участке .</a:t>
            </a:r>
            <a:endParaRPr lang="ru-RU" sz="2800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7287"/>
            <a:ext cx="4067944" cy="2880713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6146" name="Презентация" r:id="rId3" imgW="4570342" imgH="3427430" progId="PowerPoint.Show.8">
              <p:embed/>
            </p:oleObj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124744"/>
            <a:ext cx="7056784" cy="5001419"/>
          </a:xfrm>
        </p:spPr>
        <p:txBody>
          <a:bodyPr/>
          <a:lstStyle/>
          <a:p>
            <a:r>
              <a:rPr lang="ru-RU" sz="2800" dirty="0" smtClean="0"/>
              <a:t>Для навязывания противнику решающего сражения в поле ещё до подхода союзных Мамаю литовцев или </a:t>
            </a:r>
            <a:r>
              <a:rPr lang="ru-RU" sz="2800" dirty="0" err="1" smtClean="0"/>
              <a:t>рязанцев</a:t>
            </a:r>
            <a:r>
              <a:rPr lang="ru-RU" sz="2800" dirty="0" smtClean="0"/>
              <a:t>, а также чтобы использовать водный рубеж для защиты собственного тыла в случае их подхода русские войска перешли </a:t>
            </a:r>
          </a:p>
          <a:p>
            <a:r>
              <a:rPr lang="ru-RU" sz="2800" dirty="0" smtClean="0"/>
              <a:t>                                       на южный берег Дона </a:t>
            </a:r>
          </a:p>
          <a:p>
            <a:r>
              <a:rPr lang="ru-RU" sz="2800" dirty="0" smtClean="0"/>
              <a:t>                                            и уничтожили за </a:t>
            </a:r>
          </a:p>
          <a:p>
            <a:r>
              <a:rPr lang="ru-RU" sz="2800" dirty="0" smtClean="0"/>
              <a:t>                                                  собой мосты.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1048"/>
            <a:ext cx="4572000" cy="2996952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9218" name="Презентация" r:id="rId3" imgW="4570342" imgH="3427430" progId="PowerPoint.Show.8">
              <p:embed/>
            </p:oleObj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764704"/>
            <a:ext cx="7643192" cy="5361459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Войско Дмитрия Донского</a:t>
            </a:r>
          </a:p>
          <a:p>
            <a:pPr>
              <a:buNone/>
            </a:pPr>
            <a:r>
              <a:rPr lang="ru-RU" sz="2800" dirty="0" smtClean="0">
                <a:solidFill>
                  <a:srgbClr val="C00000"/>
                </a:solidFill>
              </a:rPr>
              <a:t> </a:t>
            </a:r>
            <a:r>
              <a:rPr lang="ru-RU" sz="2800" dirty="0" smtClean="0"/>
              <a:t>Уже в Коломне был сформирован</a:t>
            </a:r>
          </a:p>
          <a:p>
            <a:pPr>
              <a:buNone/>
            </a:pPr>
            <a:r>
              <a:rPr lang="ru-RU" sz="2800" dirty="0" smtClean="0"/>
              <a:t> первичный боевой порядок: Дмитрий </a:t>
            </a:r>
          </a:p>
          <a:p>
            <a:pPr>
              <a:buNone/>
            </a:pPr>
            <a:r>
              <a:rPr lang="ru-RU" sz="2800" dirty="0" smtClean="0"/>
              <a:t> возглавил большой полк; Владимир Андреевич</a:t>
            </a:r>
          </a:p>
          <a:p>
            <a:pPr>
              <a:buNone/>
            </a:pPr>
            <a:r>
              <a:rPr lang="ru-RU" sz="2800" dirty="0" smtClean="0"/>
              <a:t>с </a:t>
            </a:r>
            <a:r>
              <a:rPr lang="ru-RU" sz="2800" dirty="0" err="1" smtClean="0"/>
              <a:t>ярославцами</a:t>
            </a:r>
            <a:r>
              <a:rPr lang="ru-RU" sz="2800" dirty="0" smtClean="0"/>
              <a:t> — полк правой руки; в полк </a:t>
            </a:r>
          </a:p>
          <a:p>
            <a:pPr>
              <a:buNone/>
            </a:pPr>
            <a:r>
              <a:rPr lang="ru-RU" sz="2800" dirty="0" smtClean="0"/>
              <a:t>первой руки был назначен командующим Глеб </a:t>
            </a:r>
          </a:p>
          <a:p>
            <a:pPr>
              <a:buNone/>
            </a:pPr>
            <a:r>
              <a:rPr lang="ru-RU" sz="2800" dirty="0" smtClean="0">
                <a:solidFill>
                  <a:srgbClr val="C00000"/>
                </a:solidFill>
              </a:rPr>
              <a:t>                                      </a:t>
            </a:r>
            <a:r>
              <a:rPr lang="ru-RU" sz="2800" dirty="0" smtClean="0"/>
              <a:t>Брянский; передовой полк </a:t>
            </a:r>
          </a:p>
          <a:p>
            <a:pPr>
              <a:buNone/>
            </a:pPr>
            <a:r>
              <a:rPr lang="ru-RU" sz="2800" dirty="0" smtClean="0"/>
              <a:t>                                      соста</a:t>
            </a:r>
            <a:r>
              <a:rPr lang="ru-RU" dirty="0" smtClean="0"/>
              <a:t>вили </a:t>
            </a:r>
            <a:r>
              <a:rPr lang="ru-RU" dirty="0" err="1" smtClean="0"/>
              <a:t>коломенцы</a:t>
            </a:r>
            <a:r>
              <a:rPr lang="ru-RU" dirty="0" smtClean="0"/>
              <a:t>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3056"/>
            <a:ext cx="4067944" cy="29249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0"/>
            <a:ext cx="2771800" cy="1916832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10242" name="Презентация" r:id="rId3" imgW="4570342" imgH="3427430" progId="PowerPoint.Show.8">
              <p:embed/>
            </p:oleObj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620689"/>
            <a:ext cx="8208912" cy="5112568"/>
          </a:xfrm>
        </p:spPr>
        <p:txBody>
          <a:bodyPr/>
          <a:lstStyle/>
          <a:p>
            <a:pPr lvl="0"/>
            <a:r>
              <a:rPr lang="ru-RU" sz="2800" dirty="0" smtClean="0"/>
              <a:t>Значительные силы пришли с территорий, контролировавшихся Великим княжеством Литовским (Брянск, Смоленск, </a:t>
            </a:r>
            <a:r>
              <a:rPr lang="ru-RU" sz="2800" dirty="0" err="1" smtClean="0"/>
              <a:t>Друцк</a:t>
            </a:r>
            <a:r>
              <a:rPr lang="ru-RU" sz="2800" dirty="0" smtClean="0"/>
              <a:t>, Дорогобуж, Новосиль, Таруса, </a:t>
            </a:r>
            <a:r>
              <a:rPr lang="ru-RU" sz="2800" dirty="0" err="1" smtClean="0"/>
              <a:t>Оболенск</a:t>
            </a:r>
            <a:r>
              <a:rPr lang="ru-RU" sz="2800" dirty="0" smtClean="0"/>
              <a:t>, предположительно Полоцк, Стародуб, Трубчевск).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80928"/>
            <a:ext cx="8496944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-1588" y="0"/>
          <a:ext cx="9145588" cy="6858000"/>
        </p:xfrm>
        <a:graphic>
          <a:graphicData uri="http://schemas.openxmlformats.org/presentationml/2006/ole">
            <p:oleObj spid="_x0000_s11266" name="Презентация" r:id="rId3" imgW="4570342" imgH="3427430" progId="PowerPoint.Show.8">
              <p:embed/>
            </p:oleObj>
          </a:graphicData>
        </a:graphic>
      </p:graphicFrame>
      <p:sp>
        <p:nvSpPr>
          <p:cNvPr id="8" name="Прямоугольная выноска 7"/>
          <p:cNvSpPr/>
          <p:nvPr/>
        </p:nvSpPr>
        <p:spPr>
          <a:xfrm rot="5400000">
            <a:off x="4247964" y="3537012"/>
            <a:ext cx="432048" cy="3528392"/>
          </a:xfrm>
          <a:prstGeom prst="wedge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620688"/>
            <a:ext cx="7283152" cy="796950"/>
          </a:xfrm>
        </p:spPr>
        <p:txBody>
          <a:bodyPr/>
          <a:lstStyle/>
          <a:p>
            <a:pPr algn="l"/>
            <a:r>
              <a:rPr lang="ru-RU" sz="2800" b="1" dirty="0" smtClean="0">
                <a:solidFill>
                  <a:srgbClr val="FF0000"/>
                </a:solidFill>
              </a:rPr>
              <a:t>Войско Мамая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268760"/>
            <a:ext cx="7571184" cy="485740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По сообщению Московского летописного свода конца XV века, Мамай шёл со всеми князьями Ордынскими и со всею силою Татарскою и Половецкою. Ещё же к тому </a:t>
            </a:r>
            <a:r>
              <a:rPr lang="ru-RU" sz="2800" dirty="0" err="1" smtClean="0"/>
              <a:t>понанимал</a:t>
            </a:r>
            <a:r>
              <a:rPr lang="ru-RU" sz="2800" dirty="0" smtClean="0"/>
              <a:t> рати, </a:t>
            </a:r>
            <a:r>
              <a:rPr lang="ru-RU" sz="2800" dirty="0" err="1" smtClean="0"/>
              <a:t>Бесермены</a:t>
            </a:r>
            <a:r>
              <a:rPr lang="ru-RU" sz="2800" dirty="0" smtClean="0"/>
              <a:t> и </a:t>
            </a:r>
            <a:r>
              <a:rPr lang="ru-RU" sz="2800" dirty="0" err="1" smtClean="0"/>
              <a:t>Армены</a:t>
            </a:r>
            <a:r>
              <a:rPr lang="ru-RU" sz="2800" dirty="0" smtClean="0"/>
              <a:t>, </a:t>
            </a:r>
            <a:r>
              <a:rPr lang="ru-RU" sz="2800" dirty="0" err="1" smtClean="0"/>
              <a:t>Фрязы</a:t>
            </a:r>
            <a:r>
              <a:rPr lang="ru-RU" sz="2800" dirty="0" smtClean="0"/>
              <a:t> </a:t>
            </a:r>
            <a:r>
              <a:rPr lang="ru-RU" sz="2800" dirty="0" err="1" smtClean="0"/>
              <a:t>и</a:t>
            </a:r>
            <a:r>
              <a:rPr lang="ru-RU" sz="2800" dirty="0" smtClean="0"/>
              <a:t> </a:t>
            </a:r>
            <a:r>
              <a:rPr lang="ru-RU" sz="2800" dirty="0" err="1" smtClean="0"/>
              <a:t>Черкасы</a:t>
            </a:r>
            <a:r>
              <a:rPr lang="ru-RU" sz="2800" dirty="0" smtClean="0"/>
              <a:t> </a:t>
            </a:r>
            <a:r>
              <a:rPr lang="ru-RU" sz="2800" dirty="0" err="1" smtClean="0"/>
              <a:t>и</a:t>
            </a:r>
            <a:r>
              <a:rPr lang="ru-RU" sz="2800" dirty="0" smtClean="0"/>
              <a:t> </a:t>
            </a:r>
            <a:r>
              <a:rPr lang="ru-RU" sz="2800" dirty="0" err="1" smtClean="0"/>
              <a:t>Буртасы</a:t>
            </a:r>
            <a:r>
              <a:rPr lang="ru-RU" sz="2800" dirty="0" smtClean="0"/>
              <a:t>, с ним же вкупе в единой мысли и князь великий Литовский.</a:t>
            </a:r>
            <a:endParaRPr lang="ru-RU" sz="2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3097"/>
            <a:ext cx="2423989" cy="25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99792" y="5085184"/>
            <a:ext cx="34324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темник Мамай из Золотой Орды 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8194" name="Презентация" r:id="rId3" imgW="4570342" imgH="3427430" progId="PowerPoint.Show.8">
              <p:embed/>
            </p:oleObj>
          </a:graphicData>
        </a:graphic>
      </p:graphicFrame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4048" y="2348880"/>
            <a:ext cx="3470274" cy="3384376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ru-RU" dirty="0"/>
              <a:t>По одной из версий, весь центр боевого порядка </a:t>
            </a:r>
            <a:r>
              <a:rPr lang="ru-RU" dirty="0" err="1"/>
              <a:t>золотоордынцев</a:t>
            </a:r>
            <a:r>
              <a:rPr lang="ru-RU" dirty="0"/>
              <a:t> на Куликовом поле составляла наёмная генуэзская пехота, конница стояла на флангах.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6057"/>
            <a:ext cx="2699792" cy="41819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99792" cy="28529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628" y="2852936"/>
            <a:ext cx="2499444" cy="2448272"/>
          </a:xfrm>
          <a:prstGeom prst="rect">
            <a:avLst/>
          </a:prstGeom>
        </p:spPr>
      </p:pic>
      <p:sp>
        <p:nvSpPr>
          <p:cNvPr id="7" name="Прямоугольная выноска 6"/>
          <p:cNvSpPr/>
          <p:nvPr/>
        </p:nvSpPr>
        <p:spPr>
          <a:xfrm rot="10800000">
            <a:off x="2720628" y="5481228"/>
            <a:ext cx="2427436" cy="604228"/>
          </a:xfrm>
          <a:prstGeom prst="wedge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776658" y="5623791"/>
            <a:ext cx="22945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 smtClean="0">
                <a:solidFill>
                  <a:srgbClr val="C00000"/>
                </a:solidFill>
              </a:rPr>
              <a:t>золотоордынцы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0"/>
            <a:ext cx="3995936" cy="234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175"/>
            <a:ext cx="2520280" cy="28484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7709175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12290" name="Презентация" r:id="rId3" imgW="4570342" imgH="3427430" progId="PowerPoint.Show.8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620688"/>
            <a:ext cx="7427168" cy="648072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rgbClr val="FF0000"/>
                </a:solidFill>
              </a:rPr>
              <a:t>Ход битвы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1268761"/>
            <a:ext cx="7643192" cy="4536504"/>
          </a:xfrm>
        </p:spPr>
        <p:txBody>
          <a:bodyPr>
            <a:normAutofit fontScale="92500" lnSpcReduction="10000"/>
          </a:bodyPr>
          <a:lstStyle/>
          <a:p>
            <a:r>
              <a:rPr lang="ru-RU" sz="2800" dirty="0" smtClean="0"/>
              <a:t>Сражение началось с поединка двух воинов-богатырей. Из вражеских рядов выехал на могучем коне телохранитель Мамая – </a:t>
            </a:r>
            <a:r>
              <a:rPr lang="ru-RU" sz="2800" dirty="0" err="1" smtClean="0"/>
              <a:t>Челубей</a:t>
            </a:r>
            <a:r>
              <a:rPr lang="ru-RU" sz="2800" dirty="0" smtClean="0"/>
              <a:t>. Потрясая копьем, он громовым голосом вызывал на поединок любого русского воина, который не побоится помериться с ним силами. Этот вызов принял богатырь </a:t>
            </a:r>
            <a:r>
              <a:rPr lang="ru-RU" sz="2800" dirty="0" err="1" smtClean="0"/>
              <a:t>Пересвет</a:t>
            </a:r>
            <a:r>
              <a:rPr lang="ru-RU" sz="2800" dirty="0" smtClean="0"/>
              <a:t>. С копьями на перевес </a:t>
            </a:r>
          </a:p>
          <a:p>
            <a:r>
              <a:rPr lang="ru-RU" sz="2800" dirty="0" smtClean="0"/>
              <a:t>                    мчались всадники друг на друга и </a:t>
            </a:r>
          </a:p>
          <a:p>
            <a:r>
              <a:rPr lang="ru-RU" sz="2800" dirty="0" smtClean="0"/>
              <a:t>                    сшиблись на  всем скаку. Кони их едва </a:t>
            </a:r>
          </a:p>
          <a:p>
            <a:r>
              <a:rPr lang="ru-RU" sz="2800" dirty="0" smtClean="0"/>
              <a:t>                    устояли, присев на задние ноги, а оба </a:t>
            </a:r>
          </a:p>
          <a:p>
            <a:r>
              <a:rPr lang="ru-RU" sz="2800" dirty="0" smtClean="0"/>
              <a:t>                    воина насмерть поразили друг друга.</a:t>
            </a:r>
          </a:p>
          <a:p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3056"/>
            <a:ext cx="2915816" cy="2736304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14338" name="Презентация" r:id="rId3" imgW="4570342" imgH="3427430" progId="PowerPoint.Show.8">
              <p:embed/>
            </p:oleObj>
          </a:graphicData>
        </a:graphic>
      </p:graphicFrame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764704"/>
            <a:ext cx="7632848" cy="3528392"/>
          </a:xfrm>
        </p:spPr>
        <p:txBody>
          <a:bodyPr>
            <a:normAutofit/>
          </a:bodyPr>
          <a:lstStyle/>
          <a:p>
            <a:r>
              <a:rPr lang="ru-RU" sz="2400" dirty="0"/>
              <a:t>Александр </a:t>
            </a:r>
            <a:r>
              <a:rPr lang="ru-RU" sz="2400" dirty="0" err="1"/>
              <a:t>Пересвет</a:t>
            </a:r>
            <a:r>
              <a:rPr lang="ru-RU" sz="2400" dirty="0"/>
              <a:t> – монах </a:t>
            </a:r>
            <a:r>
              <a:rPr lang="ru-RU" sz="2400" dirty="0" smtClean="0"/>
              <a:t>Троице-</a:t>
            </a:r>
          </a:p>
          <a:p>
            <a:pPr>
              <a:buNone/>
            </a:pPr>
            <a:r>
              <a:rPr lang="ru-RU" sz="2400" dirty="0" smtClean="0"/>
              <a:t>     Сергиева </a:t>
            </a:r>
            <a:r>
              <a:rPr lang="ru-RU" sz="2400" dirty="0"/>
              <a:t>монастыря, до пострижения – </a:t>
            </a:r>
            <a:endParaRPr lang="ru-RU" sz="2400" dirty="0" smtClean="0"/>
          </a:p>
          <a:p>
            <a:pPr>
              <a:buNone/>
            </a:pPr>
            <a:r>
              <a:rPr lang="ru-RU" sz="2400" dirty="0" smtClean="0"/>
              <a:t>     брянский </a:t>
            </a:r>
            <a:r>
              <a:rPr lang="ru-RU" sz="2400" dirty="0"/>
              <a:t>(по др. версии, </a:t>
            </a:r>
            <a:r>
              <a:rPr lang="ru-RU" sz="2400" dirty="0" err="1"/>
              <a:t>любечский</a:t>
            </a:r>
            <a:r>
              <a:rPr lang="ru-RU" sz="2400" dirty="0"/>
              <a:t>) боярин. Его </a:t>
            </a:r>
            <a:r>
              <a:rPr lang="ru-RU" sz="2400" dirty="0" smtClean="0"/>
              <a:t>противник - татарский </a:t>
            </a:r>
            <a:r>
              <a:rPr lang="ru-RU" sz="2400" dirty="0"/>
              <a:t>богатырь Темир-мурза (</a:t>
            </a:r>
            <a:r>
              <a:rPr lang="ru-RU" sz="2400" dirty="0" err="1"/>
              <a:t>Челубей</a:t>
            </a:r>
            <a:r>
              <a:rPr lang="ru-RU" sz="2400" dirty="0"/>
              <a:t>). Воины одновременно вонзили друг в друга копья: это предвещало большое кровопролитие и долгую битву</a:t>
            </a:r>
            <a:r>
              <a:rPr lang="ru-RU" sz="2400" dirty="0" smtClean="0"/>
              <a:t>. (Возможно этот поединок является красивой легендой).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861048"/>
            <a:ext cx="4464496" cy="29969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1048"/>
            <a:ext cx="3995936" cy="29969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3514904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15362" name="Презентация" r:id="rId3" imgW="4570342" imgH="3427430" progId="PowerPoint.Show.8">
              <p:embed/>
            </p:oleObj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764704"/>
            <a:ext cx="7859216" cy="5361459"/>
          </a:xfrm>
        </p:spPr>
        <p:txBody>
          <a:bodyPr>
            <a:normAutofit fontScale="92500" lnSpcReduction="10000"/>
          </a:bodyPr>
          <a:lstStyle/>
          <a:p>
            <a:r>
              <a:rPr lang="ru-RU" sz="3000" dirty="0" smtClean="0"/>
              <a:t>Едва </a:t>
            </a:r>
            <a:r>
              <a:rPr lang="ru-RU" sz="3000" dirty="0" err="1" smtClean="0"/>
              <a:t>Челубей</a:t>
            </a:r>
            <a:r>
              <a:rPr lang="ru-RU" sz="3000" dirty="0" smtClean="0"/>
              <a:t> упал из седла, ордынская конница двинулась в бой и быстро смяла Передовой полк. Дальнейший натиск монголо-татар в центре был задержан вводом в действие русского резерва. Мамай перенес главный удар на левый фланг и начал там теснить русские полки.</a:t>
            </a:r>
          </a:p>
          <a:p>
            <a:r>
              <a:rPr lang="ru-RU" sz="3000" dirty="0" smtClean="0"/>
              <a:t>От удара татар  на полк левой руки, полк не  </a:t>
            </a:r>
          </a:p>
          <a:p>
            <a:r>
              <a:rPr lang="ru-RU" sz="3000" dirty="0" smtClean="0"/>
              <a:t>                   удержался, оторвался от большого </a:t>
            </a:r>
          </a:p>
          <a:p>
            <a:r>
              <a:rPr lang="ru-RU" sz="3000" dirty="0" smtClean="0"/>
              <a:t>                   полка и побежал к </a:t>
            </a:r>
            <a:r>
              <a:rPr lang="ru-RU" sz="3000" dirty="0" err="1" smtClean="0"/>
              <a:t>Непрядве</a:t>
            </a:r>
            <a:r>
              <a:rPr lang="ru-RU" sz="3000" dirty="0" smtClean="0"/>
              <a:t>, </a:t>
            </a:r>
          </a:p>
          <a:p>
            <a:r>
              <a:rPr lang="ru-RU" sz="3000" dirty="0" smtClean="0"/>
              <a:t>                   татары преследовали его, возникла </a:t>
            </a:r>
          </a:p>
          <a:p>
            <a:r>
              <a:rPr lang="ru-RU" sz="3000" dirty="0" smtClean="0"/>
              <a:t>                   угроза тылу русского большого полка.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7072"/>
            <a:ext cx="2627784" cy="27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329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99329" name="Презентация" r:id="rId3" imgW="4570342" imgH="3427430" progId="PowerPoint.Show.8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764704"/>
            <a:ext cx="7365504" cy="504056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FF0000"/>
                </a:solidFill>
              </a:rPr>
              <a:t>Цели урока мужества: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3648" y="1268760"/>
            <a:ext cx="7128792" cy="485740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endParaRPr lang="ru-RU" i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i="1" dirty="0" smtClean="0">
                <a:solidFill>
                  <a:srgbClr val="002060"/>
                </a:solidFill>
              </a:rPr>
              <a:t>1. </a:t>
            </a:r>
            <a:r>
              <a:rPr lang="ru-RU" i="1" u="sng" dirty="0" smtClean="0">
                <a:solidFill>
                  <a:srgbClr val="002060"/>
                </a:solidFill>
              </a:rPr>
              <a:t>К </a:t>
            </a:r>
            <a:r>
              <a:rPr lang="ru-RU" i="1" u="sng" dirty="0" smtClean="0">
                <a:solidFill>
                  <a:srgbClr val="002060"/>
                </a:solidFill>
              </a:rPr>
              <a:t>концу урока обучающиеся будут знать</a:t>
            </a:r>
            <a:r>
              <a:rPr lang="ru-RU" dirty="0" smtClean="0">
                <a:solidFill>
                  <a:srgbClr val="002060"/>
                </a:solidFill>
              </a:rPr>
              <a:t>: историю </a:t>
            </a:r>
            <a:r>
              <a:rPr lang="ru-RU" dirty="0" smtClean="0">
                <a:solidFill>
                  <a:srgbClr val="002060"/>
                </a:solidFill>
              </a:rPr>
              <a:t> подвигов  и событий давно минувших дней;    </a:t>
            </a:r>
            <a:endParaRPr lang="ru-RU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     </a:t>
            </a:r>
            <a:r>
              <a:rPr lang="ru-RU" i="1" u="sng" dirty="0" smtClean="0">
                <a:solidFill>
                  <a:srgbClr val="002060"/>
                </a:solidFill>
              </a:rPr>
              <a:t>уметь:</a:t>
            </a:r>
            <a:r>
              <a:rPr lang="ru-RU" dirty="0" smtClean="0">
                <a:solidFill>
                  <a:srgbClr val="002060"/>
                </a:solidFill>
              </a:rPr>
              <a:t> распознавать </a:t>
            </a:r>
            <a:r>
              <a:rPr lang="ru-RU" dirty="0" smtClean="0">
                <a:solidFill>
                  <a:srgbClr val="002060"/>
                </a:solidFill>
              </a:rPr>
              <a:t>разницу между обычным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полем сражения и поле ратной славы России;</a:t>
            </a:r>
            <a:endParaRPr lang="ru-RU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    </a:t>
            </a:r>
            <a:r>
              <a:rPr lang="ru-RU" i="1" u="sng" dirty="0" smtClean="0">
                <a:solidFill>
                  <a:srgbClr val="002060"/>
                </a:solidFill>
              </a:rPr>
              <a:t> Иметь представление</a:t>
            </a:r>
            <a:r>
              <a:rPr lang="ru-RU" dirty="0" smtClean="0">
                <a:solidFill>
                  <a:srgbClr val="002060"/>
                </a:solidFill>
              </a:rPr>
              <a:t>:  о составе вооруженных </a:t>
            </a:r>
            <a:r>
              <a:rPr lang="ru-RU" dirty="0" smtClean="0">
                <a:solidFill>
                  <a:srgbClr val="002060"/>
                </a:solidFill>
              </a:rPr>
              <a:t>сил, о сражениях разных исторических эпох и их значении  </a:t>
            </a:r>
            <a:r>
              <a:rPr lang="ru-RU" dirty="0" smtClean="0">
                <a:solidFill>
                  <a:srgbClr val="002060"/>
                </a:solidFill>
              </a:rPr>
              <a:t>для России.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2  </a:t>
            </a:r>
            <a:r>
              <a:rPr lang="ru-RU" i="1" u="sng" dirty="0" smtClean="0">
                <a:solidFill>
                  <a:srgbClr val="002060"/>
                </a:solidFill>
              </a:rPr>
              <a:t>В ходе урока способствовать</a:t>
            </a:r>
            <a:r>
              <a:rPr lang="ru-RU" u="sng" dirty="0" smtClean="0">
                <a:solidFill>
                  <a:srgbClr val="002060"/>
                </a:solidFill>
              </a:rPr>
              <a:t>: </a:t>
            </a:r>
            <a:r>
              <a:rPr lang="ru-RU" dirty="0" smtClean="0">
                <a:solidFill>
                  <a:srgbClr val="002060"/>
                </a:solidFill>
              </a:rPr>
              <a:t>восприятию и осмыслению материала; </a:t>
            </a:r>
            <a:r>
              <a:rPr lang="ru-RU" dirty="0" smtClean="0">
                <a:solidFill>
                  <a:srgbClr val="002060"/>
                </a:solidFill>
              </a:rPr>
              <a:t> мотивации </a:t>
            </a:r>
            <a:r>
              <a:rPr lang="ru-RU" dirty="0" smtClean="0">
                <a:solidFill>
                  <a:srgbClr val="002060"/>
                </a:solidFill>
              </a:rPr>
              <a:t>учащихся  на активную познавательную деятельность. 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3. </a:t>
            </a:r>
            <a:r>
              <a:rPr lang="ru-RU" i="1" u="sng" dirty="0" smtClean="0">
                <a:solidFill>
                  <a:srgbClr val="002060"/>
                </a:solidFill>
              </a:rPr>
              <a:t>В ходе урока содействовать</a:t>
            </a:r>
            <a:r>
              <a:rPr lang="ru-RU" dirty="0" smtClean="0">
                <a:solidFill>
                  <a:srgbClr val="002060"/>
                </a:solidFill>
              </a:rPr>
              <a:t>: Воспитанию чувства патриотизма, </a:t>
            </a:r>
            <a:r>
              <a:rPr lang="ru-RU" dirty="0" smtClean="0">
                <a:solidFill>
                  <a:srgbClr val="002060"/>
                </a:solidFill>
              </a:rPr>
              <a:t> гордости </a:t>
            </a:r>
            <a:r>
              <a:rPr lang="ru-RU" dirty="0" smtClean="0">
                <a:solidFill>
                  <a:srgbClr val="002060"/>
                </a:solidFill>
              </a:rPr>
              <a:t>за свою страну. Уважительного отношения к вооруженным </a:t>
            </a:r>
            <a:r>
              <a:rPr lang="ru-RU" dirty="0" smtClean="0">
                <a:solidFill>
                  <a:srgbClr val="002060"/>
                </a:solidFill>
              </a:rPr>
              <a:t>силам </a:t>
            </a:r>
            <a:r>
              <a:rPr lang="ru-RU" dirty="0" smtClean="0">
                <a:solidFill>
                  <a:srgbClr val="002060"/>
                </a:solidFill>
              </a:rPr>
              <a:t>России.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13314" name="Презентация" r:id="rId3" imgW="4570342" imgH="3427430" progId="PowerPoint.Show.8">
              <p:embed/>
            </p:oleObj>
          </a:graphicData>
        </a:graphic>
      </p:graphicFrame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208912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16386" name="Презентация" r:id="rId3" imgW="4570342" imgH="3427430" progId="PowerPoint.Show.8">
              <p:embed/>
            </p:oleObj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11560" y="764705"/>
            <a:ext cx="8064896" cy="2880319"/>
          </a:xfrm>
        </p:spPr>
        <p:txBody>
          <a:bodyPr>
            <a:noAutofit/>
          </a:bodyPr>
          <a:lstStyle/>
          <a:p>
            <a:r>
              <a:rPr lang="ru-RU" dirty="0" smtClean="0"/>
              <a:t>Удар конницы из засады с тыла на </a:t>
            </a:r>
          </a:p>
          <a:p>
            <a:r>
              <a:rPr lang="ru-RU" dirty="0" smtClean="0"/>
              <a:t>основные силы </a:t>
            </a:r>
            <a:r>
              <a:rPr lang="ru-RU" dirty="0" err="1" smtClean="0"/>
              <a:t>золотоордынцев</a:t>
            </a:r>
            <a:r>
              <a:rPr lang="ru-RU" dirty="0" smtClean="0"/>
              <a:t> стал</a:t>
            </a:r>
          </a:p>
          <a:p>
            <a:r>
              <a:rPr lang="ru-RU" dirty="0" smtClean="0"/>
              <a:t> решающим. Татарская конница была загнана в реку и там перебита. Одновременно перешли в наступление полки Андрея и Дмитрия </a:t>
            </a:r>
            <a:r>
              <a:rPr lang="ru-RU" dirty="0" err="1" smtClean="0"/>
              <a:t>Ольгердовичей</a:t>
            </a:r>
            <a:r>
              <a:rPr lang="ru-RU" dirty="0" smtClean="0"/>
              <a:t>. Татары смешались и обратились в бегство</a:t>
            </a:r>
            <a:r>
              <a:rPr lang="ru-RU" dirty="0" smtClean="0">
                <a:solidFill>
                  <a:srgbClr val="C00000"/>
                </a:solidFill>
              </a:rPr>
              <a:t>.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5065"/>
            <a:ext cx="2741166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5"/>
          <p:cNvSpPr>
            <a:spLocks noGrp="1"/>
          </p:cNvSpPr>
          <p:nvPr>
            <p:ph sz="half" idx="2"/>
          </p:nvPr>
        </p:nvSpPr>
        <p:spPr>
          <a:xfrm>
            <a:off x="2339752" y="3573016"/>
            <a:ext cx="6347049" cy="2376263"/>
          </a:xfrm>
        </p:spPr>
        <p:txBody>
          <a:bodyPr>
            <a:normAutofit fontScale="92500" lnSpcReduction="20000"/>
          </a:bodyPr>
          <a:lstStyle/>
          <a:p>
            <a:r>
              <a:rPr lang="ru-RU" sz="3000" dirty="0" smtClean="0"/>
              <a:t>Ход боя переломился. Мамай, наблюдавший издали за ходом сражения, бежал с малыми силами, как только засадный полк русских вступил в бой, всё татарское войско побежало с поля битвы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0"/>
            <a:ext cx="2267744" cy="1919384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-1588" y="0"/>
          <a:ext cx="9145588" cy="6858000"/>
        </p:xfrm>
        <a:graphic>
          <a:graphicData uri="http://schemas.openxmlformats.org/presentationml/2006/ole">
            <p:oleObj spid="_x0000_s17410" name="Презентация" r:id="rId3" imgW="4570342" imgH="3427430" progId="PowerPoint.Show.8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692696"/>
            <a:ext cx="7499176" cy="504056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>
                <a:solidFill>
                  <a:srgbClr val="FF0000"/>
                </a:solidFill>
              </a:rPr>
              <a:t>Исход битвы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27584" y="1124744"/>
            <a:ext cx="7704856" cy="3096345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Потери обеих сторон в Куликовской битве были огромными. Убитых (и русских, и ордынцев) хоронили 8 дней. В сражении пали 12 русских князей, 483 боярина (60% командного состава русского войска.). Князь Дмитрий Иванович, который участвовал в битве на передовой в составе Большого полка был ранен в ходе сражения, но выжил и получил в дальнейшем прозвище «Донской».</a:t>
            </a:r>
          </a:p>
          <a:p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3726557"/>
            <a:ext cx="4644009" cy="3131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49080"/>
            <a:ext cx="4499992" cy="2683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19458" name="Презентация" r:id="rId3" imgW="4570342" imgH="3427430" progId="PowerPoint.Show.8">
              <p:embed/>
            </p:oleObj>
          </a:graphicData>
        </a:graphic>
      </p:graphicFrame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692696"/>
            <a:ext cx="7070675" cy="2232248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То, что произошло в 1380 году на Куликовом поле, определило дальнейшую судьбу России, сумевшую объединиться перед  общим врагом – Золотой Ордой.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895600"/>
            <a:ext cx="2974975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95600"/>
            <a:ext cx="5471244" cy="3962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2747624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18434" name="Презентация" r:id="rId3" imgW="4570342" imgH="3427430" progId="PowerPoint.Show.8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908720"/>
            <a:ext cx="7571184" cy="1008112"/>
          </a:xfrm>
        </p:spPr>
        <p:txBody>
          <a:bodyPr>
            <a:noAutofit/>
          </a:bodyPr>
          <a:lstStyle/>
          <a:p>
            <a:pPr algn="l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Исторические события</a:t>
            </a:r>
            <a:b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осени 1941 года в районе Куликова поля</a:t>
            </a:r>
            <a:endParaRPr lang="ru-RU" sz="36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55576" y="2276872"/>
            <a:ext cx="7931224" cy="3744416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Есть исторические события, над которыми время не властно,  в их ряду Великая Отечественная война 1941-1945 гг.</a:t>
            </a:r>
          </a:p>
          <a:p>
            <a:r>
              <a:rPr lang="ru-RU" dirty="0" smtClean="0"/>
              <a:t>Никто даже не мог предположить, что глухие деревушки, в районе Куликова поля, расположенные на значительном расстоянии от больших дорог и железнодорожных станций, будут оккупированы солдатами немецкой армии.</a:t>
            </a:r>
          </a:p>
          <a:p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20482" name="Презентация" r:id="rId3" imgW="4570342" imgH="3427430" progId="PowerPoint.Show.8">
              <p:embed/>
            </p:oleObj>
          </a:graphicData>
        </a:graphic>
      </p:graphicFrame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692696"/>
            <a:ext cx="7228582" cy="3132336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Уже 21 ноября немцы вступили на </a:t>
            </a:r>
            <a:r>
              <a:rPr lang="ru-RU" dirty="0" err="1"/>
              <a:t>куркинскую</a:t>
            </a:r>
            <a:r>
              <a:rPr lang="ru-RU" dirty="0"/>
              <a:t> землю. Ожесточенные бои  были под деревней Моховое, что возле Куликова поля, села Михайловского и </a:t>
            </a:r>
            <a:r>
              <a:rPr lang="ru-RU" dirty="0" err="1"/>
              <a:t>Птани</a:t>
            </a:r>
            <a:r>
              <a:rPr lang="ru-RU" dirty="0"/>
              <a:t>. </a:t>
            </a:r>
          </a:p>
          <a:p>
            <a:r>
              <a:rPr lang="ru-RU" dirty="0"/>
              <a:t>На этих участках  не было никаких оборонительных сооружений, и наши войска понесли большие потери.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33814"/>
            <a:ext cx="4249737" cy="3024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33813"/>
            <a:ext cx="4260850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5005499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21506" name="Презентация" r:id="rId3" imgW="4570342" imgH="3427430" progId="PowerPoint.Show.8">
              <p:embed/>
            </p:oleObj>
          </a:graphicData>
        </a:graphic>
      </p:graphicFrame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764704"/>
            <a:ext cx="7632848" cy="3600400"/>
          </a:xfrm>
        </p:spPr>
        <p:txBody>
          <a:bodyPr>
            <a:normAutofit lnSpcReduction="10000"/>
          </a:bodyPr>
          <a:lstStyle/>
          <a:p>
            <a:r>
              <a:rPr lang="ru-RU" sz="2400" dirty="0"/>
              <a:t>Жителям села Михайловского пришлось испытать весь ужас фашистского нашествия. Ворвавшимся в село гитлеровцам,  пришлось вести упорные бои с воинами 212-й дивизии.  </a:t>
            </a:r>
          </a:p>
          <a:p>
            <a:r>
              <a:rPr lang="ru-RU" sz="2400" dirty="0"/>
              <a:t>Войск Красной Армии в направлении этих деревень  было немного. Это были отважные бойцы из 3 Армии Юго-Западного фронта, сильно </a:t>
            </a:r>
            <a:r>
              <a:rPr lang="ru-RU" sz="2400" dirty="0" smtClean="0"/>
              <a:t>утомленные  </a:t>
            </a:r>
            <a:r>
              <a:rPr lang="ru-RU" sz="2400" dirty="0"/>
              <a:t>предыдущими боями </a:t>
            </a:r>
            <a:r>
              <a:rPr lang="ru-RU" sz="2400" dirty="0" smtClean="0"/>
              <a:t>с </a:t>
            </a:r>
            <a:r>
              <a:rPr lang="ru-RU" sz="2400" dirty="0"/>
              <a:t>врагом, но они </a:t>
            </a:r>
            <a:r>
              <a:rPr lang="ru-RU" sz="2400" dirty="0" smtClean="0"/>
              <a:t>стойко </a:t>
            </a:r>
            <a:r>
              <a:rPr lang="ru-RU" sz="2400" dirty="0"/>
              <a:t>сражались и несколько </a:t>
            </a:r>
            <a:r>
              <a:rPr lang="ru-RU" sz="2400" dirty="0" smtClean="0"/>
              <a:t>раз </a:t>
            </a:r>
            <a:r>
              <a:rPr lang="ru-RU" sz="2400" dirty="0"/>
              <a:t>переходили </a:t>
            </a:r>
            <a:r>
              <a:rPr lang="ru-RU" sz="2400" dirty="0" smtClean="0"/>
              <a:t> </a:t>
            </a:r>
            <a:r>
              <a:rPr lang="ru-RU" sz="2400" dirty="0"/>
              <a:t>в контрнаступление. 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293096"/>
            <a:ext cx="4032448" cy="25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93096"/>
            <a:ext cx="3781871" cy="25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8541323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22530" name="Презентация" r:id="rId3" imgW="4570342" imgH="3427430" progId="PowerPoint.Show.8">
              <p:embed/>
            </p:oleObj>
          </a:graphicData>
        </a:graphic>
      </p:graphicFrame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764704"/>
            <a:ext cx="7704856" cy="3672408"/>
          </a:xfrm>
        </p:spPr>
        <p:txBody>
          <a:bodyPr>
            <a:normAutofit fontScale="92500"/>
          </a:bodyPr>
          <a:lstStyle/>
          <a:p>
            <a:r>
              <a:rPr lang="ru-RU" sz="2400" dirty="0"/>
              <a:t>30 ноября гитлеровцы заняли  деревню  Моховое, что близ Куликова поля, в ней они пробыли всего три дня. Отступая, подожгли </a:t>
            </a:r>
            <a:r>
              <a:rPr lang="ru-RU" sz="2400" dirty="0" smtClean="0"/>
              <a:t>дома</a:t>
            </a:r>
            <a:r>
              <a:rPr lang="ru-RU" sz="2400" dirty="0"/>
              <a:t>. </a:t>
            </a:r>
            <a:r>
              <a:rPr lang="ru-RU" sz="2400" dirty="0" smtClean="0"/>
              <a:t>Деревня </a:t>
            </a:r>
            <a:r>
              <a:rPr lang="ru-RU" sz="2400" dirty="0"/>
              <a:t>Моховое была сожжена одной из первых в районе</a:t>
            </a:r>
            <a:r>
              <a:rPr lang="ru-RU" sz="2400" dirty="0" smtClean="0"/>
              <a:t>.</a:t>
            </a:r>
            <a:r>
              <a:rPr lang="ru-RU" sz="2400" dirty="0"/>
              <a:t> Подожгли и деревню Куликовку (в 800 м западнее д. Моховое</a:t>
            </a:r>
            <a:r>
              <a:rPr lang="ru-RU" sz="2400" dirty="0" smtClean="0"/>
              <a:t>).</a:t>
            </a:r>
          </a:p>
          <a:p>
            <a:r>
              <a:rPr lang="ru-RU" sz="2400" dirty="0"/>
              <a:t>Гитлеровцы грабили население, издевались  над людьми, некоторые жители села были убиты.  Перед отступлением фашисты угнали из села мужчин и подростков к себе в тыл, многие из них погибли в немецком плену или при попытке вернуться в родные места.</a:t>
            </a:r>
            <a:endParaRPr lang="ru-RU" sz="2400" dirty="0" smtClean="0"/>
          </a:p>
          <a:p>
            <a:endParaRPr lang="ru-RU" sz="2400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21088"/>
            <a:ext cx="4283967" cy="263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21088"/>
            <a:ext cx="4211960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221088"/>
            <a:ext cx="2160240" cy="263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8684496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24578" name="Презентация" r:id="rId3" imgW="4570342" imgH="3427430" progId="PowerPoint.Show.8">
              <p:embed/>
            </p:oleObj>
          </a:graphicData>
        </a:graphic>
      </p:graphicFrame>
      <p:sp>
        <p:nvSpPr>
          <p:cNvPr id="5" name="Прямоугольная выноска 4"/>
          <p:cNvSpPr/>
          <p:nvPr/>
        </p:nvSpPr>
        <p:spPr>
          <a:xfrm rot="16200000">
            <a:off x="1530533" y="4995174"/>
            <a:ext cx="646331" cy="2052227"/>
          </a:xfrm>
          <a:prstGeom prst="wedge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764704"/>
            <a:ext cx="6940550" cy="2963540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В храме Сергия Радонежского на Куликовом поле немецкие солдаты выломали центральные двери, выпилили металлические решётки в окнах алтаря, по-видимому, собирались использовать здание для размещения пушек и другого оружия. Но им это не удалось, началось генеральное наступление Красной Армии.</a:t>
            </a:r>
          </a:p>
          <a:p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684" y="3573016"/>
            <a:ext cx="5904656" cy="332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09542" y="5698122"/>
            <a:ext cx="16294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храм </a:t>
            </a:r>
            <a:r>
              <a:rPr lang="ru-RU" dirty="0">
                <a:solidFill>
                  <a:srgbClr val="002060"/>
                </a:solidFill>
              </a:rPr>
              <a:t>Сергия 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Радонежского 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399151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23554" name="Презентация" r:id="rId3" imgW="4570342" imgH="3427430" progId="PowerPoint.Show.8">
              <p:embed/>
            </p:oleObj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27584" y="836712"/>
            <a:ext cx="7704856" cy="4896545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Из воспоминаний Владимира Захаровича</a:t>
            </a:r>
          </a:p>
          <a:p>
            <a:pPr>
              <a:buNone/>
            </a:pPr>
            <a:r>
              <a:rPr lang="ru-RU" dirty="0" smtClean="0"/>
              <a:t>    Рожкова - военного фельдшера 497 артполка дивизии  </a:t>
            </a:r>
            <a:r>
              <a:rPr lang="ru-RU" i="1" dirty="0" smtClean="0"/>
              <a:t>«…В те грозные дни мне и моим товарищам посчастливилось быть возле памятника воинам Куликовской битвы. Да, это величественный памятник нашим предкам, которые угнали врага с земли русской! Мы, советские воины, не дали фашистам посрамить этот памятник. Я был тогда комсомольцем и на собрании в единый голос с друзьями поклялся не отступать дальше этих священных мест, а если потребуется, то отдать свою жизнь!..» </a:t>
            </a:r>
          </a:p>
          <a:p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37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1378" name="Презентация" r:id="rId3" imgW="4570342" imgH="3427430" progId="PowerPoint.Show.8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764704"/>
            <a:ext cx="4824536" cy="43204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План урока: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23728" y="1196752"/>
            <a:ext cx="5760640" cy="4536505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1. Организационный момент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2. Изучение материала: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А. Поля исторических сражений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Б. Куликовская битва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В. Исторические события осени 1941 года в районе  Куликова  поля.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Г. Бородинское поле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Д. 1941 год Бородино в битве за Москву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Е. Прохоровское поле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3. Закрепление изученного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26626" name="Презентация" r:id="rId3" imgW="4570342" imgH="3427430" progId="PowerPoint.Show.8">
              <p:embed/>
            </p:oleObj>
          </a:graphicData>
        </a:graphic>
      </p:graphicFrame>
      <p:sp>
        <p:nvSpPr>
          <p:cNvPr id="5" name="Прямоугольная выноска 4"/>
          <p:cNvSpPr/>
          <p:nvPr/>
        </p:nvSpPr>
        <p:spPr>
          <a:xfrm rot="16200000">
            <a:off x="1178498" y="4543925"/>
            <a:ext cx="1145704" cy="2952325"/>
          </a:xfrm>
          <a:prstGeom prst="wedge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836712"/>
            <a:ext cx="7228582" cy="4464496"/>
          </a:xfrm>
        </p:spPr>
        <p:txBody>
          <a:bodyPr/>
          <a:lstStyle/>
          <a:p>
            <a:r>
              <a:rPr lang="ru-RU" sz="2800" dirty="0" smtClean="0"/>
              <a:t>В </a:t>
            </a:r>
            <a:r>
              <a:rPr lang="ru-RU" sz="2800" dirty="0"/>
              <a:t>те суровые дни декабря 1941 </a:t>
            </a:r>
            <a:r>
              <a:rPr lang="ru-RU" sz="2800" dirty="0" smtClean="0"/>
              <a:t>года</a:t>
            </a:r>
          </a:p>
          <a:p>
            <a:pPr>
              <a:buNone/>
            </a:pPr>
            <a:r>
              <a:rPr lang="ru-RU" sz="2800" dirty="0" smtClean="0"/>
              <a:t>    </a:t>
            </a:r>
            <a:r>
              <a:rPr lang="ru-RU" sz="2800" dirty="0"/>
              <a:t>не только солдаты и офицеры Красной Армии, но и все жители </a:t>
            </a:r>
            <a:r>
              <a:rPr lang="ru-RU" sz="2800" dirty="0" smtClean="0"/>
              <a:t> </a:t>
            </a:r>
            <a:r>
              <a:rPr lang="ru-RU" sz="2800" dirty="0"/>
              <a:t>края понимали, что здесь, на героической земле Куликова поля, они защищали подступы к столице Родины — Москве.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544249"/>
            <a:ext cx="4680520" cy="3146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5184" y="5461084"/>
            <a:ext cx="2952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Партизаны, </a:t>
            </a:r>
            <a:r>
              <a:rPr lang="ru-RU" dirty="0">
                <a:solidFill>
                  <a:srgbClr val="002060"/>
                </a:solidFill>
              </a:rPr>
              <a:t>сражавшиеся на Тульской земле, </a:t>
            </a:r>
            <a:r>
              <a:rPr lang="ru-RU" dirty="0" smtClean="0">
                <a:solidFill>
                  <a:srgbClr val="002060"/>
                </a:solidFill>
              </a:rPr>
              <a:t>защитники Куликовского поля.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629406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27650" name="Презентация" r:id="rId3" imgW="4570342" imgH="3427430" progId="PowerPoint.Show.8">
              <p:embed/>
            </p:oleObj>
          </a:graphicData>
        </a:graphic>
      </p:graphicFrame>
      <p:sp>
        <p:nvSpPr>
          <p:cNvPr id="5" name="Прямоугольная выноска 4"/>
          <p:cNvSpPr/>
          <p:nvPr/>
        </p:nvSpPr>
        <p:spPr>
          <a:xfrm rot="10800000">
            <a:off x="179512" y="3645024"/>
            <a:ext cx="2088232" cy="2317616"/>
          </a:xfrm>
          <a:prstGeom prst="wedge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7704" y="692696"/>
            <a:ext cx="6552728" cy="5112568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>
                <a:solidFill>
                  <a:srgbClr val="C00000"/>
                </a:solidFill>
              </a:rPr>
              <a:t>Маршал Советского Союза, дважды </a:t>
            </a:r>
            <a:endParaRPr lang="ru-RU" sz="2400" dirty="0" smtClean="0">
              <a:solidFill>
                <a:srgbClr val="C00000"/>
              </a:solidFill>
            </a:endParaRPr>
          </a:p>
          <a:p>
            <a:r>
              <a:rPr lang="ru-RU" sz="2400" dirty="0" smtClean="0">
                <a:solidFill>
                  <a:srgbClr val="C00000"/>
                </a:solidFill>
              </a:rPr>
              <a:t>Герой </a:t>
            </a:r>
            <a:r>
              <a:rPr lang="ru-RU" sz="2400" dirty="0">
                <a:solidFill>
                  <a:srgbClr val="C00000"/>
                </a:solidFill>
              </a:rPr>
              <a:t>СССР, Якубовский И.И. </a:t>
            </a:r>
            <a:r>
              <a:rPr lang="ru-RU" sz="2400" dirty="0" smtClean="0">
                <a:solidFill>
                  <a:srgbClr val="C00000"/>
                </a:solidFill>
              </a:rPr>
              <a:t>осенью</a:t>
            </a:r>
          </a:p>
          <a:p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>
                <a:solidFill>
                  <a:srgbClr val="C00000"/>
                </a:solidFill>
              </a:rPr>
              <a:t>- зимой 1941 года в составе 3 Армии, освобождавшей территорию </a:t>
            </a:r>
            <a:r>
              <a:rPr lang="ru-RU" sz="2400" dirty="0" err="1">
                <a:solidFill>
                  <a:srgbClr val="C00000"/>
                </a:solidFill>
              </a:rPr>
              <a:t>Куркинского</a:t>
            </a:r>
            <a:r>
              <a:rPr lang="ru-RU" sz="2400" dirty="0">
                <a:solidFill>
                  <a:srgbClr val="C00000"/>
                </a:solidFill>
              </a:rPr>
              <a:t> района, в то время просто капитан, так писал в книге мемуаров «Земля в огне»: </a:t>
            </a:r>
            <a:r>
              <a:rPr lang="ru-RU" sz="2400" i="1" dirty="0">
                <a:solidFill>
                  <a:srgbClr val="002060"/>
                </a:solidFill>
              </a:rPr>
              <a:t>«Немецкий танковый клин коснулся своим правым флангом известного в истории Куликова поля. Это поле —ратная слава русской </a:t>
            </a:r>
            <a:r>
              <a:rPr lang="ru-RU" sz="2400" i="1" dirty="0" smtClean="0">
                <a:solidFill>
                  <a:srgbClr val="002060"/>
                </a:solidFill>
              </a:rPr>
              <a:t>земли. </a:t>
            </a:r>
            <a:r>
              <a:rPr lang="ru-RU" sz="2400" i="1" dirty="0">
                <a:solidFill>
                  <a:srgbClr val="002060"/>
                </a:solidFill>
              </a:rPr>
              <a:t>Оно дорого каждому советскому воину как символ победы </a:t>
            </a:r>
            <a:r>
              <a:rPr lang="ru-RU" sz="2400" i="1" dirty="0" smtClean="0">
                <a:solidFill>
                  <a:srgbClr val="002060"/>
                </a:solidFill>
              </a:rPr>
              <a:t>над   </a:t>
            </a:r>
            <a:r>
              <a:rPr lang="ru-RU" sz="2400" i="1" dirty="0">
                <a:solidFill>
                  <a:srgbClr val="002060"/>
                </a:solidFill>
              </a:rPr>
              <a:t>иноземными захватчиками</a:t>
            </a:r>
            <a:r>
              <a:rPr lang="ru-RU" sz="2400" i="1" dirty="0" smtClean="0">
                <a:solidFill>
                  <a:srgbClr val="002060"/>
                </a:solidFill>
              </a:rPr>
              <a:t>.  </a:t>
            </a:r>
            <a:r>
              <a:rPr lang="ru-RU" sz="2400" i="1" dirty="0">
                <a:solidFill>
                  <a:srgbClr val="002060"/>
                </a:solidFill>
              </a:rPr>
              <a:t>Памятникам, сооруженным </a:t>
            </a:r>
            <a:r>
              <a:rPr lang="ru-RU" sz="2400" i="1" dirty="0" smtClean="0">
                <a:solidFill>
                  <a:srgbClr val="002060"/>
                </a:solidFill>
              </a:rPr>
              <a:t>на   </a:t>
            </a:r>
            <a:r>
              <a:rPr lang="ru-RU" sz="2400" i="1" dirty="0">
                <a:solidFill>
                  <a:srgbClr val="002060"/>
                </a:solidFill>
              </a:rPr>
              <a:t>Куликовом поле, грозила гибель. Но путь к народным святыням преградили врагу наши воины, которые успешно отразили все его атаки</a:t>
            </a:r>
            <a:r>
              <a:rPr lang="ru-RU" sz="2400" i="1" dirty="0" smtClean="0">
                <a:solidFill>
                  <a:srgbClr val="002060"/>
                </a:solidFill>
              </a:rPr>
              <a:t>.</a:t>
            </a:r>
            <a:endParaRPr lang="ru-RU" sz="2400" i="1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088232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3645024"/>
            <a:ext cx="21064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И. И. Якубовский.</a:t>
            </a:r>
          </a:p>
          <a:p>
            <a:r>
              <a:rPr lang="ru-RU" sz="2400" dirty="0">
                <a:solidFill>
                  <a:srgbClr val="002060"/>
                </a:solidFill>
              </a:rPr>
              <a:t> Маршал Советского Союза, 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дважды Герой СССР</a:t>
            </a:r>
          </a:p>
        </p:txBody>
      </p:sp>
    </p:spTree>
    <p:extLst>
      <p:ext uri="{BB962C8B-B14F-4D97-AF65-F5344CB8AC3E}">
        <p14:creationId xmlns="" xmlns:p14="http://schemas.microsoft.com/office/powerpoint/2010/main" val="100218138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28674" name="Презентация" r:id="rId3" imgW="4570342" imgH="3427430" progId="PowerPoint.Show.8">
              <p:embed/>
            </p:oleObj>
          </a:graphicData>
        </a:graphic>
      </p:graphicFrame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692696"/>
            <a:ext cx="7488832" cy="3240360"/>
          </a:xfrm>
        </p:spPr>
        <p:txBody>
          <a:bodyPr>
            <a:normAutofit/>
          </a:bodyPr>
          <a:lstStyle/>
          <a:p>
            <a:r>
              <a:rPr lang="ru-RU" sz="2400" i="1" dirty="0">
                <a:solidFill>
                  <a:srgbClr val="002060"/>
                </a:solidFill>
              </a:rPr>
              <a:t>Особенно отличились тогда артиллеристы. Лишь в одном бою они уничтожили семь вражеских танков. Только отдельным разведывательным группам врага удалось проникнуть на Куликово поле. Но и они вскоре вынуждены были убраться. Как нами было установлено, гитлеровцы не прошли дальше линии Монастырщина, </a:t>
            </a:r>
            <a:r>
              <a:rPr lang="ru-RU" sz="2400" i="1" dirty="0" err="1">
                <a:solidFill>
                  <a:srgbClr val="002060"/>
                </a:solidFill>
              </a:rPr>
              <a:t>Самохваловка</a:t>
            </a:r>
            <a:r>
              <a:rPr lang="ru-RU" sz="2400" i="1" dirty="0">
                <a:solidFill>
                  <a:srgbClr val="002060"/>
                </a:solidFill>
              </a:rPr>
              <a:t>, Михайловское, станция </a:t>
            </a:r>
            <a:r>
              <a:rPr lang="ru-RU" sz="2400" i="1" dirty="0" err="1">
                <a:solidFill>
                  <a:srgbClr val="002060"/>
                </a:solidFill>
              </a:rPr>
              <a:t>Птань</a:t>
            </a:r>
            <a:r>
              <a:rPr lang="ru-RU" sz="2400" i="1" dirty="0">
                <a:solidFill>
                  <a:srgbClr val="002060"/>
                </a:solidFill>
              </a:rPr>
              <a:t>».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789040"/>
            <a:ext cx="5548313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8686010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25602" name="Презентация" r:id="rId3" imgW="4570342" imgH="3427430" progId="PowerPoint.Show.8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764704"/>
            <a:ext cx="5904656" cy="64807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Бородинское поле 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27584" y="1484784"/>
            <a:ext cx="7632848" cy="2736303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Под </a:t>
            </a:r>
            <a:r>
              <a:rPr lang="ru-RU" smtClean="0"/>
              <a:t>Можайском была </a:t>
            </a:r>
            <a:r>
              <a:rPr lang="ru-RU" dirty="0" smtClean="0"/>
              <a:t>найдена удобная позиция для сражения. </a:t>
            </a:r>
          </a:p>
          <a:p>
            <a:r>
              <a:rPr lang="ru-RU" dirty="0" smtClean="0">
                <a:solidFill>
                  <a:srgbClr val="0000FF"/>
                </a:solidFill>
              </a:rPr>
              <a:t>Это кусок русской земли - 9 км по фронту и 2,5 км в глубину - сражались в сомкнутом строю, решая судьбы истории, 120 тыс. русских солдат и 130 тыс. французов.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4077072"/>
            <a:ext cx="4427984" cy="26776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ambria" pitchFamily="18" charset="0"/>
              </a:rPr>
              <a:t>Ведь были ж схватки боевые,</a:t>
            </a:r>
            <a:br>
              <a:rPr lang="ru-RU" sz="2400" b="1" dirty="0" smtClean="0">
                <a:solidFill>
                  <a:srgbClr val="FF0000"/>
                </a:solidFill>
                <a:latin typeface="Cambria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Cambria" pitchFamily="18" charset="0"/>
              </a:rPr>
              <a:t>Да, говорят, еще какие!</a:t>
            </a:r>
            <a:br>
              <a:rPr lang="ru-RU" sz="2400" b="1" dirty="0" smtClean="0">
                <a:solidFill>
                  <a:srgbClr val="FF0000"/>
                </a:solidFill>
                <a:latin typeface="Cambria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Cambria" pitchFamily="18" charset="0"/>
              </a:rPr>
              <a:t>Недаром помнит вся Россия</a:t>
            </a:r>
            <a:br>
              <a:rPr lang="ru-RU" sz="2400" b="1" dirty="0" smtClean="0">
                <a:solidFill>
                  <a:srgbClr val="FF0000"/>
                </a:solidFill>
                <a:latin typeface="Cambria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Cambria" pitchFamily="18" charset="0"/>
              </a:rPr>
              <a:t>Про день Бородина!</a:t>
            </a:r>
            <a:br>
              <a:rPr lang="ru-RU" sz="2400" b="1" dirty="0" smtClean="0">
                <a:solidFill>
                  <a:srgbClr val="FF0000"/>
                </a:solidFill>
                <a:latin typeface="Cambria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Cambria" pitchFamily="18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Cambria" pitchFamily="18" charset="0"/>
              </a:rPr>
            </a:br>
            <a:r>
              <a:rPr lang="ru-RU" sz="2400" i="1" dirty="0" smtClean="0">
                <a:solidFill>
                  <a:srgbClr val="FF0000"/>
                </a:solidFill>
                <a:latin typeface="Cambria" pitchFamily="18" charset="0"/>
              </a:rPr>
              <a:t>М.Ю. Лермонтов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borodino_06_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3933057"/>
            <a:ext cx="4716016" cy="2902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8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45058" name="Презентация" r:id="rId3" imgW="4570342" imgH="3427430" progId="PowerPoint.Show.8">
              <p:embed/>
            </p:oleObj>
          </a:graphicData>
        </a:graphic>
      </p:graphicFrame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971600" y="836712"/>
            <a:ext cx="5688632" cy="64807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b="1" dirty="0" smtClean="0">
                <a:solidFill>
                  <a:srgbClr val="FF0000"/>
                </a:solidFill>
              </a:rPr>
              <a:t>Населенный пункт - Бородино</a:t>
            </a:r>
          </a:p>
        </p:txBody>
      </p:sp>
      <p:sp>
        <p:nvSpPr>
          <p:cNvPr id="15363" name="Объект 2"/>
          <p:cNvSpPr>
            <a:spLocks noGrp="1"/>
          </p:cNvSpPr>
          <p:nvPr>
            <p:ph idx="1"/>
          </p:nvPr>
        </p:nvSpPr>
        <p:spPr>
          <a:xfrm>
            <a:off x="827583" y="1628800"/>
            <a:ext cx="8065591" cy="4104456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Бородино́</a:t>
            </a:r>
            <a:r>
              <a:rPr lang="ru-RU" dirty="0" smtClean="0">
                <a:solidFill>
                  <a:srgbClr val="FF0000"/>
                </a:solidFill>
              </a:rPr>
              <a:t> </a:t>
            </a:r>
            <a:r>
              <a:rPr lang="ru-RU" dirty="0" smtClean="0"/>
              <a:t>— деревня в </a:t>
            </a:r>
            <a:r>
              <a:rPr lang="ru-RU" u="sng" dirty="0" smtClean="0">
                <a:hlinkClick r:id="rId4" tooltip="Можайский район (Московская область)"/>
              </a:rPr>
              <a:t>Можайском районе</a:t>
            </a:r>
            <a:r>
              <a:rPr lang="ru-RU" dirty="0" smtClean="0"/>
              <a:t> </a:t>
            </a:r>
            <a:r>
              <a:rPr lang="ru-RU" u="sng" dirty="0" smtClean="0">
                <a:hlinkClick r:id="rId5" tooltip="Московская область"/>
              </a:rPr>
              <a:t>Московской области</a:t>
            </a:r>
            <a:r>
              <a:rPr lang="ru-RU" dirty="0" smtClean="0"/>
              <a:t>, административный центр </a:t>
            </a:r>
            <a:r>
              <a:rPr lang="ru-RU" u="sng" dirty="0" smtClean="0">
                <a:hlinkClick r:id="rId6" tooltip="Сельское поселение Бородинское (Московская область)"/>
              </a:rPr>
              <a:t>сельского поселения Бородинское</a:t>
            </a:r>
            <a:r>
              <a:rPr lang="ru-RU" dirty="0" smtClean="0"/>
              <a:t>.</a:t>
            </a:r>
          </a:p>
          <a:p>
            <a:r>
              <a:rPr lang="ru-RU" sz="2800" dirty="0" smtClean="0"/>
              <a:t>Деревня расположена 12 км западнее </a:t>
            </a:r>
            <a:r>
              <a:rPr lang="ru-RU" sz="2800" u="sng" dirty="0" smtClean="0">
                <a:hlinkClick r:id="rId7" tooltip="Можайск"/>
              </a:rPr>
              <a:t>Можайска</a:t>
            </a:r>
            <a:r>
              <a:rPr lang="ru-RU" sz="2800" dirty="0" smtClean="0"/>
              <a:t> </a:t>
            </a:r>
          </a:p>
          <a:p>
            <a:pPr>
              <a:buFont typeface="Arial" charset="0"/>
              <a:buNone/>
            </a:pPr>
            <a:r>
              <a:rPr lang="ru-RU" sz="2800" dirty="0" smtClean="0"/>
              <a:t>   на автомобильной трассе Можайск — </a:t>
            </a:r>
            <a:r>
              <a:rPr lang="ru-RU" sz="2800" u="sng" dirty="0" smtClean="0">
                <a:hlinkClick r:id="rId8" tooltip="Уваровка (Московская область)"/>
              </a:rPr>
              <a:t>Уваровка</a:t>
            </a:r>
            <a:r>
              <a:rPr lang="ru-RU" sz="2800" dirty="0" smtClean="0"/>
              <a:t>. </a:t>
            </a:r>
          </a:p>
          <a:p>
            <a:pPr>
              <a:buFont typeface="Arial" charset="0"/>
              <a:buNone/>
            </a:pPr>
            <a:r>
              <a:rPr lang="ru-RU" sz="2800" dirty="0" smtClean="0"/>
              <a:t>                                                Расстояние до ближайшей </a:t>
            </a:r>
          </a:p>
          <a:p>
            <a:pPr>
              <a:buFont typeface="Arial" charset="0"/>
              <a:buNone/>
            </a:pPr>
            <a:r>
              <a:rPr lang="ru-RU" sz="2800" u="sng" dirty="0" smtClean="0">
                <a:hlinkClick r:id="rId9" tooltip="Бородино (станция)"/>
              </a:rPr>
              <a:t>                                              железнодорожной станции</a:t>
            </a:r>
            <a:r>
              <a:rPr lang="ru-RU" sz="2800" dirty="0" smtClean="0"/>
              <a:t> </a:t>
            </a:r>
          </a:p>
          <a:p>
            <a:pPr>
              <a:buFont typeface="Arial" charset="0"/>
              <a:buNone/>
            </a:pPr>
            <a:r>
              <a:rPr lang="ru-RU" sz="2800" dirty="0" smtClean="0"/>
              <a:t>                                             в </a:t>
            </a:r>
            <a:r>
              <a:rPr lang="ru-RU" sz="2800" u="sng" dirty="0" smtClean="0">
                <a:hlinkClick r:id="rId10" tooltip="Бородино (посёлок, Можайский район)"/>
              </a:rPr>
              <a:t>посёлке Бородино</a:t>
            </a:r>
            <a:r>
              <a:rPr lang="ru-RU" sz="2800" dirty="0" smtClean="0"/>
              <a:t> — 4 км.</a:t>
            </a:r>
          </a:p>
          <a:p>
            <a:pPr eaLnBrk="1" hangingPunct="1">
              <a:buFont typeface="Arial" charset="0"/>
              <a:buNone/>
            </a:pPr>
            <a:endParaRPr lang="ru-RU" dirty="0" smtClean="0"/>
          </a:p>
        </p:txBody>
      </p:sp>
      <p:pic>
        <p:nvPicPr>
          <p:cNvPr id="15364" name="Picture 4" descr="D:\ОБЖ\бородино\бородино 2\2а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4221088"/>
            <a:ext cx="4211960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46082" name="Презентация" r:id="rId3" imgW="4570342" imgH="3427430" progId="PowerPoint.Show.8">
              <p:embed/>
            </p:oleObj>
          </a:graphicData>
        </a:graphic>
      </p:graphicFrame>
      <p:sp>
        <p:nvSpPr>
          <p:cNvPr id="19458" name="Содержимое 2"/>
          <p:cNvSpPr>
            <a:spLocks noGrp="1"/>
          </p:cNvSpPr>
          <p:nvPr>
            <p:ph idx="1"/>
          </p:nvPr>
        </p:nvSpPr>
        <p:spPr>
          <a:xfrm>
            <a:off x="827583" y="764705"/>
            <a:ext cx="7704857" cy="3312368"/>
          </a:xfrm>
        </p:spPr>
        <p:txBody>
          <a:bodyPr/>
          <a:lstStyle/>
          <a:p>
            <a:r>
              <a:rPr lang="ru-RU" dirty="0" smtClean="0"/>
              <a:t>Мировую известность Бородино получило после </a:t>
            </a:r>
            <a:r>
              <a:rPr lang="ru-RU" u="sng" dirty="0" smtClean="0">
                <a:hlinkClick r:id="rId4" tooltip="Бородинское сражение"/>
              </a:rPr>
              <a:t>Бородинского сражения</a:t>
            </a:r>
            <a:r>
              <a:rPr lang="ru-RU" dirty="0" smtClean="0"/>
              <a:t> </a:t>
            </a:r>
            <a:r>
              <a:rPr lang="ru-RU" u="sng" dirty="0" smtClean="0">
                <a:hlinkClick r:id="rId5" tooltip="Отечественная война 1812 года"/>
              </a:rPr>
              <a:t>Отечественной войны 1812 года</a:t>
            </a:r>
            <a:r>
              <a:rPr lang="ru-RU" dirty="0" smtClean="0"/>
              <a:t>, произошедшего в его окрестностях 26 августа</a:t>
            </a:r>
          </a:p>
          <a:p>
            <a:r>
              <a:rPr lang="ru-RU" dirty="0" smtClean="0"/>
              <a:t> (</a:t>
            </a:r>
            <a:r>
              <a:rPr lang="ru-RU" u="sng" dirty="0" smtClean="0">
                <a:hlinkClick r:id="rId6" tooltip="7 сентября"/>
              </a:rPr>
              <a:t>7 сентября</a:t>
            </a:r>
            <a:r>
              <a:rPr lang="ru-RU" dirty="0" smtClean="0"/>
              <a:t>) </a:t>
            </a:r>
            <a:r>
              <a:rPr lang="ru-RU" u="sng" dirty="0" smtClean="0">
                <a:hlinkClick r:id="rId7" tooltip="1812 год"/>
              </a:rPr>
              <a:t>1812 года</a:t>
            </a:r>
            <a:r>
              <a:rPr lang="ru-RU" dirty="0" smtClean="0"/>
              <a:t>.</a:t>
            </a:r>
          </a:p>
          <a:p>
            <a:pPr>
              <a:buFont typeface="Arial" charset="0"/>
              <a:buNone/>
            </a:pPr>
            <a:endParaRPr lang="ru-RU" dirty="0" smtClean="0"/>
          </a:p>
        </p:txBody>
      </p:sp>
      <p:pic>
        <p:nvPicPr>
          <p:cNvPr id="19459" name="Рисунок 3" descr="pic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861048"/>
            <a:ext cx="4949155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D:\ОБЖ\бородино\бородино 2\1а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36096" y="2852936"/>
            <a:ext cx="3707904" cy="40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6" name="Object 2"/>
          <p:cNvGraphicFramePr>
            <a:graphicFrameLocks noChangeAspect="1"/>
          </p:cNvGraphicFramePr>
          <p:nvPr/>
        </p:nvGraphicFramePr>
        <p:xfrm>
          <a:off x="-1588" y="0"/>
          <a:ext cx="9145588" cy="6858000"/>
        </p:xfrm>
        <a:graphic>
          <a:graphicData uri="http://schemas.openxmlformats.org/presentationml/2006/ole">
            <p:oleObj spid="_x0000_s47106" name="Презентация" r:id="rId3" imgW="4570342" imgH="3427430" progId="PowerPoint.Show.8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764704"/>
            <a:ext cx="6048672" cy="114300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БОРОДИНСКОЕ СРАЖЕНИЕ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7" y="1700808"/>
            <a:ext cx="7488833" cy="1296144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hlinkClick r:id="rId4" action="ppaction://hlinkfile" tooltip="7 сентября"/>
              </a:rPr>
              <a:t>7 сентября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ru-RU" sz="36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1812 г.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ru-RU" dirty="0" smtClean="0">
                <a:latin typeface="Century Gothic" pitchFamily="34" charset="0"/>
              </a:rPr>
              <a:t>(26 августа по старому стилю) </a:t>
            </a:r>
          </a:p>
          <a:p>
            <a:pPr eaLnBrk="1" hangingPunct="1">
              <a:buFont typeface="Arial" charset="0"/>
              <a:buNone/>
              <a:defRPr/>
            </a:pP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20484" name="Picture 7" descr="Файл:Battle of Borodino panorama fragment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852936"/>
            <a:ext cx="8401050" cy="38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30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48130" name="Презентация" r:id="rId3" imgW="4570342" imgH="3427430" progId="PowerPoint.Show.8">
              <p:embed/>
            </p:oleObj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836712"/>
            <a:ext cx="7488832" cy="4680520"/>
          </a:xfrm>
        </p:spPr>
        <p:txBody>
          <a:bodyPr>
            <a:normAutofit fontScale="77500" lnSpcReduction="20000"/>
          </a:bodyPr>
          <a:lstStyle/>
          <a:p>
            <a:pPr algn="ctr" eaLnBrk="1" hangingPunct="1">
              <a:buFont typeface="Arial" charset="0"/>
              <a:buNone/>
              <a:defRPr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Начало сражения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ru-RU" sz="2400" dirty="0" smtClean="0">
                <a:latin typeface="Century Gothic" pitchFamily="34" charset="0"/>
              </a:rPr>
              <a:t>    </a:t>
            </a:r>
            <a:r>
              <a:rPr lang="ru-RU" sz="3100" dirty="0" smtClean="0">
                <a:latin typeface="Century Gothic" pitchFamily="34" charset="0"/>
              </a:rPr>
              <a:t>Сражение началось в 5 часов утра атакой частей корпуса вице-короля Италии Э. </a:t>
            </a:r>
            <a:r>
              <a:rPr lang="ru-RU" sz="3100" dirty="0" err="1" smtClean="0">
                <a:latin typeface="Century Gothic" pitchFamily="34" charset="0"/>
              </a:rPr>
              <a:t>Богарне</a:t>
            </a:r>
            <a:r>
              <a:rPr lang="ru-RU" sz="3100" dirty="0" smtClean="0">
                <a:latin typeface="Century Gothic" pitchFamily="34" charset="0"/>
              </a:rPr>
              <a:t> на позицию лейб-гвардии Егерского полка у с. Бородина. Французы овладели этим пунктом, но это был их отвлекающий маневр.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ru-RU" sz="2400" dirty="0" smtClean="0">
                <a:latin typeface="Century Gothic" pitchFamily="34" charset="0"/>
              </a:rPr>
              <a:t>                                                                         </a:t>
            </a:r>
            <a:r>
              <a:rPr lang="ru-RU" sz="2800" dirty="0" smtClean="0">
                <a:latin typeface="Century Gothic" pitchFamily="34" charset="0"/>
              </a:rPr>
              <a:t>В 5 час. 30 мин.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ru-RU" sz="2800" dirty="0" smtClean="0">
                <a:latin typeface="Century Gothic" pitchFamily="34" charset="0"/>
              </a:rPr>
              <a:t>                                                                       Наполеон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ru-RU" sz="2800" dirty="0" smtClean="0">
                <a:latin typeface="Century Gothic" pitchFamily="34" charset="0"/>
              </a:rPr>
              <a:t>                                                                обрушил свой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ru-RU" sz="2800" dirty="0" smtClean="0">
                <a:latin typeface="Century Gothic" pitchFamily="34" charset="0"/>
              </a:rPr>
              <a:t>                                                                  главный удар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ru-RU" sz="2800" dirty="0" smtClean="0">
                <a:latin typeface="Century Gothic" pitchFamily="34" charset="0"/>
              </a:rPr>
              <a:t>                                                                        против 2-й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ru-RU" sz="2800" dirty="0" smtClean="0">
                <a:latin typeface="Century Gothic" pitchFamily="34" charset="0"/>
              </a:rPr>
              <a:t>                                                                              армии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Century Gothic" pitchFamily="34" charset="0"/>
              </a:rPr>
              <a:t>                                                               </a:t>
            </a:r>
            <a:r>
              <a:rPr lang="ru-RU" sz="2800" b="1" dirty="0" smtClean="0">
                <a:solidFill>
                  <a:srgbClr val="002060"/>
                </a:solidFill>
                <a:latin typeface="Century Gothic" pitchFamily="34" charset="0"/>
              </a:rPr>
              <a:t>Багратиона П.И.</a:t>
            </a:r>
          </a:p>
          <a:p>
            <a:pPr eaLnBrk="1" hangingPunct="1">
              <a:defRPr/>
            </a:pPr>
            <a:endParaRPr lang="ru-RU" sz="2400" dirty="0"/>
          </a:p>
        </p:txBody>
      </p:sp>
      <p:pic>
        <p:nvPicPr>
          <p:cNvPr id="22531" name="Picture 2" descr="Файл:Peter von Hess 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12976"/>
            <a:ext cx="5436096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4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49154" name="Презентация" r:id="rId3" imgW="4570342" imgH="3427430" progId="PowerPoint.Show.8">
              <p:embed/>
            </p:oleObj>
          </a:graphicData>
        </a:graphic>
      </p:graphicFrame>
      <p:pic>
        <p:nvPicPr>
          <p:cNvPr id="2355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42875" y="214313"/>
            <a:ext cx="8858250" cy="6524625"/>
          </a:xfr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8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50178" name="Презентация" r:id="rId3" imgW="4570342" imgH="3427430" progId="PowerPoint.Show.8">
              <p:embed/>
            </p:oleObj>
          </a:graphicData>
        </a:graphic>
      </p:graphicFrame>
      <p:sp>
        <p:nvSpPr>
          <p:cNvPr id="24578" name="Содержимое 2"/>
          <p:cNvSpPr>
            <a:spLocks noGrp="1"/>
          </p:cNvSpPr>
          <p:nvPr>
            <p:ph idx="1"/>
          </p:nvPr>
        </p:nvSpPr>
        <p:spPr>
          <a:xfrm>
            <a:off x="827583" y="764704"/>
            <a:ext cx="7920881" cy="496855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400" dirty="0" smtClean="0">
                <a:latin typeface="Century Gothic" pitchFamily="34" charset="0"/>
              </a:rPr>
              <a:t>12-часовое сражение, в ходе которого французам удалось захватить позиции русской армии в центре и на левом крыле, завершилось отходом французской армии после прекращения боевых действий на исходные позиции. На следующий день русская армия возобновила отступление.</a:t>
            </a:r>
            <a:endParaRPr lang="ru-RU" sz="2400" dirty="0" smtClean="0"/>
          </a:p>
          <a:p>
            <a:pPr eaLnBrk="1" hangingPunct="1"/>
            <a:endParaRPr lang="ru-RU" dirty="0" smtClean="0"/>
          </a:p>
        </p:txBody>
      </p:sp>
      <p:pic>
        <p:nvPicPr>
          <p:cNvPr id="24579" name="Picture 2" descr="Файл:Battle of Borodin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39701"/>
            <a:ext cx="6084168" cy="351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-265" y="0"/>
          <a:ext cx="9145059" cy="6858000"/>
        </p:xfrm>
        <a:graphic>
          <a:graphicData uri="http://schemas.openxmlformats.org/presentationml/2006/ole">
            <p:oleObj spid="_x0000_s2050" name="Презентация" r:id="rId3" imgW="4570342" imgH="3427430" progId="PowerPoint.Show.8">
              <p:embed/>
            </p:oleObj>
          </a:graphicData>
        </a:graphic>
      </p:graphicFrame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548680"/>
            <a:ext cx="7704856" cy="5184576"/>
          </a:xfrm>
        </p:spPr>
        <p:txBody>
          <a:bodyPr>
            <a:normAutofit/>
          </a:bodyPr>
          <a:lstStyle/>
          <a:p>
            <a:pPr marR="339725" indent="0" algn="just">
              <a:spcAft>
                <a:spcPts val="0"/>
              </a:spcAft>
              <a:buNone/>
            </a:pPr>
            <a:endParaRPr lang="ru-RU" sz="2400" b="1" dirty="0" smtClean="0">
              <a:solidFill>
                <a:srgbClr val="C00000"/>
              </a:solidFill>
              <a:latin typeface="Times New Roman"/>
            </a:endParaRPr>
          </a:p>
          <a:p>
            <a:pPr marR="339725" indent="457200" algn="just"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/>
              </a:rPr>
              <a:t>     Поля </a:t>
            </a:r>
            <a:r>
              <a:rPr lang="ru-RU" sz="2800" b="1" dirty="0">
                <a:solidFill>
                  <a:srgbClr val="FF0000"/>
                </a:solidFill>
                <a:latin typeface="Times New Roman"/>
              </a:rPr>
              <a:t>исторических </a:t>
            </a:r>
            <a:r>
              <a:rPr lang="ru-RU" sz="2800" b="1" dirty="0" smtClean="0">
                <a:solidFill>
                  <a:srgbClr val="FF0000"/>
                </a:solidFill>
                <a:latin typeface="Times New Roman"/>
              </a:rPr>
              <a:t>сражений </a:t>
            </a:r>
          </a:p>
          <a:p>
            <a:pPr marR="339725" indent="457200" algn="just">
              <a:spcAft>
                <a:spcPts val="0"/>
              </a:spcAft>
              <a:buNone/>
            </a:pPr>
            <a:r>
              <a:rPr lang="ru-RU" sz="2800" b="1" dirty="0" smtClean="0">
                <a:latin typeface="Times New Roman"/>
              </a:rPr>
              <a:t> </a:t>
            </a:r>
            <a:r>
              <a:rPr lang="ru-RU" sz="2800" b="1" dirty="0">
                <a:latin typeface="Times New Roman"/>
              </a:rPr>
              <a:t>– это особый тип исторической территории, для которой основным является сохранение ландшафта, связанного с конкретным сражением, вошедшим в историю государства. Для них характерно </a:t>
            </a:r>
            <a:r>
              <a:rPr lang="ru-RU" sz="2800" b="1" dirty="0" smtClean="0">
                <a:latin typeface="Times New Roman"/>
              </a:rPr>
              <a:t>разнообразие  </a:t>
            </a:r>
          </a:p>
          <a:p>
            <a:pPr marR="339725" indent="457200" algn="just">
              <a:spcAft>
                <a:spcPts val="0"/>
              </a:spcAft>
              <a:buNone/>
            </a:pPr>
            <a:r>
              <a:rPr lang="ru-RU" sz="2800" b="1" dirty="0" smtClean="0">
                <a:latin typeface="Times New Roman"/>
              </a:rPr>
              <a:t>       находящихся </a:t>
            </a:r>
            <a:r>
              <a:rPr lang="ru-RU" sz="2800" b="1" dirty="0">
                <a:latin typeface="Times New Roman"/>
              </a:rPr>
              <a:t>на территории </a:t>
            </a:r>
            <a:endParaRPr lang="ru-RU" sz="2800" b="1" dirty="0" smtClean="0">
              <a:latin typeface="Times New Roman"/>
            </a:endParaRPr>
          </a:p>
          <a:p>
            <a:pPr marR="339725" indent="457200" algn="just">
              <a:spcAft>
                <a:spcPts val="0"/>
              </a:spcAft>
              <a:buNone/>
            </a:pPr>
            <a:r>
              <a:rPr lang="ru-RU" sz="2800" b="1" dirty="0" smtClean="0">
                <a:latin typeface="Times New Roman"/>
              </a:rPr>
              <a:t>        памятников </a:t>
            </a:r>
            <a:r>
              <a:rPr lang="ru-RU" sz="2800" b="1" dirty="0">
                <a:latin typeface="Times New Roman"/>
              </a:rPr>
              <a:t>и сложность </a:t>
            </a:r>
            <a:endParaRPr lang="ru-RU" sz="2800" b="1" dirty="0" smtClean="0">
              <a:latin typeface="Times New Roman"/>
            </a:endParaRPr>
          </a:p>
          <a:p>
            <a:pPr marR="339725" indent="457200" algn="just">
              <a:spcAft>
                <a:spcPts val="0"/>
              </a:spcAft>
              <a:buNone/>
            </a:pPr>
            <a:r>
              <a:rPr lang="ru-RU" sz="2800" b="1" dirty="0" smtClean="0">
                <a:latin typeface="Times New Roman"/>
              </a:rPr>
              <a:t>        пространственного </a:t>
            </a:r>
            <a:r>
              <a:rPr lang="ru-RU" sz="2800" b="1" dirty="0">
                <a:latin typeface="Times New Roman"/>
              </a:rPr>
              <a:t>состава</a:t>
            </a:r>
            <a:r>
              <a:rPr lang="ru-RU" sz="2800" b="1" dirty="0" smtClean="0">
                <a:latin typeface="Times New Roman"/>
              </a:rPr>
              <a:t>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02949555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2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51202" name="Презентация" r:id="rId3" imgW="4570342" imgH="3427430" progId="PowerPoint.Show.8">
              <p:embed/>
            </p:oleObj>
          </a:graphicData>
        </a:graphic>
      </p:graphicFrame>
      <p:sp>
        <p:nvSpPr>
          <p:cNvPr id="25602" name="Содержимое 2"/>
          <p:cNvSpPr>
            <a:spLocks noGrp="1"/>
          </p:cNvSpPr>
          <p:nvPr>
            <p:ph idx="1"/>
          </p:nvPr>
        </p:nvSpPr>
        <p:spPr>
          <a:xfrm>
            <a:off x="1043607" y="620688"/>
            <a:ext cx="7632849" cy="60484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400" dirty="0" smtClean="0">
                <a:latin typeface="Century Gothic" pitchFamily="34" charset="0"/>
              </a:rPr>
              <a:t> Это сражение недаром получило</a:t>
            </a:r>
          </a:p>
          <a:p>
            <a:pPr eaLnBrk="1" hangingPunct="1">
              <a:buFont typeface="Arial" charset="0"/>
              <a:buNone/>
            </a:pPr>
            <a:r>
              <a:rPr lang="ru-RU" sz="2400" dirty="0" smtClean="0">
                <a:latin typeface="Century Gothic" pitchFamily="34" charset="0"/>
              </a:rPr>
              <a:t> название </a:t>
            </a:r>
            <a:r>
              <a:rPr lang="ru-RU" sz="2400" b="1" dirty="0" smtClean="0">
                <a:solidFill>
                  <a:srgbClr val="FF0000"/>
                </a:solidFill>
                <a:latin typeface="Century Gothic" pitchFamily="34" charset="0"/>
              </a:rPr>
              <a:t> «Битва генералов»:</a:t>
            </a:r>
          </a:p>
          <a:p>
            <a:pPr eaLnBrk="1" hangingPunct="1">
              <a:buFont typeface="Arial" charset="0"/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Century Gothic" pitchFamily="34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Century Gothic" pitchFamily="34" charset="0"/>
              </a:rPr>
              <a:t>у русских было убито 6 и ранено 23 генерала, у французов еще больше — 12 убито и 38 генералов ранено</a:t>
            </a:r>
          </a:p>
          <a:p>
            <a:pPr eaLnBrk="1" hangingPunct="1">
              <a:buFont typeface="Arial" charset="0"/>
              <a:buNone/>
            </a:pPr>
            <a:endParaRPr lang="ru-RU" sz="2400" dirty="0" smtClean="0"/>
          </a:p>
        </p:txBody>
      </p:sp>
      <p:pic>
        <p:nvPicPr>
          <p:cNvPr id="25603" name="Picture 2" descr="Файл:Kutuzov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4113678"/>
            <a:ext cx="1979712" cy="274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11" descr="Наполеон 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4005064"/>
            <a:ext cx="2339751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339752" y="2780928"/>
            <a:ext cx="61926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>
                <a:latin typeface="Century Gothic" pitchFamily="34" charset="0"/>
              </a:rPr>
              <a:t>Русские войска под командованием генерала 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М. И. Кутузова </a:t>
            </a:r>
            <a:r>
              <a:rPr lang="ru-RU" sz="2400" dirty="0">
                <a:latin typeface="Century Gothic" pitchFamily="34" charset="0"/>
              </a:rPr>
              <a:t>упорной героической обороной и искусными действиями сорвали </a:t>
            </a:r>
            <a:endParaRPr lang="ru-RU" sz="2400" dirty="0" smtClean="0">
              <a:latin typeface="Century Gothic" pitchFamily="34" charset="0"/>
            </a:endParaRPr>
          </a:p>
          <a:p>
            <a:pPr>
              <a:defRPr/>
            </a:pPr>
            <a:r>
              <a:rPr lang="ru-RU" sz="2400" dirty="0" smtClean="0">
                <a:latin typeface="Century Gothic" pitchFamily="34" charset="0"/>
              </a:rPr>
              <a:t>наполеоновский  </a:t>
            </a:r>
            <a:r>
              <a:rPr lang="ru-RU" sz="2400" dirty="0">
                <a:latin typeface="Century Gothic" pitchFamily="34" charset="0"/>
              </a:rPr>
              <a:t>план </a:t>
            </a:r>
            <a:endParaRPr lang="ru-RU" sz="2400" dirty="0" smtClean="0">
              <a:latin typeface="Century Gothic" pitchFamily="34" charset="0"/>
            </a:endParaRPr>
          </a:p>
          <a:p>
            <a:pPr>
              <a:defRPr/>
            </a:pPr>
            <a:r>
              <a:rPr lang="ru-RU" sz="2400" dirty="0" smtClean="0">
                <a:latin typeface="Century Gothic" pitchFamily="34" charset="0"/>
              </a:rPr>
              <a:t>разгрома </a:t>
            </a:r>
            <a:r>
              <a:rPr lang="ru-RU" sz="2400" dirty="0">
                <a:latin typeface="Century Gothic" pitchFamily="34" charset="0"/>
              </a:rPr>
              <a:t>русской армии в генеральном  сражении</a:t>
            </a:r>
            <a:r>
              <a:rPr lang="ru-RU" sz="2400" b="1" dirty="0"/>
              <a:t> </a:t>
            </a:r>
            <a:endParaRPr lang="ru-RU" sz="2400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6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52226" name="Презентация" r:id="rId3" imgW="4570342" imgH="3427430" progId="PowerPoint.Show.8">
              <p:embed/>
            </p:oleObj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764705"/>
            <a:ext cx="7704856" cy="4896544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ru-RU" sz="2800" dirty="0" smtClean="0">
                <a:latin typeface="Century Gothic" pitchFamily="34" charset="0"/>
              </a:rPr>
              <a:t>Русская армия отступила, но</a:t>
            </a:r>
          </a:p>
          <a:p>
            <a:pPr eaLnBrk="1" hangingPunct="1">
              <a:defRPr/>
            </a:pPr>
            <a:r>
              <a:rPr lang="ru-RU" sz="2800" dirty="0" smtClean="0">
                <a:latin typeface="Century Gothic" pitchFamily="34" charset="0"/>
              </a:rPr>
              <a:t>сохранила боеспособность и </a:t>
            </a:r>
          </a:p>
          <a:p>
            <a:pPr eaLnBrk="1" hangingPunct="1">
              <a:defRPr/>
            </a:pPr>
            <a:r>
              <a:rPr lang="ru-RU" sz="2800" dirty="0" smtClean="0">
                <a:latin typeface="Century Gothic" pitchFamily="34" charset="0"/>
              </a:rPr>
              <a:t>вскоре изгнала Наполеона из России</a:t>
            </a:r>
          </a:p>
          <a:p>
            <a:pPr eaLnBrk="1" hangingPunct="1"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hlinkClick r:id="rId4" action="ppaction://hlinkfile" tooltip="19 октября"/>
              </a:rPr>
              <a:t>19 октября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ru-RU" sz="2800" dirty="0" smtClean="0">
                <a:latin typeface="Century Gothic" pitchFamily="34" charset="0"/>
              </a:rPr>
              <a:t>французская армия (110 тысяч) с огромным обозом стала покидать Москву по старой Калужской дороге</a:t>
            </a:r>
          </a:p>
          <a:p>
            <a:pPr eaLnBrk="1" hangingPunct="1">
              <a:defRPr/>
            </a:pPr>
            <a:r>
              <a:rPr lang="ru-RU" sz="2800" dirty="0" smtClean="0">
                <a:latin typeface="Century Gothic" pitchFamily="34" charset="0"/>
              </a:rPr>
              <a:t>Французская армия перестала существовать, а вся кампания завершилась полным успехом русских за  </a:t>
            </a:r>
          </a:p>
          <a:p>
            <a:pPr eaLnBrk="1" hangingPunct="1">
              <a:defRPr/>
            </a:pPr>
            <a:r>
              <a:rPr lang="ru-RU" sz="2800" dirty="0" smtClean="0">
                <a:latin typeface="Century Gothic" pitchFamily="34" charset="0"/>
              </a:rPr>
              <a:t>                       исключением того, что им не </a:t>
            </a:r>
          </a:p>
          <a:p>
            <a:pPr eaLnBrk="1" hangingPunct="1">
              <a:defRPr/>
            </a:pPr>
            <a:r>
              <a:rPr lang="ru-RU" sz="2800" dirty="0" smtClean="0">
                <a:latin typeface="Century Gothic" pitchFamily="34" charset="0"/>
              </a:rPr>
              <a:t>                       удалось взять в плен самого </a:t>
            </a:r>
          </a:p>
          <a:p>
            <a:pPr eaLnBrk="1" hangingPunct="1">
              <a:defRPr/>
            </a:pPr>
            <a:r>
              <a:rPr lang="ru-RU" sz="2800" dirty="0" smtClean="0">
                <a:latin typeface="Century Gothic" pitchFamily="34" charset="0"/>
              </a:rPr>
              <a:t>                       Наполеона и его ближайших </a:t>
            </a:r>
          </a:p>
          <a:p>
            <a:pPr eaLnBrk="1" hangingPunct="1">
              <a:defRPr/>
            </a:pPr>
            <a:r>
              <a:rPr lang="ru-RU" sz="2800" dirty="0" smtClean="0">
                <a:latin typeface="Century Gothic" pitchFamily="34" charset="0"/>
              </a:rPr>
              <a:t>                       соратников.</a:t>
            </a:r>
            <a:endParaRPr lang="ru-RU" sz="2800" dirty="0"/>
          </a:p>
        </p:txBody>
      </p:sp>
      <p:pic>
        <p:nvPicPr>
          <p:cNvPr id="5" name="Picture 2" descr="D:\ОБЖ\бородино\бородино 2\1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77072"/>
            <a:ext cx="3275856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274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54274" name="Презентация" r:id="rId3" imgW="4570342" imgH="3427430" progId="PowerPoint.Show.8">
              <p:embed/>
            </p:oleObj>
          </a:graphicData>
        </a:graphic>
      </p:graphicFrame>
      <p:sp>
        <p:nvSpPr>
          <p:cNvPr id="30722" name="Содержимое 2"/>
          <p:cNvSpPr>
            <a:spLocks noGrp="1"/>
          </p:cNvSpPr>
          <p:nvPr>
            <p:ph idx="1"/>
          </p:nvPr>
        </p:nvSpPr>
        <p:spPr>
          <a:xfrm>
            <a:off x="827584" y="764705"/>
            <a:ext cx="7632848" cy="4968552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 smtClean="0"/>
              <a:t>Оно произошло в далеком от нас </a:t>
            </a:r>
          </a:p>
          <a:p>
            <a:r>
              <a:rPr lang="ru-RU" sz="2800" dirty="0" smtClean="0"/>
              <a:t>1812 году, у никому тогда неизвестного села Бородина, к западу от Можайска. Исход его решил судьбу Москвы. Остановить врага не удалось…</a:t>
            </a:r>
          </a:p>
          <a:p>
            <a:r>
              <a:rPr lang="ru-RU" sz="2800" dirty="0" smtClean="0"/>
              <a:t> В 1941 году Бородино вновь увидело героев «</a:t>
            </a:r>
            <a:r>
              <a:rPr lang="ru-RU" sz="2800" dirty="0" smtClean="0">
                <a:solidFill>
                  <a:srgbClr val="0000FF"/>
                </a:solidFill>
              </a:rPr>
              <a:t>в других шинелях, но с вечно русским сердцем</a:t>
            </a:r>
            <a:r>
              <a:rPr lang="ru-RU" sz="2800" dirty="0" smtClean="0"/>
              <a:t>». Здесь воины 5-й армии на шесть дней остановили рвавшиеся к Москве германские войска. Они</a:t>
            </a:r>
          </a:p>
          <a:p>
            <a:r>
              <a:rPr lang="ru-RU" sz="2800" dirty="0" smtClean="0"/>
              <a:t>                              повторили и преумножили подвиг  </a:t>
            </a:r>
          </a:p>
          <a:p>
            <a:r>
              <a:rPr lang="ru-RU" sz="2800" dirty="0" smtClean="0"/>
              <a:t>                               своих  </a:t>
            </a:r>
          </a:p>
          <a:p>
            <a:r>
              <a:rPr lang="ru-RU" sz="2800" dirty="0" smtClean="0"/>
              <a:t>                               великих</a:t>
            </a:r>
          </a:p>
          <a:p>
            <a:r>
              <a:rPr lang="ru-RU" sz="2800" dirty="0" smtClean="0"/>
              <a:t>                               предков.</a:t>
            </a:r>
          </a:p>
          <a:p>
            <a:endParaRPr lang="ru-RU" dirty="0" smtClean="0"/>
          </a:p>
        </p:txBody>
      </p:sp>
      <p:pic>
        <p:nvPicPr>
          <p:cNvPr id="30723" name="Picture 3" descr="D:\ОБЖ\бородино\бородино 2\2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33056"/>
            <a:ext cx="3419872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 descr="D:\ОБЖ\бородино\бородино 2\3в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221088"/>
            <a:ext cx="4283969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0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53250" name="Презентация" r:id="rId3" imgW="4570342" imgH="3427430" progId="PowerPoint.Show.8">
              <p:embed/>
            </p:oleObj>
          </a:graphicData>
        </a:graphic>
      </p:graphicFrame>
      <p:sp>
        <p:nvSpPr>
          <p:cNvPr id="29698" name="Содержимое 2"/>
          <p:cNvSpPr>
            <a:spLocks noGrp="1"/>
          </p:cNvSpPr>
          <p:nvPr>
            <p:ph idx="1"/>
          </p:nvPr>
        </p:nvSpPr>
        <p:spPr>
          <a:xfrm>
            <a:off x="899592" y="764705"/>
            <a:ext cx="7632848" cy="5040559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>
                <a:solidFill>
                  <a:srgbClr val="0000FF"/>
                </a:solidFill>
              </a:rPr>
              <a:t>    Поле казалось пустынным. Да, не</a:t>
            </a:r>
          </a:p>
          <a:p>
            <a:pPr>
              <a:buNone/>
            </a:pPr>
            <a:r>
              <a:rPr lang="ru-RU" dirty="0" smtClean="0">
                <a:solidFill>
                  <a:srgbClr val="0000FF"/>
                </a:solidFill>
              </a:rPr>
              <a:t>    та война, не тот характер сражений.</a:t>
            </a:r>
          </a:p>
          <a:p>
            <a:pPr>
              <a:buNone/>
            </a:pPr>
            <a:r>
              <a:rPr lang="ru-RU" dirty="0" smtClean="0">
                <a:solidFill>
                  <a:srgbClr val="0000FF"/>
                </a:solidFill>
              </a:rPr>
              <a:t>    И если тогда на этом куске русской земли - 9 км по фронту и 2,5 км в глубину - сражались в сомкнутом строю, решая судьбы истории, 120 тыс. русских солдат и 130 тыс. французов, то теперь тут было сравнительно немного войск. А исход войны определялся не на Бородинском поле, точнее, не только здесь, но и на всём тысячекилометровом фронте...</a:t>
            </a:r>
            <a:r>
              <a:rPr lang="ru-RU" dirty="0" smtClean="0"/>
              <a:t>»</a:t>
            </a:r>
          </a:p>
          <a:p>
            <a:pPr>
              <a:buFont typeface="Arial" charset="0"/>
              <a:buNone/>
            </a:pPr>
            <a:endParaRPr lang="ru-RU" dirty="0" smtClean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9" name="Object 3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55299" name="Презентация" r:id="rId3" imgW="4570342" imgH="3427430" progId="PowerPoint.Show.8">
              <p:embed/>
            </p:oleObj>
          </a:graphicData>
        </a:graphic>
      </p:graphicFrame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1043607" y="836712"/>
            <a:ext cx="6192217" cy="64807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b="1" dirty="0" smtClean="0">
                <a:solidFill>
                  <a:srgbClr val="FF0000"/>
                </a:solidFill>
                <a:latin typeface="Century Gothic" pitchFamily="34" charset="0"/>
              </a:rPr>
              <a:t>1941 год Бородино в битве за Москву</a:t>
            </a:r>
          </a:p>
        </p:txBody>
      </p:sp>
      <p:sp>
        <p:nvSpPr>
          <p:cNvPr id="31747" name="Содержимое 2"/>
          <p:cNvSpPr>
            <a:spLocks noGrp="1"/>
          </p:cNvSpPr>
          <p:nvPr>
            <p:ph idx="1"/>
          </p:nvPr>
        </p:nvSpPr>
        <p:spPr>
          <a:xfrm>
            <a:off x="827583" y="1700808"/>
            <a:ext cx="7704857" cy="4032448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ru-RU" sz="2800" dirty="0" smtClean="0">
                <a:solidFill>
                  <a:srgbClr val="0000FF"/>
                </a:solidFill>
                <a:latin typeface="Century Gothic" pitchFamily="34" charset="0"/>
              </a:rPr>
              <a:t>Фашистская Германия вероломно напала на Советский Союз. </a:t>
            </a:r>
            <a:r>
              <a:rPr lang="ru-RU" sz="2800" dirty="0" smtClean="0">
                <a:latin typeface="Century Gothic" pitchFamily="34" charset="0"/>
              </a:rPr>
              <a:t>Упорные бои шли на всём протяжении советско-германского фронта. </a:t>
            </a:r>
            <a:r>
              <a:rPr lang="ru-RU" sz="2800" dirty="0" smtClean="0">
                <a:solidFill>
                  <a:srgbClr val="0000FF"/>
                </a:solidFill>
                <a:latin typeface="Century Gothic" pitchFamily="34" charset="0"/>
              </a:rPr>
              <a:t>Главные события разворачивались на Московском направлении.</a:t>
            </a:r>
          </a:p>
          <a:p>
            <a:pPr eaLnBrk="1" hangingPunct="1"/>
            <a:r>
              <a:rPr lang="ru-RU" sz="2800" dirty="0" smtClean="0">
                <a:solidFill>
                  <a:srgbClr val="0000FF"/>
                </a:solidFill>
                <a:latin typeface="Century Gothic" pitchFamily="34" charset="0"/>
              </a:rPr>
              <a:t>В 1941 году гитлеровские войска, прорываясь к Москве, считали одним из основных направлений Можайское.</a:t>
            </a:r>
          </a:p>
          <a:p>
            <a:pPr eaLnBrk="1" hangingPunct="1">
              <a:buNone/>
            </a:pPr>
            <a:r>
              <a:rPr lang="ru-RU" sz="2800" dirty="0" smtClean="0">
                <a:solidFill>
                  <a:srgbClr val="0000FF"/>
                </a:solidFill>
                <a:latin typeface="Century Gothic" pitchFamily="34" charset="0"/>
              </a:rPr>
              <a:t>                     В конце сентября </a:t>
            </a:r>
            <a:r>
              <a:rPr lang="ru-RU" sz="2800" dirty="0" smtClean="0">
                <a:latin typeface="Century Gothic" pitchFamily="34" charset="0"/>
              </a:rPr>
              <a:t>гитлеровское  </a:t>
            </a:r>
          </a:p>
          <a:p>
            <a:pPr eaLnBrk="1" hangingPunct="1">
              <a:buNone/>
            </a:pPr>
            <a:r>
              <a:rPr lang="ru-RU" sz="2800" dirty="0" smtClean="0">
                <a:latin typeface="Century Gothic" pitchFamily="34" charset="0"/>
              </a:rPr>
              <a:t>                     командование, произведя </a:t>
            </a:r>
          </a:p>
          <a:p>
            <a:pPr eaLnBrk="1" hangingPunct="1">
              <a:buNone/>
            </a:pPr>
            <a:r>
              <a:rPr lang="ru-RU" sz="2800" dirty="0" smtClean="0">
                <a:latin typeface="Century Gothic" pitchFamily="34" charset="0"/>
              </a:rPr>
              <a:t>                     перегруппировку сил, </a:t>
            </a:r>
            <a:r>
              <a:rPr lang="ru-RU" sz="2800" dirty="0" smtClean="0">
                <a:solidFill>
                  <a:srgbClr val="0000FF"/>
                </a:solidFill>
                <a:latin typeface="Century Gothic" pitchFamily="34" charset="0"/>
              </a:rPr>
              <a:t>отдало приказ о </a:t>
            </a:r>
          </a:p>
          <a:p>
            <a:pPr eaLnBrk="1" hangingPunct="1">
              <a:buNone/>
            </a:pPr>
            <a:r>
              <a:rPr lang="ru-RU" sz="2800" dirty="0" smtClean="0">
                <a:solidFill>
                  <a:srgbClr val="0000FF"/>
                </a:solidFill>
                <a:latin typeface="Century Gothic" pitchFamily="34" charset="0"/>
              </a:rPr>
              <a:t>                     возобновлении наступления на Москву. </a:t>
            </a:r>
            <a:endParaRPr lang="ru-RU" dirty="0" smtClean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2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56322" name="Презентация" r:id="rId3" imgW="4570342" imgH="3427430" progId="PowerPoint.Show.8">
              <p:embed/>
            </p:oleObj>
          </a:graphicData>
        </a:graphic>
      </p:graphicFrame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755576" y="764704"/>
            <a:ext cx="6480249" cy="79208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Можайская линия обороны</a:t>
            </a:r>
          </a:p>
        </p:txBody>
      </p:sp>
      <p:pic>
        <p:nvPicPr>
          <p:cNvPr id="35843" name="Содержимое 3" descr="11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1556792"/>
            <a:ext cx="9144000" cy="5375821"/>
          </a:xfr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46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57346" name="Презентация" r:id="rId3" imgW="4570342" imgH="3427430" progId="PowerPoint.Show.8">
              <p:embed/>
            </p:oleObj>
          </a:graphicData>
        </a:graphic>
      </p:graphicFrame>
      <p:sp>
        <p:nvSpPr>
          <p:cNvPr id="37890" name="Содержимое 2"/>
          <p:cNvSpPr>
            <a:spLocks noGrp="1"/>
          </p:cNvSpPr>
          <p:nvPr>
            <p:ph idx="1"/>
          </p:nvPr>
        </p:nvSpPr>
        <p:spPr>
          <a:xfrm>
            <a:off x="827583" y="764705"/>
            <a:ext cx="7704857" cy="5904384"/>
          </a:xfrm>
        </p:spPr>
        <p:txBody>
          <a:bodyPr>
            <a:normAutofit/>
          </a:bodyPr>
          <a:lstStyle/>
          <a:p>
            <a:r>
              <a:rPr lang="ru-RU" dirty="0" smtClean="0"/>
              <a:t>    </a:t>
            </a:r>
            <a:r>
              <a:rPr lang="ru-RU" sz="2400" dirty="0" smtClean="0"/>
              <a:t> По решению Государственного комитета обороны к Москве перебрасывались дивизии с Дальнего Востока, из Сибири, Средней Азии, с Урала. В командование Западным фронтом вступил генерал армии Г. К. Жуков. </a:t>
            </a:r>
          </a:p>
          <a:p>
            <a:r>
              <a:rPr lang="ru-RU" sz="2400" dirty="0" smtClean="0"/>
              <a:t>На Можайском направлении защищать</a:t>
            </a:r>
          </a:p>
          <a:p>
            <a:pPr>
              <a:buFont typeface="Arial" charset="0"/>
              <a:buNone/>
            </a:pPr>
            <a:r>
              <a:rPr lang="ru-RU" sz="2400" dirty="0" smtClean="0"/>
              <a:t>     Москву должна была 5-я армия, которая </a:t>
            </a:r>
          </a:p>
          <a:p>
            <a:pPr>
              <a:buFont typeface="Arial" charset="0"/>
              <a:buNone/>
            </a:pPr>
            <a:r>
              <a:rPr lang="ru-RU" sz="2400" dirty="0" smtClean="0"/>
              <a:t>     начала формироваться 9 октября 1941 года. </a:t>
            </a:r>
          </a:p>
          <a:p>
            <a:pPr>
              <a:buFont typeface="Arial" charset="0"/>
              <a:buNone/>
            </a:pPr>
            <a:r>
              <a:rPr lang="ru-RU" sz="2400" dirty="0" smtClean="0"/>
              <a:t>     Командующим армией был назначен                      </a:t>
            </a:r>
          </a:p>
          <a:p>
            <a:pPr>
              <a:buFont typeface="Arial" charset="0"/>
              <a:buNone/>
            </a:pPr>
            <a:r>
              <a:rPr lang="ru-RU" sz="2400" dirty="0" smtClean="0"/>
              <a:t>          Герой Советского Союза                                                                         </a:t>
            </a:r>
          </a:p>
          <a:p>
            <a:pPr>
              <a:buFont typeface="Arial" charset="0"/>
              <a:buNone/>
            </a:pPr>
            <a:r>
              <a:rPr lang="ru-RU" sz="2400" dirty="0" smtClean="0"/>
              <a:t>                           генерал-майор                                    </a:t>
            </a:r>
            <a:r>
              <a:rPr lang="ru-RU" sz="2000" i="1" dirty="0" smtClean="0"/>
              <a:t>Г. К. Жуков. </a:t>
            </a:r>
            <a:endParaRPr lang="ru-RU" sz="2000" dirty="0" smtClean="0"/>
          </a:p>
          <a:p>
            <a:pPr>
              <a:buFont typeface="Arial" charset="0"/>
              <a:buNone/>
            </a:pPr>
            <a:r>
              <a:rPr lang="ru-RU" sz="2400" dirty="0" smtClean="0"/>
              <a:t>                       Д. Д. </a:t>
            </a:r>
            <a:r>
              <a:rPr lang="ru-RU" sz="2400" dirty="0" err="1" smtClean="0"/>
              <a:t>Лелюшенко</a:t>
            </a:r>
            <a:r>
              <a:rPr lang="ru-RU" sz="2400" dirty="0" smtClean="0"/>
              <a:t>       .                   </a:t>
            </a:r>
            <a:r>
              <a:rPr lang="ru-RU" sz="2000" i="1" dirty="0" smtClean="0"/>
              <a:t>Д. Д. </a:t>
            </a:r>
            <a:r>
              <a:rPr lang="ru-RU" sz="2000" i="1" dirty="0" err="1" smtClean="0"/>
              <a:t>Лелюшенко</a:t>
            </a:r>
            <a:endParaRPr lang="ru-RU" sz="2000" i="1" dirty="0" smtClean="0"/>
          </a:p>
        </p:txBody>
      </p:sp>
      <p:pic>
        <p:nvPicPr>
          <p:cNvPr id="37891" name="Рисунок 2" descr="12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2420888"/>
            <a:ext cx="1958727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Рисунок 3" descr="Дмитрий_Данилович_Лелюшенко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149080"/>
            <a:ext cx="172819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70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58370" name="Презентация" r:id="rId3" imgW="4570342" imgH="3427430" progId="PowerPoint.Show.8">
              <p:embed/>
            </p:oleObj>
          </a:graphicData>
        </a:graphic>
      </p:graphicFrame>
      <p:sp>
        <p:nvSpPr>
          <p:cNvPr id="38914" name="Содержимое 2"/>
          <p:cNvSpPr>
            <a:spLocks noGrp="1"/>
          </p:cNvSpPr>
          <p:nvPr>
            <p:ph idx="1"/>
          </p:nvPr>
        </p:nvSpPr>
        <p:spPr>
          <a:xfrm>
            <a:off x="827583" y="692697"/>
            <a:ext cx="7704857" cy="4968551"/>
          </a:xfrm>
        </p:spPr>
        <p:txBody>
          <a:bodyPr>
            <a:normAutofit fontScale="85000" lnSpcReduction="20000"/>
          </a:bodyPr>
          <a:lstStyle/>
          <a:p>
            <a:r>
              <a:rPr lang="ru-RU" sz="2800" dirty="0" smtClean="0"/>
              <a:t>В середине октября Можайское направление являлось кратчайшим - от западной окраины Москвы до переднего края обороны на Бородинском поле оставалось 125 километров, здесь 5-я армия заняла оборону.</a:t>
            </a:r>
          </a:p>
          <a:p>
            <a:r>
              <a:rPr lang="ru-RU" sz="2800" dirty="0" smtClean="0"/>
              <a:t>В состав  армии должны были войти четыре дивизии, но в связи со сложностью обстановки сюда была направлена лишь одна - 32-я стрелковая дивизия.</a:t>
            </a:r>
          </a:p>
          <a:p>
            <a:r>
              <a:rPr lang="ru-RU" sz="2800" dirty="0" smtClean="0"/>
              <a:t>«</a:t>
            </a:r>
            <a:r>
              <a:rPr lang="ru-RU" sz="2800" dirty="0" smtClean="0">
                <a:solidFill>
                  <a:srgbClr val="0000FF"/>
                </a:solidFill>
              </a:rPr>
              <a:t>Запомни, комдив, ты стоишь часовым у главных ворот столицы. А часовой не имеет </a:t>
            </a:r>
          </a:p>
          <a:p>
            <a:pPr>
              <a:buNone/>
            </a:pPr>
            <a:r>
              <a:rPr lang="ru-RU" sz="2800" dirty="0" smtClean="0">
                <a:solidFill>
                  <a:srgbClr val="0000FF"/>
                </a:solidFill>
              </a:rPr>
              <a:t>    права оставлять свой пост без приказа</a:t>
            </a:r>
            <a:r>
              <a:rPr lang="ru-RU" sz="2800" dirty="0" smtClean="0"/>
              <a:t>», </a:t>
            </a:r>
          </a:p>
          <a:p>
            <a:pPr>
              <a:buNone/>
            </a:pPr>
            <a:r>
              <a:rPr lang="ru-RU" sz="2800" dirty="0" smtClean="0"/>
              <a:t>    – сказал командарм Д. Д. </a:t>
            </a:r>
            <a:r>
              <a:rPr lang="ru-RU" sz="2800" dirty="0" err="1" smtClean="0"/>
              <a:t>Лелюшенко</a:t>
            </a:r>
            <a:endParaRPr lang="ru-RU" sz="2800" dirty="0" smtClean="0"/>
          </a:p>
          <a:p>
            <a:pPr>
              <a:buNone/>
            </a:pPr>
            <a:r>
              <a:rPr lang="ru-RU" sz="2800" dirty="0" smtClean="0"/>
              <a:t>     во время встречи с В. И. </a:t>
            </a:r>
            <a:r>
              <a:rPr lang="ru-RU" sz="2800" dirty="0" err="1" smtClean="0"/>
              <a:t>Полосухиным</a:t>
            </a:r>
            <a:r>
              <a:rPr lang="ru-RU" sz="2800" dirty="0" smtClean="0"/>
              <a:t> </a:t>
            </a:r>
          </a:p>
          <a:p>
            <a:pPr>
              <a:buNone/>
            </a:pPr>
            <a:r>
              <a:rPr lang="ru-RU" sz="2800" dirty="0" smtClean="0"/>
              <a:t>                       в штабе дивизии.</a:t>
            </a:r>
          </a:p>
        </p:txBody>
      </p:sp>
      <p:pic>
        <p:nvPicPr>
          <p:cNvPr id="3" name="Рисунок 2" descr="В.И. Полосухин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3645024"/>
            <a:ext cx="2267744" cy="226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211960" y="5229200"/>
            <a:ext cx="21602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/>
              <a:t>В. И. </a:t>
            </a:r>
            <a:r>
              <a:rPr lang="ru-RU" sz="2000" i="1" dirty="0" err="1" smtClean="0"/>
              <a:t>Полосухин</a:t>
            </a:r>
            <a:r>
              <a:rPr lang="ru-RU" sz="2000" dirty="0" smtClean="0"/>
              <a:t> </a:t>
            </a:r>
            <a:endParaRPr lang="ru-RU" sz="2000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4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59394" name="Презентация" r:id="rId3" imgW="4570342" imgH="3427430" progId="PowerPoint.Show.8">
              <p:embed/>
            </p:oleObj>
          </a:graphicData>
        </a:graphic>
      </p:graphicFrame>
      <p:sp>
        <p:nvSpPr>
          <p:cNvPr id="44034" name="Содержимое 2"/>
          <p:cNvSpPr>
            <a:spLocks noGrp="1"/>
          </p:cNvSpPr>
          <p:nvPr>
            <p:ph idx="1"/>
          </p:nvPr>
        </p:nvSpPr>
        <p:spPr>
          <a:xfrm>
            <a:off x="827583" y="692697"/>
            <a:ext cx="7632849" cy="5040559"/>
          </a:xfrm>
        </p:spPr>
        <p:txBody>
          <a:bodyPr>
            <a:normAutofit fontScale="92500"/>
          </a:bodyPr>
          <a:lstStyle/>
          <a:p>
            <a:r>
              <a:rPr lang="ru-RU" sz="2400" dirty="0" smtClean="0"/>
              <a:t>Представитель Ставки ВГК  А. М. Василевский, </a:t>
            </a:r>
          </a:p>
          <a:p>
            <a:r>
              <a:rPr lang="ru-RU" sz="2400" dirty="0" smtClean="0"/>
              <a:t>встретился с комдивом В. И. </a:t>
            </a:r>
            <a:r>
              <a:rPr lang="ru-RU" sz="2400" dirty="0" err="1" smtClean="0"/>
              <a:t>Полосухиным</a:t>
            </a:r>
            <a:r>
              <a:rPr lang="ru-RU" sz="2400" dirty="0" smtClean="0"/>
              <a:t> .</a:t>
            </a:r>
          </a:p>
          <a:p>
            <a:r>
              <a:rPr lang="ru-RU" sz="2400" dirty="0" smtClean="0"/>
              <a:t>И во время встречи сказал: «</a:t>
            </a:r>
            <a:r>
              <a:rPr lang="ru-RU" sz="2400" dirty="0" smtClean="0">
                <a:solidFill>
                  <a:srgbClr val="0000FF"/>
                </a:solidFill>
              </a:rPr>
              <a:t>Товарищ  </a:t>
            </a:r>
            <a:r>
              <a:rPr lang="ru-RU" sz="2400" dirty="0" err="1" smtClean="0">
                <a:solidFill>
                  <a:srgbClr val="0000FF"/>
                </a:solidFill>
              </a:rPr>
              <a:t>Полосухин</a:t>
            </a:r>
            <a:r>
              <a:rPr lang="ru-RU" sz="2400" dirty="0" smtClean="0">
                <a:solidFill>
                  <a:srgbClr val="0000FF"/>
                </a:solidFill>
              </a:rPr>
              <a:t>, ваша дивизия займёт полосу обороны, в центре которой – Бородинское поле. Защищать его надо любой ценой. Доложу Ставке и Генштабу: Бородинское поле будет оборонять 32-я Сибирская дивизия</a:t>
            </a:r>
            <a:r>
              <a:rPr lang="ru-RU" sz="2400" dirty="0" smtClean="0"/>
              <a:t>». </a:t>
            </a:r>
          </a:p>
          <a:p>
            <a:r>
              <a:rPr lang="ru-RU" sz="2400" dirty="0" smtClean="0"/>
              <a:t>Свой командный пункт В. И. </a:t>
            </a:r>
            <a:r>
              <a:rPr lang="ru-RU" sz="2400" dirty="0" err="1" smtClean="0"/>
              <a:t>Полосухин</a:t>
            </a:r>
            <a:r>
              <a:rPr lang="ru-RU" sz="2400" dirty="0" smtClean="0"/>
              <a:t> разместил на высоте позади того места, где стояла когда-то батарея </a:t>
            </a:r>
          </a:p>
          <a:p>
            <a:pPr>
              <a:buNone/>
            </a:pPr>
            <a:r>
              <a:rPr lang="ru-RU" sz="2400" dirty="0" smtClean="0"/>
              <a:t>              Раевского. С высоты хорошо просматривались </a:t>
            </a:r>
          </a:p>
          <a:p>
            <a:pPr>
              <a:buNone/>
            </a:pPr>
            <a:r>
              <a:rPr lang="ru-RU" sz="2400" dirty="0" smtClean="0"/>
              <a:t>                      окрестности. Видны были памятники и обелиски, </a:t>
            </a:r>
          </a:p>
          <a:p>
            <a:pPr>
              <a:buNone/>
            </a:pPr>
            <a:r>
              <a:rPr lang="ru-RU" sz="2400" dirty="0" smtClean="0"/>
              <a:t>                      воздвигнутые в честь героев Бородинской битвы  </a:t>
            </a:r>
          </a:p>
          <a:p>
            <a:pPr>
              <a:buNone/>
            </a:pPr>
            <a:r>
              <a:rPr lang="ru-RU" sz="2400" dirty="0" smtClean="0"/>
              <a:t>                       1812 года.</a:t>
            </a:r>
          </a:p>
          <a:p>
            <a:endParaRPr lang="ru-RU" sz="2400" dirty="0" smtClean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8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60418" name="Презентация" r:id="rId3" imgW="4570342" imgH="3427430" progId="PowerPoint.Show.8">
              <p:embed/>
            </p:oleObj>
          </a:graphicData>
        </a:graphic>
      </p:graphicFrame>
      <p:sp>
        <p:nvSpPr>
          <p:cNvPr id="45058" name="Содержимое 2"/>
          <p:cNvSpPr>
            <a:spLocks noGrp="1"/>
          </p:cNvSpPr>
          <p:nvPr>
            <p:ph idx="1"/>
          </p:nvPr>
        </p:nvSpPr>
        <p:spPr>
          <a:xfrm>
            <a:off x="827584" y="692697"/>
            <a:ext cx="7704856" cy="5040559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Здесь, где в сентябре 1812 года находился командный пункт великого русского полководца М. И. Кутузова. В.И. </a:t>
            </a:r>
            <a:r>
              <a:rPr lang="ru-RU" sz="2400" dirty="0" err="1" smtClean="0"/>
              <a:t>Полосухин</a:t>
            </a:r>
            <a:endParaRPr lang="ru-RU" sz="2400" dirty="0" smtClean="0"/>
          </a:p>
          <a:p>
            <a:pPr>
              <a:buFont typeface="Arial" charset="0"/>
              <a:buNone/>
            </a:pPr>
            <a:r>
              <a:rPr lang="ru-RU" sz="2400" dirty="0" smtClean="0"/>
              <a:t>      внимательно осматривал окружающую местность. «</a:t>
            </a:r>
            <a:r>
              <a:rPr lang="ru-RU" sz="2400" dirty="0" smtClean="0">
                <a:solidFill>
                  <a:srgbClr val="0000FF"/>
                </a:solidFill>
              </a:rPr>
              <a:t>Священное место, – не отрывая бинокля от глаз, вполголоса произнёс командир дивизии. – На таком поле нельзя плохо драться с врагами</a:t>
            </a:r>
            <a:r>
              <a:rPr lang="ru-RU" sz="2400" dirty="0" smtClean="0"/>
              <a:t>».  Напутствуя командиров, спешивших после осмотра местности в свои полки, батальоны, комдив сказал: «</a:t>
            </a:r>
            <a:r>
              <a:rPr lang="ru-RU" sz="2400" dirty="0" smtClean="0">
                <a:solidFill>
                  <a:srgbClr val="0000FF"/>
                </a:solidFill>
              </a:rPr>
              <a:t>Нас ждёт жестокий бой. Будем биться с фашистами на  </a:t>
            </a:r>
          </a:p>
          <a:p>
            <a:pPr>
              <a:buFont typeface="Arial" charset="0"/>
              <a:buNone/>
            </a:pPr>
            <a:r>
              <a:rPr lang="ru-RU" sz="2400" dirty="0" smtClean="0">
                <a:solidFill>
                  <a:srgbClr val="0000FF"/>
                </a:solidFill>
              </a:rPr>
              <a:t>                       Бородинском поле. Выстоять любой ценой – </a:t>
            </a:r>
          </a:p>
          <a:p>
            <a:pPr>
              <a:buFont typeface="Arial" charset="0"/>
              <a:buNone/>
            </a:pPr>
            <a:r>
              <a:rPr lang="ru-RU" sz="2400" dirty="0" smtClean="0">
                <a:solidFill>
                  <a:srgbClr val="0000FF"/>
                </a:solidFill>
              </a:rPr>
              <a:t>                           вот приказ</a:t>
            </a:r>
            <a:r>
              <a:rPr lang="ru-RU" sz="2400" dirty="0" smtClean="0"/>
              <a:t>». «</a:t>
            </a:r>
            <a:r>
              <a:rPr lang="ru-RU" sz="2400" dirty="0" smtClean="0">
                <a:solidFill>
                  <a:srgbClr val="0000FF"/>
                </a:solidFill>
              </a:rPr>
              <a:t>Такая нам досталась доля!</a:t>
            </a:r>
            <a:r>
              <a:rPr lang="ru-RU" sz="2400" dirty="0" smtClean="0"/>
              <a:t>»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3074" name="Презентация" r:id="rId3" imgW="4570342" imgH="3427430" progId="PowerPoint.Show.8">
              <p:embed/>
            </p:oleObj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764704"/>
            <a:ext cx="7416824" cy="5361459"/>
          </a:xfrm>
        </p:spPr>
        <p:txBody>
          <a:bodyPr/>
          <a:lstStyle/>
          <a:p>
            <a:pPr marR="339725" indent="457200">
              <a:spcAft>
                <a:spcPts val="0"/>
              </a:spcAft>
            </a:pPr>
            <a:r>
              <a:rPr lang="ru-RU" b="1" dirty="0" smtClean="0">
                <a:latin typeface="Times New Roman"/>
                <a:ea typeface="Times New Roman"/>
              </a:rPr>
              <a:t>В Российской Федерации официально признаны музеями-заповедниками только три поля исторических сражений: Куликово поле,    Бородинское поле и поле </a:t>
            </a:r>
            <a:r>
              <a:rPr lang="ru-RU" b="1" dirty="0" err="1" smtClean="0">
                <a:latin typeface="Times New Roman"/>
                <a:ea typeface="Times New Roman"/>
              </a:rPr>
              <a:t>Прохоровского</a:t>
            </a:r>
            <a:r>
              <a:rPr lang="ru-RU" b="1" dirty="0" smtClean="0">
                <a:latin typeface="Times New Roman"/>
                <a:ea typeface="Times New Roman"/>
              </a:rPr>
              <a:t> танкового сражения на Курской дуге. </a:t>
            </a:r>
            <a:endParaRPr lang="ru-RU" b="1" dirty="0" smtClean="0">
              <a:latin typeface="Times New Roman"/>
            </a:endParaRPr>
          </a:p>
          <a:p>
            <a:endParaRPr lang="ru-RU" dirty="0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490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63490" name="Презентация" r:id="rId3" imgW="4570342" imgH="3427430" progId="PowerPoint.Show.8">
              <p:embed/>
            </p:oleObj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692697"/>
            <a:ext cx="7859216" cy="5112568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В октябре 1941 г. военный </a:t>
            </a:r>
          </a:p>
          <a:p>
            <a:r>
              <a:rPr lang="ru-RU" dirty="0" smtClean="0"/>
              <a:t>корреспондент Евгений Воробьёв писал: «</a:t>
            </a:r>
            <a:r>
              <a:rPr lang="ru-RU" dirty="0" smtClean="0">
                <a:solidFill>
                  <a:srgbClr val="0000FF"/>
                </a:solidFill>
              </a:rPr>
              <a:t>Здесь каждая пядь земли принадлежит истории. Здесь рядом с бойцами 32-й стрелковой дивизии полковника </a:t>
            </a:r>
            <a:r>
              <a:rPr lang="ru-RU" dirty="0" err="1" smtClean="0">
                <a:solidFill>
                  <a:srgbClr val="0000FF"/>
                </a:solidFill>
              </a:rPr>
              <a:t>Полосухина</a:t>
            </a:r>
            <a:r>
              <a:rPr lang="ru-RU" dirty="0" smtClean="0">
                <a:solidFill>
                  <a:srgbClr val="0000FF"/>
                </a:solidFill>
              </a:rPr>
              <a:t> сражаются бессмертные тени предков. На обелиске, водружённом на кургане и увенчанном парящим орлом, высечены слова:</a:t>
            </a:r>
            <a:r>
              <a:rPr lang="ru-RU" dirty="0" smtClean="0"/>
              <a:t> «</a:t>
            </a:r>
            <a:r>
              <a:rPr lang="ru-RU" dirty="0" smtClean="0">
                <a:solidFill>
                  <a:srgbClr val="FF0000"/>
                </a:solidFill>
              </a:rPr>
              <a:t>Неприятель отражен во всех пунктах</a:t>
            </a:r>
            <a:r>
              <a:rPr lang="ru-RU" dirty="0" smtClean="0"/>
              <a:t>». </a:t>
            </a:r>
            <a:r>
              <a:rPr lang="ru-RU" dirty="0" smtClean="0">
                <a:solidFill>
                  <a:srgbClr val="0000FF"/>
                </a:solidFill>
              </a:rPr>
              <a:t>Удастся ли ныне дальневосточникам подписаться </a:t>
            </a:r>
          </a:p>
          <a:p>
            <a:pPr>
              <a:buNone/>
            </a:pPr>
            <a:r>
              <a:rPr lang="ru-RU" dirty="0" smtClean="0">
                <a:solidFill>
                  <a:srgbClr val="0000FF"/>
                </a:solidFill>
              </a:rPr>
              <a:t>                  под гордой реляцией фельдмаршала </a:t>
            </a:r>
          </a:p>
          <a:p>
            <a:pPr>
              <a:buNone/>
            </a:pPr>
            <a:r>
              <a:rPr lang="ru-RU" dirty="0" smtClean="0">
                <a:solidFill>
                  <a:srgbClr val="0000FF"/>
                </a:solidFill>
              </a:rPr>
              <a:t>                    Кутузова?</a:t>
            </a:r>
            <a:endParaRPr lang="ru-RU" dirty="0"/>
          </a:p>
        </p:txBody>
      </p:sp>
      <p:pic>
        <p:nvPicPr>
          <p:cNvPr id="5" name="Picture 2" descr="D:\ОБЖ\бородино\бородино 2\1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4680191"/>
            <a:ext cx="2304256" cy="217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42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61442" name="Презентация" r:id="rId3" imgW="4570342" imgH="3427430" progId="PowerPoint.Show.8">
              <p:embed/>
            </p:oleObj>
          </a:graphicData>
        </a:graphic>
      </p:graphicFrame>
      <p:sp>
        <p:nvSpPr>
          <p:cNvPr id="54274" name="Содержимое 2"/>
          <p:cNvSpPr>
            <a:spLocks noGrp="1"/>
          </p:cNvSpPr>
          <p:nvPr>
            <p:ph idx="1"/>
          </p:nvPr>
        </p:nvSpPr>
        <p:spPr>
          <a:xfrm>
            <a:off x="971599" y="692697"/>
            <a:ext cx="7560841" cy="5904655"/>
          </a:xfrm>
        </p:spPr>
        <p:txBody>
          <a:bodyPr/>
          <a:lstStyle/>
          <a:p>
            <a:r>
              <a:rPr lang="ru-RU" dirty="0" smtClean="0"/>
              <a:t>  Остановленный на магистрали, противник изменил тактику. Не прекращая атак в этом направлении, он перенёс главный удар танками в центр Бородинского поля. Фашисты ставили целью прорваться к Можайскому шоссе.</a:t>
            </a:r>
          </a:p>
        </p:txBody>
      </p:sp>
      <p:pic>
        <p:nvPicPr>
          <p:cNvPr id="54275" name="Рисунок 3" descr="скачанные файлы (5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3717031"/>
            <a:ext cx="5112568" cy="31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Рисунок 5" descr="скачанные файлы (11)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221088"/>
            <a:ext cx="3024336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466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62466" name="Презентация" r:id="rId3" imgW="4570342" imgH="3427430" progId="PowerPoint.Show.8">
              <p:embed/>
            </p:oleObj>
          </a:graphicData>
        </a:graphic>
      </p:graphicFrame>
      <p:sp>
        <p:nvSpPr>
          <p:cNvPr id="57346" name="Содержимое 2"/>
          <p:cNvSpPr>
            <a:spLocks noGrp="1"/>
          </p:cNvSpPr>
          <p:nvPr>
            <p:ph idx="1"/>
          </p:nvPr>
        </p:nvSpPr>
        <p:spPr>
          <a:xfrm>
            <a:off x="827583" y="692697"/>
            <a:ext cx="7704857" cy="5040559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Враг заплатил дорого. На Бородинском </a:t>
            </a:r>
          </a:p>
          <a:p>
            <a:r>
              <a:rPr lang="ru-RU" dirty="0" smtClean="0"/>
              <a:t>поле осталось лежать более 10 тыс. его</a:t>
            </a:r>
          </a:p>
          <a:p>
            <a:r>
              <a:rPr lang="ru-RU" dirty="0" smtClean="0"/>
              <a:t>солдат и офицеров; здесь было подбито свыше 100 фашистских танков. </a:t>
            </a:r>
          </a:p>
          <a:p>
            <a:r>
              <a:rPr lang="ru-RU" dirty="0" smtClean="0"/>
              <a:t>В критические октябрьские дни 1941 г. 5-я армия задержала продвижение противника на шесть суток. Маршал Советского Союза Г. К. Жуков в своих воспоминаниях особо отмечал роль дивизии </a:t>
            </a:r>
            <a:r>
              <a:rPr lang="ru-RU" dirty="0" err="1" smtClean="0"/>
              <a:t>Полосухина</a:t>
            </a:r>
            <a:r>
              <a:rPr lang="ru-RU" dirty="0" smtClean="0"/>
              <a:t> в боях на поле русской славы: «</a:t>
            </a:r>
            <a:r>
              <a:rPr lang="ru-RU" dirty="0" smtClean="0">
                <a:solidFill>
                  <a:srgbClr val="FF0000"/>
                </a:solidFill>
              </a:rPr>
              <a:t>Воины 32-й стрелковой дивизии       </a:t>
            </a:r>
          </a:p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</a:rPr>
              <a:t>               не уронили этой славы, а приумножили  </a:t>
            </a:r>
          </a:p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</a:rPr>
              <a:t>                    её</a:t>
            </a:r>
            <a:r>
              <a:rPr lang="ru-RU" dirty="0" smtClean="0"/>
              <a:t>». </a:t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57347" name="Рисунок 2" descr="11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4797152"/>
            <a:ext cx="3672408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14" name="Object 2"/>
          <p:cNvGraphicFramePr>
            <a:graphicFrameLocks noChangeAspect="1"/>
          </p:cNvGraphicFramePr>
          <p:nvPr/>
        </p:nvGraphicFramePr>
        <p:xfrm>
          <a:off x="-1588" y="0"/>
          <a:ext cx="9145588" cy="6858000"/>
        </p:xfrm>
        <a:graphic>
          <a:graphicData uri="http://schemas.openxmlformats.org/presentationml/2006/ole">
            <p:oleObj spid="_x0000_s64514" name="Презентация" r:id="rId3" imgW="4570342" imgH="3427430" progId="PowerPoint.Show.8">
              <p:embed/>
            </p:oleObj>
          </a:graphicData>
        </a:graphic>
      </p:graphicFrame>
      <p:sp>
        <p:nvSpPr>
          <p:cNvPr id="58370" name="Содержимое 2"/>
          <p:cNvSpPr>
            <a:spLocks noGrp="1"/>
          </p:cNvSpPr>
          <p:nvPr>
            <p:ph idx="1"/>
          </p:nvPr>
        </p:nvSpPr>
        <p:spPr>
          <a:xfrm>
            <a:off x="827584" y="1268760"/>
            <a:ext cx="7704856" cy="4464496"/>
          </a:xfrm>
        </p:spPr>
        <p:txBody>
          <a:bodyPr>
            <a:normAutofit fontScale="85000" lnSpcReduction="10000"/>
          </a:bodyPr>
          <a:lstStyle/>
          <a:p>
            <a:r>
              <a:rPr lang="ru-RU" sz="2800" dirty="0" smtClean="0">
                <a:solidFill>
                  <a:srgbClr val="0000FF"/>
                </a:solidFill>
              </a:rPr>
              <a:t>1 декабря 1941 г. гитлеровское командование предприняло попытку прорвать оборону наших войск под </a:t>
            </a:r>
            <a:r>
              <a:rPr lang="ru-RU" sz="2800" dirty="0" err="1" smtClean="0">
                <a:solidFill>
                  <a:srgbClr val="0000FF"/>
                </a:solidFill>
              </a:rPr>
              <a:t>Наро-Фоминском</a:t>
            </a:r>
            <a:r>
              <a:rPr lang="ru-RU" sz="2800" dirty="0" smtClean="0">
                <a:solidFill>
                  <a:srgbClr val="0000FF"/>
                </a:solidFill>
              </a:rPr>
              <a:t> и Звенигородом, для </a:t>
            </a:r>
            <a:r>
              <a:rPr lang="ru-RU" sz="2800" dirty="0" err="1" smtClean="0">
                <a:solidFill>
                  <a:srgbClr val="0000FF"/>
                </a:solidFill>
              </a:rPr>
              <a:t>соединия</a:t>
            </a:r>
            <a:r>
              <a:rPr lang="ru-RU" sz="2800" dirty="0" smtClean="0">
                <a:solidFill>
                  <a:srgbClr val="0000FF"/>
                </a:solidFill>
              </a:rPr>
              <a:t> в районе Кубинки, нанести удар на Москву. Фашисты были так уверены в успехе, что 2 декабря редакторам берлинских газет было рекомендовано оставить место на первых полосах для сообщений о падении советской столицы</a:t>
            </a:r>
            <a:r>
              <a:rPr lang="ru-RU" sz="2800" dirty="0" smtClean="0"/>
              <a:t>. Однако они просчитались. </a:t>
            </a:r>
            <a:br>
              <a:rPr lang="ru-RU" sz="2800" dirty="0" smtClean="0"/>
            </a:br>
            <a:r>
              <a:rPr lang="ru-RU" sz="2800" dirty="0" smtClean="0"/>
              <a:t>В это же время уже начал осуществляться план контрнаступления советских войск под Москвой. Оно началось 5-6 декабря 1941 года. В результате контрнаступления гитлеровские полчища были отброшены от стен Москвы.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692696"/>
            <a:ext cx="60967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Наступление советских войск</a:t>
            </a:r>
            <a:endParaRPr lang="ru-RU" sz="3200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538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65538" name="Презентация" r:id="rId3" imgW="4570342" imgH="3427430" progId="PowerPoint.Show.8">
              <p:embed/>
            </p:oleObj>
          </a:graphicData>
        </a:graphic>
      </p:graphicFrame>
      <p:sp>
        <p:nvSpPr>
          <p:cNvPr id="59394" name="Содержимое 2"/>
          <p:cNvSpPr>
            <a:spLocks noGrp="1"/>
          </p:cNvSpPr>
          <p:nvPr>
            <p:ph idx="1"/>
          </p:nvPr>
        </p:nvSpPr>
        <p:spPr>
          <a:xfrm>
            <a:off x="827584" y="764704"/>
            <a:ext cx="7704856" cy="496855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Пятая армия, окрепшая, имевшая в своём составе уже несколько дивизий, расчищала путь к Можайску, к Бородину.</a:t>
            </a:r>
          </a:p>
          <a:p>
            <a:r>
              <a:rPr lang="ru-RU" sz="2800" dirty="0" smtClean="0"/>
              <a:t>Полки 82-й дивизии генерал-майора Н. И. Орлова гнали фашистов дальше на запад. На рассвете 21 января они вышли на Бородинское поле. Враг отступал. </a:t>
            </a:r>
          </a:p>
          <a:p>
            <a:pPr>
              <a:buFont typeface="Arial" charset="0"/>
              <a:buNone/>
            </a:pP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 smtClean="0"/>
          </a:p>
        </p:txBody>
      </p:sp>
      <p:pic>
        <p:nvPicPr>
          <p:cNvPr id="59395" name="Содержимое 3" descr="12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929063"/>
            <a:ext cx="4291013" cy="267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Рисунок 4" descr="12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3929063"/>
            <a:ext cx="4286250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62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66562" name="Презентация" r:id="rId3" imgW="4570342" imgH="3427430" progId="PowerPoint.Show.8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764704"/>
            <a:ext cx="5616624" cy="64928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Наступающие части советских войск</a:t>
            </a:r>
            <a:endParaRPr lang="ru-RU" sz="3200" dirty="0"/>
          </a:p>
        </p:txBody>
      </p:sp>
      <p:sp>
        <p:nvSpPr>
          <p:cNvPr id="60419" name="Содержимое 2"/>
          <p:cNvSpPr>
            <a:spLocks noGrp="1"/>
          </p:cNvSpPr>
          <p:nvPr>
            <p:ph idx="1"/>
          </p:nvPr>
        </p:nvSpPr>
        <p:spPr>
          <a:xfrm>
            <a:off x="827584" y="1484784"/>
            <a:ext cx="7632848" cy="4176464"/>
          </a:xfrm>
        </p:spPr>
        <p:txBody>
          <a:bodyPr/>
          <a:lstStyle/>
          <a:p>
            <a:r>
              <a:rPr lang="ru-RU" sz="2400" dirty="0" smtClean="0"/>
              <a:t>Наступление советских войск было настолько стремительным, что фашистским варварам не удалось выполнить намеченный план, согласно которому они хотели взорвать памятники русским воинам, отличившимся во время сражения на Бородинском поле в 1812 </a:t>
            </a:r>
            <a:r>
              <a:rPr lang="ru-RU" sz="2800" dirty="0" smtClean="0"/>
              <a:t>г.</a:t>
            </a:r>
          </a:p>
        </p:txBody>
      </p:sp>
      <p:pic>
        <p:nvPicPr>
          <p:cNvPr id="60420" name="Рисунок 5" descr="12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5" y="3929063"/>
            <a:ext cx="442912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Рисунок 6" descr="12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3929063"/>
            <a:ext cx="3821113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86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67586" name="Презентация" r:id="rId3" imgW="4570342" imgH="3427430" progId="PowerPoint.Show.8">
              <p:embed/>
            </p:oleObj>
          </a:graphicData>
        </a:graphic>
      </p:graphicFrame>
      <p:sp>
        <p:nvSpPr>
          <p:cNvPr id="61442" name="Содержимое 6"/>
          <p:cNvSpPr>
            <a:spLocks noGrp="1"/>
          </p:cNvSpPr>
          <p:nvPr>
            <p:ph idx="1"/>
          </p:nvPr>
        </p:nvSpPr>
        <p:spPr>
          <a:xfrm>
            <a:off x="827584" y="692697"/>
            <a:ext cx="7632848" cy="4968552"/>
          </a:xfrm>
        </p:spPr>
        <p:txBody>
          <a:bodyPr/>
          <a:lstStyle/>
          <a:p>
            <a:r>
              <a:rPr lang="ru-RU" sz="2800" dirty="0" smtClean="0"/>
              <a:t>Советские войска продвигались вперёд. </a:t>
            </a:r>
          </a:p>
          <a:p>
            <a:pPr>
              <a:buFont typeface="Arial" charset="0"/>
              <a:buNone/>
            </a:pPr>
            <a:r>
              <a:rPr lang="ru-RU" sz="2800" dirty="0" smtClean="0"/>
              <a:t>    Их путь лежал мимо командного пункта Кутузова. Возле обелиска с парящим орлом и надписью: «Неприятель отражён на всех пунктах» - воинские части отдавали салют в честь освобождения Бородинского поля.</a:t>
            </a:r>
          </a:p>
          <a:p>
            <a:endParaRPr lang="ru-RU" dirty="0" smtClean="0"/>
          </a:p>
        </p:txBody>
      </p:sp>
      <p:pic>
        <p:nvPicPr>
          <p:cNvPr id="61443" name="Рисунок 6" descr="11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75" y="3500438"/>
            <a:ext cx="528637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Рисунок 7" descr="12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2" y="4221089"/>
            <a:ext cx="3421583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522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107522" name="Презентация" r:id="rId3" imgW="4570342" imgH="3427430" progId="PowerPoint.Show.8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20688"/>
            <a:ext cx="6336704" cy="79208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Прохоровское поле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1556793"/>
            <a:ext cx="7416824" cy="4176464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3600" dirty="0" smtClean="0">
                <a:solidFill>
                  <a:srgbClr val="002060"/>
                </a:solidFill>
              </a:rPr>
              <a:t>     </a:t>
            </a:r>
            <a:r>
              <a:rPr lang="ru-RU" sz="3600" b="1" dirty="0" smtClean="0">
                <a:solidFill>
                  <a:srgbClr val="002060"/>
                </a:solidFill>
              </a:rPr>
              <a:t>Военно-исторический заповедник</a:t>
            </a:r>
            <a:endParaRPr lang="ru-RU" sz="3600" b="1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altLang="ru-RU" i="1" dirty="0" smtClean="0">
                <a:solidFill>
                  <a:srgbClr val="002060"/>
                </a:solidFill>
              </a:rPr>
              <a:t>«В  мировой  истории  есть  события,  оставляющие  неизгладимый  след  в  памяти  человечества.  Одним  из  таких  событий  является  победа  Советских  Вооружённых  сил  в  исторической  битве  на  Курской  дуге  летом  1943 года,  которая  во  многом  определила  дальнейший  ход  всей  второй  мировой  войны  и  её  победный  финал  в  пользу  государств  антифашистской  коалиции».          </a:t>
            </a:r>
          </a:p>
          <a:p>
            <a:pPr marL="0" indent="0" algn="r">
              <a:buNone/>
              <a:defRPr/>
            </a:pPr>
            <a:r>
              <a:rPr lang="ru-RU" altLang="ru-RU" dirty="0" smtClean="0">
                <a:solidFill>
                  <a:srgbClr val="002060"/>
                </a:solidFill>
              </a:rPr>
              <a:t>               А.М. Василевский, Маршал Советского Союза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" name="Содержимое 4" descr="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56730" y="3079528"/>
            <a:ext cx="3121152" cy="2084832"/>
          </a:xfrm>
        </p:spPr>
      </p:pic>
      <p:pic>
        <p:nvPicPr>
          <p:cNvPr id="15364" name="Picture 2" descr="K:\ProPowerPoint\Шаблоны\В работе\История\Pri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88640"/>
            <a:ext cx="8784976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4823266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10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68610" name="Презентация" r:id="rId3" imgW="4570342" imgH="3427430" progId="PowerPoint.Show.8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692696"/>
            <a:ext cx="4752528" cy="79208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Прохоровка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1340768"/>
            <a:ext cx="7632848" cy="5302170"/>
          </a:xfrm>
        </p:spPr>
        <p:txBody>
          <a:bodyPr>
            <a:normAutofit fontScale="92500" lnSpcReduction="10000"/>
          </a:bodyPr>
          <a:lstStyle/>
          <a:p>
            <a:r>
              <a:rPr lang="ru-RU" sz="2800" i="1" dirty="0" smtClean="0">
                <a:solidFill>
                  <a:srgbClr val="002060"/>
                </a:solidFill>
              </a:rPr>
              <a:t>Прохоровка </a:t>
            </a:r>
            <a:r>
              <a:rPr lang="ru-RU" sz="2800" dirty="0" smtClean="0"/>
              <a:t>– поселок городского типа, центр </a:t>
            </a:r>
            <a:r>
              <a:rPr lang="ru-RU" sz="2800" dirty="0" err="1" smtClean="0"/>
              <a:t>Прохоровского</a:t>
            </a:r>
            <a:r>
              <a:rPr lang="ru-RU" sz="2800" dirty="0" smtClean="0"/>
              <a:t> района Белгородской области, железнодорожная станция на линии Белгород – Курск.</a:t>
            </a:r>
          </a:p>
          <a:p>
            <a:r>
              <a:rPr lang="ru-RU" sz="2800" dirty="0" smtClean="0"/>
              <a:t>Расстояние от посёлка до областного центра (г. Белгород) 65 км по автодороге и 56 км по железной дороге.</a:t>
            </a:r>
            <a:br>
              <a:rPr lang="ru-RU" sz="2800" dirty="0" smtClean="0"/>
            </a:br>
            <a:r>
              <a:rPr lang="ru-RU" sz="2800" dirty="0" smtClean="0"/>
              <a:t>      </a:t>
            </a:r>
            <a:r>
              <a:rPr lang="ru-RU" sz="2800" dirty="0" smtClean="0">
                <a:solidFill>
                  <a:srgbClr val="002060"/>
                </a:solidFill>
              </a:rPr>
              <a:t>12 июля 1943 года </a:t>
            </a:r>
            <a:r>
              <a:rPr lang="ru-RU" sz="2800" dirty="0" smtClean="0"/>
              <a:t>в ходе Курской битвы </a:t>
            </a:r>
          </a:p>
          <a:p>
            <a:pPr>
              <a:buNone/>
            </a:pPr>
            <a:r>
              <a:rPr lang="ru-RU" sz="2800" dirty="0" smtClean="0"/>
              <a:t>                   под Прохоровкой произошло самое </a:t>
            </a:r>
          </a:p>
          <a:p>
            <a:pPr>
              <a:buNone/>
            </a:pPr>
            <a:r>
              <a:rPr lang="ru-RU" sz="2800" dirty="0" smtClean="0"/>
              <a:t>                   крупное за всю Великую Отечественную </a:t>
            </a:r>
          </a:p>
          <a:p>
            <a:pPr>
              <a:buNone/>
            </a:pPr>
            <a:r>
              <a:rPr lang="ru-RU" sz="2800" dirty="0" smtClean="0"/>
              <a:t>                    войну </a:t>
            </a:r>
            <a:r>
              <a:rPr lang="ru-RU" sz="2800" dirty="0" smtClean="0">
                <a:solidFill>
                  <a:srgbClr val="002060"/>
                </a:solidFill>
              </a:rPr>
              <a:t>встречное танковое сражение.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45848028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64807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2520280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Куликово поле - </a:t>
            </a:r>
            <a:r>
              <a:rPr lang="ru-RU" sz="2800" dirty="0" smtClean="0">
                <a:solidFill>
                  <a:srgbClr val="FFFF00"/>
                </a:solidFill>
              </a:rPr>
              <a:t>место битвы произошедшей 8 сентября 1380 года между соединёнными силами русских князей под предводительством великого князя московского </a:t>
            </a:r>
            <a:r>
              <a:rPr lang="ru-RU" sz="2800" dirty="0" err="1" smtClean="0">
                <a:solidFill>
                  <a:srgbClr val="FFFF00"/>
                </a:solidFill>
              </a:rPr>
              <a:t>Димитрия</a:t>
            </a:r>
            <a:r>
              <a:rPr lang="ru-RU" sz="2800" dirty="0" smtClean="0">
                <a:solidFill>
                  <a:srgbClr val="FFFF00"/>
                </a:solidFill>
              </a:rPr>
              <a:t> Ивановича и войском золотоордынского </a:t>
            </a:r>
            <a:r>
              <a:rPr lang="ru-RU" sz="2800" dirty="0" err="1" smtClean="0">
                <a:solidFill>
                  <a:srgbClr val="FFFF00"/>
                </a:solidFill>
              </a:rPr>
              <a:t>беклярбека</a:t>
            </a:r>
            <a:r>
              <a:rPr lang="ru-RU" sz="2800" dirty="0" smtClean="0">
                <a:solidFill>
                  <a:srgbClr val="FFFF00"/>
                </a:solidFill>
              </a:rPr>
              <a:t> Мамая</a:t>
            </a:r>
            <a:r>
              <a:rPr lang="ru-RU" sz="2400" dirty="0" smtClean="0">
                <a:solidFill>
                  <a:srgbClr val="FFFF00"/>
                </a:solidFill>
              </a:rPr>
              <a:t>.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634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69634" name="Презентация" r:id="rId3" imgW="4570342" imgH="3427430" progId="PowerPoint.Show.8">
              <p:embed/>
            </p:oleObj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764704"/>
            <a:ext cx="7704856" cy="504056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26 апреля 1995 года Президентом Российской Федерации подписан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Указ № 414 «О создании государственного военно</a:t>
            </a:r>
            <a:r>
              <a:rPr lang="ru-RU" b="1" dirty="0" smtClean="0">
                <a:solidFill>
                  <a:srgbClr val="002060"/>
                </a:solidFill>
              </a:rPr>
              <a:t>-</a:t>
            </a:r>
            <a:r>
              <a:rPr lang="ru-RU" dirty="0" smtClean="0">
                <a:solidFill>
                  <a:srgbClr val="002060"/>
                </a:solidFill>
              </a:rPr>
              <a:t>исторического музея-заповедника «Прохоровское поле».</a:t>
            </a:r>
          </a:p>
          <a:p>
            <a:r>
              <a:rPr lang="ru-RU" sz="2800" dirty="0" smtClean="0"/>
              <a:t> Заповедник включает в себя места, где проходили основные события </a:t>
            </a:r>
            <a:r>
              <a:rPr lang="ru-RU" sz="2800" dirty="0" err="1" smtClean="0"/>
              <a:t>Прохоровского</a:t>
            </a:r>
            <a:r>
              <a:rPr lang="ru-RU" sz="2800" dirty="0" smtClean="0"/>
              <a:t> сражения, с наиболее яркими проявлениями мужества и героизма защитников Отечества. На месте танкового сражения были сооружены и открыты величавые символы  </a:t>
            </a:r>
          </a:p>
          <a:p>
            <a:pPr>
              <a:buNone/>
            </a:pPr>
            <a:r>
              <a:rPr lang="ru-RU" sz="2800" dirty="0" smtClean="0"/>
              <a:t>                                    народной памяти Храм </a:t>
            </a:r>
          </a:p>
          <a:p>
            <a:pPr>
              <a:buNone/>
            </a:pPr>
            <a:r>
              <a:rPr lang="ru-RU" sz="2800" dirty="0" smtClean="0"/>
              <a:t>                      Святых Апостолов Петра и Павла и памятник </a:t>
            </a:r>
          </a:p>
          <a:p>
            <a:pPr>
              <a:buNone/>
            </a:pPr>
            <a:r>
              <a:rPr lang="ru-RU" sz="2800" dirty="0" smtClean="0"/>
              <a:t>                           Победы на </a:t>
            </a:r>
            <a:r>
              <a:rPr lang="ru-RU" sz="2800" dirty="0" err="1" smtClean="0"/>
              <a:t>Прохоровском</a:t>
            </a:r>
            <a:r>
              <a:rPr lang="ru-RU" sz="2800" dirty="0" smtClean="0"/>
              <a:t> поле.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3882054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" name="Содержимое 4" descr="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56730" y="3079528"/>
            <a:ext cx="3121152" cy="2084832"/>
          </a:xfrm>
        </p:spPr>
      </p:pic>
      <p:pic>
        <p:nvPicPr>
          <p:cNvPr id="15364" name="Picture 2" descr="K:\ProPowerPoint\Шаблоны\В работе\История\Pri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D:\Лариса\детский сад\f_6537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3" y="142852"/>
            <a:ext cx="6358806" cy="4582292"/>
          </a:xfrm>
          <a:prstGeom prst="rect">
            <a:avLst/>
          </a:prstGeom>
          <a:noFill/>
        </p:spPr>
      </p:pic>
      <p:pic>
        <p:nvPicPr>
          <p:cNvPr id="8" name="Picture 3" descr="D:\Лариса\детский сад\P116028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2852936"/>
            <a:ext cx="4321050" cy="3816424"/>
          </a:xfrm>
          <a:prstGeom prst="rect">
            <a:avLst/>
          </a:prstGeom>
          <a:noFill/>
        </p:spPr>
      </p:pic>
      <p:sp>
        <p:nvSpPr>
          <p:cNvPr id="9" name="Прямоугольная выноска 8"/>
          <p:cNvSpPr/>
          <p:nvPr/>
        </p:nvSpPr>
        <p:spPr>
          <a:xfrm rot="10800000">
            <a:off x="179512" y="4293096"/>
            <a:ext cx="4464496" cy="2376264"/>
          </a:xfrm>
          <a:prstGeom prst="wedgeRect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365104"/>
            <a:ext cx="4572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prstClr val="black"/>
                </a:solidFill>
                <a:cs typeface="Times New Roman" pitchFamily="18" charset="0"/>
              </a:rPr>
              <a:t>Архитектурно-скульптурный ансамбль музейного комплекса находится в композиционном единстве с храмом Святых </a:t>
            </a:r>
            <a:r>
              <a:rPr lang="ru-RU" sz="2000" dirty="0" smtClean="0">
                <a:solidFill>
                  <a:prstClr val="black"/>
                </a:solidFill>
              </a:rPr>
              <a:t>Петра и Павла, построенным в 1995 году </a:t>
            </a:r>
            <a:r>
              <a:rPr lang="ru-RU" sz="2000" dirty="0" smtClean="0">
                <a:solidFill>
                  <a:prstClr val="black"/>
                </a:solidFill>
                <a:cs typeface="Times New Roman" pitchFamily="18" charset="0"/>
              </a:rPr>
              <a:t>в память о воинах, погибших в Прохоровском сражении (архитектор Д.С. Соколов). 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5724128" y="188640"/>
            <a:ext cx="3240360" cy="2664296"/>
          </a:xfrm>
          <a:prstGeom prst="wedgeRect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68144" y="188640"/>
            <a:ext cx="30060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prstClr val="black"/>
                </a:solidFill>
              </a:rPr>
              <a:t>Звонница установлена на высоте 252,2 м, где 12 июля 1943 года находился эпицентр Прохоровского танкового сражения. </a:t>
            </a:r>
            <a:endParaRPr lang="ru-R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586727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56253481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2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71682" name="Презентация" r:id="rId3" imgW="4570342" imgH="3427430" progId="PowerPoint.Show.8">
              <p:embed/>
            </p:oleObj>
          </a:graphicData>
        </a:graphic>
      </p:graphicFrame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43608" y="764704"/>
            <a:ext cx="5832648" cy="57606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Сражение под Прохоровкой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1600200"/>
            <a:ext cx="7859216" cy="4525963"/>
          </a:xfrm>
        </p:spPr>
        <p:txBody>
          <a:bodyPr>
            <a:normAutofit/>
          </a:bodyPr>
          <a:lstStyle/>
          <a:p>
            <a:r>
              <a:rPr lang="ru-RU" dirty="0" smtClean="0"/>
              <a:t>С 5 по 23 июля 1943 года Красная</a:t>
            </a:r>
          </a:p>
          <a:p>
            <a:r>
              <a:rPr lang="ru-RU" dirty="0" smtClean="0"/>
              <a:t> Армия вела оборонительные бои и готовилась к контрнаступлению.</a:t>
            </a:r>
          </a:p>
          <a:p>
            <a:r>
              <a:rPr lang="ru-RU" dirty="0" smtClean="0"/>
              <a:t>В это же время с 5 по 11 июля 1943 года немецкая армия активизировала свое наступление  на орловско-курском направлении, в районе Курского выступа.</a:t>
            </a:r>
            <a:endParaRPr lang="ru-RU" dirty="0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71740150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49393911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07620733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22219813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51398258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94431108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1"/>
            <a:ext cx="8809881" cy="648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rgbClr val="FFFF00"/>
                </a:solidFill>
              </a:rPr>
              <a:t>Бородинское поле </a:t>
            </a:r>
            <a:r>
              <a:rPr lang="ru-RU" sz="2800" dirty="0" smtClean="0">
                <a:solidFill>
                  <a:srgbClr val="FFFF00"/>
                </a:solidFill>
              </a:rPr>
              <a:t>-Мировую известность получило после </a:t>
            </a:r>
            <a:r>
              <a:rPr lang="ru-RU" sz="2800" u="sng" dirty="0" smtClean="0">
                <a:solidFill>
                  <a:srgbClr val="FFFF00"/>
                </a:solidFill>
                <a:hlinkClick r:id="rId3" tooltip="Бородинское сражение"/>
              </a:rPr>
              <a:t>Бородинского сражения</a:t>
            </a:r>
            <a:r>
              <a:rPr lang="ru-RU" sz="2800" u="sng" dirty="0" smtClean="0">
                <a:solidFill>
                  <a:srgbClr val="FFFF00"/>
                </a:solidFill>
              </a:rPr>
              <a:t> </a:t>
            </a:r>
            <a:r>
              <a:rPr lang="ru-RU" sz="2800" u="sng" dirty="0" smtClean="0">
                <a:solidFill>
                  <a:srgbClr val="FFFF00"/>
                </a:solidFill>
                <a:hlinkClick r:id="rId4" tooltip="Отечественная война 1812 года"/>
              </a:rPr>
              <a:t>Отечественной войны 1812 года</a:t>
            </a:r>
            <a:r>
              <a:rPr lang="ru-RU" sz="2800" dirty="0" smtClean="0">
                <a:solidFill>
                  <a:srgbClr val="FFFF00"/>
                </a:solidFill>
              </a:rPr>
              <a:t>, произошедшего  26 августа (</a:t>
            </a:r>
            <a:r>
              <a:rPr lang="ru-RU" sz="2800" u="sng" dirty="0" smtClean="0">
                <a:solidFill>
                  <a:srgbClr val="FFFF00"/>
                </a:solidFill>
                <a:hlinkClick r:id="rId5" tooltip="7 сентября"/>
              </a:rPr>
              <a:t>7 сентября</a:t>
            </a:r>
            <a:r>
              <a:rPr lang="ru-RU" sz="2800" dirty="0" smtClean="0">
                <a:solidFill>
                  <a:srgbClr val="FFFF00"/>
                </a:solidFill>
              </a:rPr>
              <a:t>) </a:t>
            </a:r>
            <a:r>
              <a:rPr lang="ru-RU" sz="2800" u="sng" dirty="0" smtClean="0">
                <a:solidFill>
                  <a:srgbClr val="FFFF00"/>
                </a:solidFill>
                <a:hlinkClick r:id="rId6" tooltip="1812 год"/>
              </a:rPr>
              <a:t>1812 года</a:t>
            </a:r>
            <a:r>
              <a:rPr lang="ru-RU" sz="2800" dirty="0" smtClean="0">
                <a:solidFill>
                  <a:srgbClr val="FFFF00"/>
                </a:solidFill>
              </a:rPr>
              <a:t>. </a:t>
            </a:r>
            <a:endParaRPr lang="ru-RU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6690367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01662579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98202328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78430449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32171825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98508586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63312379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41055333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48727222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04282012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8784976" cy="64807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97152"/>
            <a:ext cx="8712968" cy="1844824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FFFF00"/>
                </a:solidFill>
              </a:rPr>
              <a:t>Прохоровское поле </a:t>
            </a:r>
            <a:r>
              <a:rPr lang="ru-RU" sz="2800" dirty="0" smtClean="0">
                <a:solidFill>
                  <a:srgbClr val="FFFF00"/>
                </a:solidFill>
              </a:rPr>
              <a:t>- 12 июля 1943 года в ходе Курской битвы под Прохоровкой произошло самое крупное за всю Великую Отечественную войну встречное  </a:t>
            </a:r>
            <a:br>
              <a:rPr lang="ru-RU" sz="2800" dirty="0" smtClean="0">
                <a:solidFill>
                  <a:srgbClr val="FFFF00"/>
                </a:solidFill>
              </a:rPr>
            </a:br>
            <a:r>
              <a:rPr lang="ru-RU" sz="2800" dirty="0" smtClean="0">
                <a:solidFill>
                  <a:srgbClr val="FFFF00"/>
                </a:solidFill>
              </a:rPr>
              <a:t>                         танковое сражение.</a:t>
            </a:r>
            <a:endParaRPr lang="ru-RU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89435649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95444014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8089942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06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72706" name="Презентация" r:id="rId3" imgW="4570342" imgH="3427430" progId="PowerPoint.Show.8">
              <p:embed/>
            </p:oleObj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692697"/>
            <a:ext cx="7632848" cy="5040560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Победа под Прохоровкой стала решающим звеном всей наступательной операции</a:t>
            </a:r>
          </a:p>
          <a:p>
            <a:r>
              <a:rPr lang="ru-RU" dirty="0" smtClean="0"/>
              <a:t>в районе Курска. С 12 июля по 23 июля 1943 года проводилась завершающая операция Красной армии по освобождению городов Орел и Белгород, итогом стала ликвидация курского выступа и разгром врага на этом направлении, срыв его планов относительно окружения </a:t>
            </a:r>
          </a:p>
          <a:p>
            <a:pPr>
              <a:buNone/>
            </a:pPr>
            <a:r>
              <a:rPr lang="ru-RU" dirty="0" smtClean="0"/>
              <a:t>       советских войск. Москва впервые </a:t>
            </a:r>
          </a:p>
          <a:p>
            <a:pPr>
              <a:buNone/>
            </a:pPr>
            <a:r>
              <a:rPr lang="ru-RU" dirty="0" smtClean="0"/>
              <a:t>                  салютовала героям </a:t>
            </a:r>
          </a:p>
          <a:p>
            <a:pPr>
              <a:buNone/>
            </a:pPr>
            <a:r>
              <a:rPr lang="ru-RU" dirty="0" smtClean="0"/>
              <a:t>                          освободившим города Орел и </a:t>
            </a:r>
          </a:p>
          <a:p>
            <a:pPr>
              <a:buNone/>
            </a:pPr>
            <a:r>
              <a:rPr lang="ru-RU" dirty="0" smtClean="0"/>
              <a:t>                                     Белгород.</a:t>
            </a:r>
            <a:endParaRPr lang="ru-RU" dirty="0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98716454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7282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97282" name="Презентация" r:id="rId3" imgW="4570342" imgH="3427430" progId="PowerPoint.Show.8">
              <p:embed/>
            </p:oleObj>
          </a:graphicData>
        </a:graphic>
      </p:graphicFrame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971600" y="1600200"/>
            <a:ext cx="7715200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4800" b="1" dirty="0" smtClean="0">
                <a:solidFill>
                  <a:srgbClr val="FF0000"/>
                </a:solidFill>
              </a:rPr>
              <a:t> «Есть память,</a:t>
            </a:r>
            <a:br>
              <a:rPr lang="ru-RU" sz="4800" b="1" dirty="0" smtClean="0">
                <a:solidFill>
                  <a:srgbClr val="FF0000"/>
                </a:solidFill>
              </a:rPr>
            </a:br>
            <a:r>
              <a:rPr lang="ru-RU" sz="4800" b="1" dirty="0" smtClean="0">
                <a:solidFill>
                  <a:srgbClr val="FF0000"/>
                </a:solidFill>
              </a:rPr>
              <a:t>которой не будет забвенья, и слава, которой   </a:t>
            </a:r>
          </a:p>
          <a:p>
            <a:pPr>
              <a:buNone/>
            </a:pPr>
            <a:r>
              <a:rPr lang="ru-RU" sz="4800" b="1" dirty="0" smtClean="0">
                <a:solidFill>
                  <a:srgbClr val="FF0000"/>
                </a:solidFill>
              </a:rPr>
              <a:t>           не будет конца…». 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02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102402" name="Презентация" r:id="rId3" imgW="4570342" imgH="3427430" progId="PowerPoint.Show.8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5688632" cy="504056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Источники: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692696"/>
            <a:ext cx="7632848" cy="5112569"/>
          </a:xfrm>
        </p:spPr>
        <p:txBody>
          <a:bodyPr>
            <a:normAutofit fontScale="55000" lnSpcReduction="20000"/>
          </a:bodyPr>
          <a:lstStyle/>
          <a:p>
            <a:endParaRPr lang="ru-RU" sz="3800" dirty="0" smtClean="0">
              <a:solidFill>
                <a:srgbClr val="002060"/>
              </a:solidFill>
            </a:endParaRPr>
          </a:p>
          <a:p>
            <a:r>
              <a:rPr lang="ru-RU" sz="3800" dirty="0" smtClean="0">
                <a:solidFill>
                  <a:srgbClr val="002060"/>
                </a:solidFill>
              </a:rPr>
              <a:t>«</a:t>
            </a:r>
            <a:r>
              <a:rPr lang="ru-RU" sz="3800" dirty="0" smtClean="0">
                <a:solidFill>
                  <a:srgbClr val="002060"/>
                </a:solidFill>
              </a:rPr>
              <a:t>Битва за Тулу».  Сост.: В. Е. Ильин, И. П. Тарасов. </a:t>
            </a:r>
          </a:p>
          <a:p>
            <a:r>
              <a:rPr lang="ru-RU" sz="3800" dirty="0" smtClean="0">
                <a:solidFill>
                  <a:srgbClr val="002060"/>
                </a:solidFill>
              </a:rPr>
              <a:t>Воспоминания старожилов.</a:t>
            </a:r>
          </a:p>
          <a:p>
            <a:r>
              <a:rPr lang="ru-RU" sz="3800" dirty="0" smtClean="0">
                <a:solidFill>
                  <a:srgbClr val="002060"/>
                </a:solidFill>
              </a:rPr>
              <a:t>«Очерки из истории </a:t>
            </a:r>
            <a:r>
              <a:rPr lang="ru-RU" sz="3800" dirty="0" err="1" smtClean="0">
                <a:solidFill>
                  <a:srgbClr val="002060"/>
                </a:solidFill>
              </a:rPr>
              <a:t>Куркинского</a:t>
            </a:r>
            <a:r>
              <a:rPr lang="ru-RU" sz="3800" dirty="0" smtClean="0">
                <a:solidFill>
                  <a:srgbClr val="002060"/>
                </a:solidFill>
              </a:rPr>
              <a:t> народа». Тула: Левша, 2004 г.</a:t>
            </a:r>
          </a:p>
          <a:p>
            <a:r>
              <a:rPr lang="ru-RU" sz="3800" dirty="0" smtClean="0">
                <a:solidFill>
                  <a:srgbClr val="002060"/>
                </a:solidFill>
              </a:rPr>
              <a:t>Статья «Испытание на крепость»  -  газета «Вперёд»  № 76, 1884 г.</a:t>
            </a:r>
          </a:p>
          <a:p>
            <a:r>
              <a:rPr lang="ru-RU" sz="3800" dirty="0" smtClean="0">
                <a:solidFill>
                  <a:srgbClr val="002060"/>
                </a:solidFill>
              </a:rPr>
              <a:t>Статья «Я помню декабрь 1941 года»  -  газета «Вперёд»  № № 48, 49, 2001 г.</a:t>
            </a:r>
          </a:p>
          <a:p>
            <a:r>
              <a:rPr lang="ru-RU" sz="3800" dirty="0" smtClean="0">
                <a:solidFill>
                  <a:srgbClr val="002060"/>
                </a:solidFill>
              </a:rPr>
              <a:t>Статья «Время не властно»  -  газета «Вперёд»  № 20 , 2005  г.</a:t>
            </a:r>
          </a:p>
          <a:p>
            <a:r>
              <a:rPr lang="ru-RU" sz="3800" dirty="0" smtClean="0">
                <a:solidFill>
                  <a:srgbClr val="002060"/>
                </a:solidFill>
              </a:rPr>
              <a:t>«Тульский край». Документы и материалы. Сост.: А. М. Аполлонов и др. </a:t>
            </a:r>
            <a:r>
              <a:rPr lang="ru-RU" sz="3800" dirty="0" err="1" smtClean="0">
                <a:solidFill>
                  <a:srgbClr val="002060"/>
                </a:solidFill>
              </a:rPr>
              <a:t>Приокское</a:t>
            </a:r>
            <a:r>
              <a:rPr lang="ru-RU" sz="3800" dirty="0" smtClean="0">
                <a:solidFill>
                  <a:srgbClr val="002060"/>
                </a:solidFill>
              </a:rPr>
              <a:t> книжное издательство. Тула 1968 г.</a:t>
            </a:r>
          </a:p>
          <a:p>
            <a:r>
              <a:rPr lang="ru-RU" sz="3800" dirty="0" smtClean="0">
                <a:solidFill>
                  <a:srgbClr val="002060"/>
                </a:solidFill>
              </a:rPr>
              <a:t>«Тула – город- герой». Сост.: А. А. </a:t>
            </a:r>
            <a:r>
              <a:rPr lang="ru-RU" sz="3800" dirty="0" err="1" smtClean="0">
                <a:solidFill>
                  <a:srgbClr val="002060"/>
                </a:solidFill>
              </a:rPr>
              <a:t>Елькин</a:t>
            </a:r>
            <a:r>
              <a:rPr lang="ru-RU" sz="3800" dirty="0" smtClean="0">
                <a:solidFill>
                  <a:srgbClr val="002060"/>
                </a:solidFill>
              </a:rPr>
              <a:t>, Н. И. </a:t>
            </a:r>
            <a:r>
              <a:rPr lang="ru-RU" sz="3800" dirty="0" err="1" smtClean="0">
                <a:solidFill>
                  <a:srgbClr val="002060"/>
                </a:solidFill>
              </a:rPr>
              <a:t>Бортякова</a:t>
            </a:r>
            <a:r>
              <a:rPr lang="ru-RU" sz="3800" dirty="0" smtClean="0">
                <a:solidFill>
                  <a:srgbClr val="002060"/>
                </a:solidFill>
              </a:rPr>
              <a:t>. Тула. </a:t>
            </a:r>
            <a:r>
              <a:rPr lang="ru-RU" sz="3800" dirty="0" err="1" smtClean="0">
                <a:solidFill>
                  <a:srgbClr val="002060"/>
                </a:solidFill>
              </a:rPr>
              <a:t>Приокское</a:t>
            </a:r>
            <a:r>
              <a:rPr lang="ru-RU" sz="3800" dirty="0" smtClean="0">
                <a:solidFill>
                  <a:srgbClr val="002060"/>
                </a:solidFill>
              </a:rPr>
              <a:t> книжное издательство 1981г.</a:t>
            </a:r>
          </a:p>
          <a:p>
            <a:r>
              <a:rPr lang="ru-RU" sz="3800" dirty="0" smtClean="0">
                <a:solidFill>
                  <a:srgbClr val="002060"/>
                </a:solidFill>
              </a:rPr>
              <a:t>Проектно-исследовательская работа ученика 10 </a:t>
            </a:r>
            <a:r>
              <a:rPr lang="ru-RU" sz="3800" dirty="0" err="1" smtClean="0">
                <a:solidFill>
                  <a:srgbClr val="002060"/>
                </a:solidFill>
              </a:rPr>
              <a:t>кл</a:t>
            </a:r>
            <a:r>
              <a:rPr lang="ru-RU" sz="3800" dirty="0" smtClean="0">
                <a:solidFill>
                  <a:srgbClr val="002060"/>
                </a:solidFill>
              </a:rPr>
              <a:t>. </a:t>
            </a:r>
            <a:r>
              <a:rPr lang="ru-RU" sz="3800" dirty="0" err="1" smtClean="0">
                <a:solidFill>
                  <a:srgbClr val="002060"/>
                </a:solidFill>
              </a:rPr>
              <a:t>Лабзина</a:t>
            </a:r>
            <a:r>
              <a:rPr lang="ru-RU" sz="3800" dirty="0" smtClean="0">
                <a:solidFill>
                  <a:srgbClr val="002060"/>
                </a:solidFill>
              </a:rPr>
              <a:t> Ю. «Куликово поле год 1941</a:t>
            </a:r>
            <a:r>
              <a:rPr lang="ru-RU" sz="3800" dirty="0" smtClean="0">
                <a:solidFill>
                  <a:srgbClr val="002060"/>
                </a:solidFill>
              </a:rPr>
              <a:t>»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6498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106498" name="Презентация" r:id="rId3" imgW="4570342" imgH="3427430" progId="PowerPoint.Show.8">
              <p:embed/>
            </p:oleObj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692697"/>
            <a:ext cx="7488832" cy="5112567"/>
          </a:xfrm>
        </p:spPr>
        <p:txBody>
          <a:bodyPr>
            <a:normAutofit fontScale="62500" lnSpcReduction="20000"/>
          </a:bodyPr>
          <a:lstStyle/>
          <a:p>
            <a:pPr lvl="0"/>
            <a:endParaRPr lang="ru-RU" dirty="0" smtClean="0">
              <a:solidFill>
                <a:srgbClr val="002060"/>
              </a:solidFill>
            </a:endParaRPr>
          </a:p>
          <a:p>
            <a:pPr lvl="0"/>
            <a:r>
              <a:rPr lang="en-US" dirty="0" smtClean="0">
                <a:solidFill>
                  <a:srgbClr val="002060"/>
                </a:solidFill>
              </a:rPr>
              <a:t>www.kulpole.ru </a:t>
            </a:r>
            <a:r>
              <a:rPr lang="en-US" dirty="0" smtClean="0">
                <a:solidFill>
                  <a:srgbClr val="002060"/>
                </a:solidFill>
              </a:rPr>
              <a:t>› </a:t>
            </a:r>
            <a:r>
              <a:rPr lang="ru-RU" dirty="0" smtClean="0">
                <a:solidFill>
                  <a:srgbClr val="002060"/>
                </a:solidFill>
              </a:rPr>
              <a:t>НОВОСТИ</a:t>
            </a:r>
          </a:p>
          <a:p>
            <a:pPr lvl="0"/>
            <a:r>
              <a:rPr lang="en-US" dirty="0" smtClean="0">
                <a:solidFill>
                  <a:srgbClr val="002060"/>
                </a:solidFill>
                <a:hlinkClick r:id="rId4"/>
              </a:rPr>
              <a:t>www.btula.ru/fullbrend_67.html</a:t>
            </a:r>
            <a:endParaRPr lang="ru-RU" dirty="0" smtClean="0">
              <a:solidFill>
                <a:srgbClr val="002060"/>
              </a:solidFill>
            </a:endParaRPr>
          </a:p>
          <a:p>
            <a:pPr lvl="0"/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  <a:hlinkClick r:id="rId5"/>
              </a:rPr>
              <a:t>http://www.calend.ru/holidays/0/0/543/</a:t>
            </a:r>
            <a:endParaRPr lang="ru-RU" dirty="0" smtClean="0">
              <a:solidFill>
                <a:srgbClr val="002060"/>
              </a:solidFill>
            </a:endParaRPr>
          </a:p>
          <a:p>
            <a:pPr lvl="0"/>
            <a:r>
              <a:rPr lang="en-US" dirty="0" smtClean="0">
                <a:solidFill>
                  <a:srgbClr val="002060"/>
                </a:solidFill>
                <a:hlinkClick r:id="rId6"/>
              </a:rPr>
              <a:t>https://ru.wikipedia.org/wiki/</a:t>
            </a:r>
            <a:r>
              <a:rPr lang="ru-RU" dirty="0" err="1" smtClean="0">
                <a:solidFill>
                  <a:srgbClr val="002060"/>
                </a:solidFill>
                <a:hlinkClick r:id="rId6"/>
              </a:rPr>
              <a:t>Куликовская_битва</a:t>
            </a:r>
            <a:endParaRPr lang="ru-RU" dirty="0" smtClean="0">
              <a:solidFill>
                <a:srgbClr val="002060"/>
              </a:solidFill>
            </a:endParaRPr>
          </a:p>
          <a:p>
            <a:pPr lvl="0"/>
            <a:r>
              <a:rPr lang="en-US" dirty="0" smtClean="0">
                <a:solidFill>
                  <a:srgbClr val="002060"/>
                </a:solidFill>
                <a:hlinkClick r:id="rId7"/>
              </a:rPr>
              <a:t>www.inmoment.ru/holidays/kulikovsky-fight.html</a:t>
            </a:r>
            <a:endParaRPr lang="ru-RU" dirty="0" smtClean="0">
              <a:solidFill>
                <a:srgbClr val="002060"/>
              </a:solidFill>
            </a:endParaRPr>
          </a:p>
          <a:p>
            <a:pPr lvl="0"/>
            <a:r>
              <a:rPr lang="en-US" dirty="0" smtClean="0">
                <a:solidFill>
                  <a:srgbClr val="002060"/>
                </a:solidFill>
                <a:hlinkClick r:id="rId8"/>
              </a:rPr>
              <a:t>https://ru.wikipedia.org/wiki/</a:t>
            </a:r>
            <a:r>
              <a:rPr lang="ru-RU" dirty="0" err="1" smtClean="0">
                <a:solidFill>
                  <a:srgbClr val="002060"/>
                </a:solidFill>
                <a:hlinkClick r:id="rId8"/>
              </a:rPr>
              <a:t>Куликово_поле</a:t>
            </a:r>
            <a:endParaRPr lang="ru-RU" dirty="0" smtClean="0">
              <a:solidFill>
                <a:srgbClr val="002060"/>
              </a:solidFill>
            </a:endParaRPr>
          </a:p>
          <a:p>
            <a:pPr lvl="0"/>
            <a:r>
              <a:rPr lang="en-US" dirty="0" smtClean="0">
                <a:solidFill>
                  <a:srgbClr val="002060"/>
                </a:solidFill>
                <a:hlinkClick r:id="rId9"/>
              </a:rPr>
              <a:t>https://ru.wikipedia.org/wiki/</a:t>
            </a:r>
            <a:r>
              <a:rPr lang="ru-RU" dirty="0" smtClean="0">
                <a:solidFill>
                  <a:srgbClr val="002060"/>
                </a:solidFill>
                <a:hlinkClick r:id="rId9"/>
              </a:rPr>
              <a:t>Мамай</a:t>
            </a:r>
            <a:endParaRPr lang="ru-RU" dirty="0" smtClean="0">
              <a:solidFill>
                <a:srgbClr val="002060"/>
              </a:solidFill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u="sng" spc="75" dirty="0" smtClean="0">
                <a:solidFill>
                  <a:srgbClr val="002060"/>
                </a:solidFill>
                <a:latin typeface="Arial"/>
                <a:ea typeface="Times New Roman"/>
                <a:cs typeface="Times New Roman"/>
                <a:hlinkClick r:id="rId10"/>
              </a:rPr>
              <a:t>Сайт Тульской областной универсальной научной библиотеки</a:t>
            </a:r>
            <a:r>
              <a:rPr lang="ru-RU" spc="75" dirty="0" smtClean="0">
                <a:solidFill>
                  <a:srgbClr val="002060"/>
                </a:solidFill>
                <a:latin typeface="Arial"/>
                <a:ea typeface="Times New Roman"/>
                <a:cs typeface="Times New Roman"/>
              </a:rPr>
              <a:t> </a:t>
            </a:r>
            <a:endParaRPr lang="ru-RU" sz="3600" dirty="0" smtClean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u="sng" spc="75" dirty="0" smtClean="0">
                <a:solidFill>
                  <a:srgbClr val="002060"/>
                </a:solidFill>
                <a:latin typeface="Arial"/>
                <a:ea typeface="Times New Roman"/>
                <a:cs typeface="Times New Roman"/>
                <a:hlinkClick r:id="rId11"/>
              </a:rPr>
              <a:t>http://www.tulalibrary.blogspot.ru/2011_12_01_archive.html</a:t>
            </a:r>
            <a:r>
              <a:rPr lang="ru-RU" spc="75" dirty="0" smtClean="0">
                <a:solidFill>
                  <a:srgbClr val="002060"/>
                </a:solidFill>
                <a:latin typeface="Arial"/>
                <a:ea typeface="Times New Roman"/>
                <a:cs typeface="Times New Roman"/>
              </a:rPr>
              <a:t> </a:t>
            </a:r>
            <a:r>
              <a:rPr lang="ru-RU" u="sng" spc="75" dirty="0" err="1" smtClean="0">
                <a:solidFill>
                  <a:srgbClr val="002060"/>
                </a:solidFill>
                <a:latin typeface="Arial"/>
                <a:ea typeface="Times New Roman"/>
                <a:cs typeface="Times New Roman"/>
                <a:hlinkClick r:id="rId12"/>
              </a:rPr>
              <a:t>Википедия</a:t>
            </a:r>
            <a:endParaRPr lang="ru-RU" sz="3600" dirty="0" smtClean="0">
              <a:solidFill>
                <a:srgbClr val="002060"/>
              </a:solidFill>
              <a:ea typeface="Calibri"/>
              <a:cs typeface="Times New Roman"/>
            </a:endParaRP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Государственный музей-заповедник «Куликово поле»</a:t>
            </a:r>
          </a:p>
          <a:p>
            <a:pPr marL="0" lv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     Е-</a:t>
            </a:r>
            <a:r>
              <a:rPr lang="en-US" dirty="0" smtClean="0">
                <a:solidFill>
                  <a:srgbClr val="002060"/>
                </a:solidFill>
              </a:rPr>
              <a:t>mail: kulpole@kulpole.tula.net</a:t>
            </a:r>
            <a:endParaRPr lang="ru-RU" dirty="0" smtClean="0">
              <a:solidFill>
                <a:srgbClr val="002060"/>
              </a:solidFill>
            </a:endParaRP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Презентация: 444272 Куликовская битва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Презентация: </a:t>
            </a:r>
            <a:r>
              <a:rPr lang="en-US" dirty="0" err="1" smtClean="0">
                <a:solidFill>
                  <a:srgbClr val="002060"/>
                </a:solidFill>
              </a:rPr>
              <a:t>kulikovskaya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bitva</a:t>
            </a:r>
            <a:endParaRPr lang="ru-RU" dirty="0" smtClean="0">
              <a:solidFill>
                <a:srgbClr val="002060"/>
              </a:solidFill>
            </a:endParaRPr>
          </a:p>
          <a:p>
            <a:pPr lvl="0"/>
            <a:endParaRPr lang="ru-RU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474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105474" name="Презентация" r:id="rId3" imgW="4570342" imgH="3427430" progId="PowerPoint.Show.8">
              <p:embed/>
            </p:oleObj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692697"/>
            <a:ext cx="7416824" cy="5256584"/>
          </a:xfrm>
        </p:spPr>
        <p:txBody>
          <a:bodyPr>
            <a:normAutofit fontScale="55000" lnSpcReduction="20000"/>
          </a:bodyPr>
          <a:lstStyle/>
          <a:p>
            <a:endParaRPr lang="ru-RU" u="sng" dirty="0" smtClean="0">
              <a:hlinkClick r:id="rId4"/>
            </a:endParaRPr>
          </a:p>
          <a:p>
            <a:r>
              <a:rPr lang="ru-RU" u="sng" dirty="0" smtClean="0">
                <a:hlinkClick r:id="rId4"/>
              </a:rPr>
              <a:t>http</a:t>
            </a:r>
            <a:r>
              <a:rPr lang="ru-RU" u="sng" dirty="0" smtClean="0">
                <a:hlinkClick r:id="rId4"/>
              </a:rPr>
              <a:t>://alex.gorod.tomsk.ru/index-1289470198.php</a:t>
            </a:r>
            <a:endParaRPr lang="ru-RU" u="sng" dirty="0" smtClean="0"/>
          </a:p>
          <a:p>
            <a:r>
              <a:rPr lang="ru-RU" u="sng" dirty="0" smtClean="0">
                <a:hlinkClick r:id="rId5"/>
              </a:rPr>
              <a:t>https://ru.wikipedia.org/wiki/166</a:t>
            </a:r>
            <a:endParaRPr lang="ru-RU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http://elib.tomsk.ru/purl/1-589/</a:t>
            </a:r>
            <a:endParaRPr lang="ru-RU" dirty="0" smtClean="0">
              <a:solidFill>
                <a:srgbClr val="0000FF"/>
              </a:solidFill>
            </a:endParaRPr>
          </a:p>
          <a:p>
            <a:r>
              <a:rPr lang="ru-RU" u="sng" dirty="0" smtClean="0">
                <a:hlinkClick r:id="rId6"/>
              </a:rPr>
              <a:t>http://cdnito.tomsk.ru/</a:t>
            </a:r>
            <a:endParaRPr lang="ru-RU" dirty="0" smtClean="0"/>
          </a:p>
          <a:p>
            <a:r>
              <a:rPr lang="ru-RU" u="sng" dirty="0" smtClean="0">
                <a:hlinkClick r:id="rId7"/>
              </a:rPr>
              <a:t>http://sun.tsu.ru/mminfo/0198-97160/</a:t>
            </a:r>
            <a:endParaRPr lang="ru-RU" dirty="0" smtClean="0"/>
          </a:p>
          <a:p>
            <a:r>
              <a:rPr lang="ru-RU" u="sng" dirty="0" smtClean="0">
                <a:hlinkClick r:id="rId8"/>
              </a:rPr>
              <a:t>http://ido.tsu.ru/ss/?unit=325&amp;page=1117</a:t>
            </a:r>
            <a:endParaRPr lang="ru-RU" dirty="0" smtClean="0"/>
          </a:p>
          <a:p>
            <a:r>
              <a:rPr lang="en-US" u="sng" dirty="0" smtClean="0">
                <a:hlinkClick r:id="rId9"/>
              </a:rPr>
              <a:t>www</a:t>
            </a:r>
            <a:r>
              <a:rPr lang="ru-RU" u="sng" dirty="0" smtClean="0">
                <a:hlinkClick r:id="rId9"/>
              </a:rPr>
              <a:t>.</a:t>
            </a:r>
            <a:r>
              <a:rPr lang="en-US" u="sng" dirty="0" err="1" smtClean="0">
                <a:hlinkClick r:id="rId9"/>
              </a:rPr>
              <a:t>orthedu</a:t>
            </a:r>
            <a:r>
              <a:rPr lang="ru-RU" u="sng" dirty="0" smtClean="0">
                <a:hlinkClick r:id="rId9"/>
              </a:rPr>
              <a:t>.</a:t>
            </a:r>
            <a:r>
              <a:rPr lang="en-US" u="sng" dirty="0" err="1" smtClean="0">
                <a:hlinkClick r:id="rId9"/>
              </a:rPr>
              <a:t>ru</a:t>
            </a:r>
            <a:r>
              <a:rPr lang="ru-RU" u="sng" dirty="0" smtClean="0">
                <a:hlinkClick r:id="rId9"/>
              </a:rPr>
              <a:t>/</a:t>
            </a:r>
            <a:r>
              <a:rPr lang="en-US" u="sng" dirty="0" err="1" smtClean="0">
                <a:hlinkClick r:id="rId9"/>
              </a:rPr>
              <a:t>kraeved</a:t>
            </a:r>
            <a:r>
              <a:rPr lang="ru-RU" u="sng" dirty="0" smtClean="0">
                <a:hlinkClick r:id="rId9"/>
              </a:rPr>
              <a:t>/</a:t>
            </a:r>
            <a:r>
              <a:rPr lang="en-US" u="sng" dirty="0" err="1" smtClean="0">
                <a:hlinkClick r:id="rId9"/>
              </a:rPr>
              <a:t>hist</a:t>
            </a:r>
            <a:r>
              <a:rPr lang="ru-RU" u="sng" dirty="0" smtClean="0">
                <a:hlinkClick r:id="rId9"/>
              </a:rPr>
              <a:t>-</a:t>
            </a:r>
            <a:r>
              <a:rPr lang="en-US" u="sng" dirty="0" err="1" smtClean="0">
                <a:hlinkClick r:id="rId9"/>
              </a:rPr>
              <a:t>nsk</a:t>
            </a:r>
            <a:r>
              <a:rPr lang="ru-RU" u="sng" dirty="0" smtClean="0">
                <a:hlinkClick r:id="rId9"/>
              </a:rPr>
              <a:t>-</a:t>
            </a:r>
            <a:r>
              <a:rPr lang="en-US" u="sng" dirty="0" err="1" smtClean="0">
                <a:hlinkClick r:id="rId9"/>
              </a:rPr>
              <a:t>eparh</a:t>
            </a:r>
            <a:r>
              <a:rPr lang="ru-RU" u="sng" dirty="0" smtClean="0">
                <a:hlinkClick r:id="rId9"/>
              </a:rPr>
              <a:t>/1464-10.</a:t>
            </a:r>
            <a:r>
              <a:rPr lang="en-US" u="sng" dirty="0" smtClean="0">
                <a:hlinkClick r:id="rId9"/>
              </a:rPr>
              <a:t>html</a:t>
            </a:r>
            <a:endParaRPr lang="ru-RU" dirty="0" smtClean="0"/>
          </a:p>
          <a:p>
            <a:r>
              <a:rPr lang="en-US" dirty="0" smtClean="0">
                <a:solidFill>
                  <a:srgbClr val="0000FF"/>
                </a:solidFill>
                <a:hlinkClick r:id="rId10"/>
              </a:rPr>
              <a:t>http://russiasib.ru/tomskaya-oblast/</a:t>
            </a:r>
            <a:endParaRPr lang="ru-RU" dirty="0" smtClean="0">
              <a:solidFill>
                <a:srgbClr val="0000FF"/>
              </a:solidFill>
            </a:endParaRPr>
          </a:p>
          <a:p>
            <a:r>
              <a:rPr lang="ru-RU" dirty="0" smtClean="0">
                <a:hlinkClick r:id="rId11"/>
              </a:rPr>
              <a:t>http://www.protown.ru/russia/obl/history/history_439.html</a:t>
            </a:r>
            <a:r>
              <a:rPr lang="ru-RU" dirty="0" smtClean="0"/>
              <a:t> </a:t>
            </a:r>
          </a:p>
          <a:p>
            <a:r>
              <a:rPr lang="ru-RU" u="sng" dirty="0" smtClean="0">
                <a:hlinkClick r:id="rId12"/>
              </a:rPr>
              <a:t>http://www.1tv.ru/cinema/print/fi=6510&amp;sn=2</a:t>
            </a:r>
            <a:endParaRPr lang="ru-RU" dirty="0" smtClean="0"/>
          </a:p>
          <a:p>
            <a:r>
              <a:rPr lang="ru-RU" u="sng" dirty="0" smtClean="0">
                <a:hlinkClick r:id="rId13"/>
              </a:rPr>
              <a:t>http://wap.kopanina.forum24.ru/</a:t>
            </a:r>
            <a:endParaRPr lang="ru-RU" dirty="0" smtClean="0"/>
          </a:p>
          <a:p>
            <a:r>
              <a:rPr lang="ru-RU" u="sng" dirty="0" smtClean="0">
                <a:hlinkClick r:id="rId14"/>
              </a:rPr>
              <a:t>http://mgorki.ru/</a:t>
            </a:r>
            <a:endParaRPr lang="ru-RU" dirty="0" smtClean="0"/>
          </a:p>
          <a:p>
            <a:r>
              <a:rPr lang="ru-RU" u="sng" dirty="0" smtClean="0">
                <a:hlinkClick r:id="rId15"/>
              </a:rPr>
              <a:t>http://militera.lib.ru/h/prochko_is/06.html</a:t>
            </a:r>
            <a:endParaRPr lang="ru-RU" dirty="0" smtClean="0"/>
          </a:p>
          <a:p>
            <a:r>
              <a:rPr lang="ru-RU" u="sng" dirty="0" smtClean="0">
                <a:hlinkClick r:id="rId16"/>
              </a:rPr>
              <a:t>https://ru.wikipedia.org/wiki/32</a:t>
            </a:r>
            <a:endParaRPr lang="ru-RU" dirty="0" smtClean="0"/>
          </a:p>
          <a:p>
            <a:r>
              <a:rPr lang="ru-RU" u="sng" dirty="0" smtClean="0">
                <a:hlinkClick r:id="rId17"/>
              </a:rPr>
              <a:t>http://www.slideshare.net/ssuser92ddcc/ss-45306845</a:t>
            </a:r>
            <a:endParaRPr lang="ru-RU" dirty="0" smtClean="0"/>
          </a:p>
          <a:p>
            <a:r>
              <a:rPr lang="ru-RU" u="sng" dirty="0" smtClean="0">
                <a:hlinkClick r:id="rId18"/>
              </a:rPr>
              <a:t>http://forexaw.com/</a:t>
            </a:r>
            <a:endParaRPr lang="ru-RU" dirty="0" smtClean="0"/>
          </a:p>
          <a:p>
            <a:r>
              <a:rPr lang="ru-RU" u="sng" dirty="0" smtClean="0">
                <a:hlinkClick r:id="rId19"/>
              </a:rPr>
              <a:t>http://rusrand.ru/analytics/skolko-otechestvennyh-vojn-bylo-v-istorii-rossii</a:t>
            </a:r>
            <a:endParaRPr lang="ru-RU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450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104450" name="Презентация" r:id="rId3" imgW="4570342" imgH="3427430" progId="PowerPoint.Show.8">
              <p:embed/>
            </p:oleObj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764705"/>
            <a:ext cx="7416824" cy="5256584"/>
          </a:xfrm>
        </p:spPr>
        <p:txBody>
          <a:bodyPr>
            <a:normAutofit fontScale="70000" lnSpcReduction="20000"/>
          </a:bodyPr>
          <a:lstStyle/>
          <a:p>
            <a:r>
              <a:rPr lang="ru-RU" dirty="0" err="1" smtClean="0">
                <a:solidFill>
                  <a:srgbClr val="0000FF"/>
                </a:solidFill>
              </a:rPr>
              <a:t>Габаев</a:t>
            </a:r>
            <a:r>
              <a:rPr lang="ru-RU" dirty="0" smtClean="0">
                <a:solidFill>
                  <a:srgbClr val="0000FF"/>
                </a:solidFill>
              </a:rPr>
              <a:t>, Г.С. (сост.). Роспись русским полкам 1812 года/ составил Г. </a:t>
            </a:r>
            <a:r>
              <a:rPr lang="ru-RU" dirty="0" err="1" smtClean="0">
                <a:solidFill>
                  <a:srgbClr val="0000FF"/>
                </a:solidFill>
              </a:rPr>
              <a:t>Габаев</a:t>
            </a:r>
            <a:r>
              <a:rPr lang="ru-RU" dirty="0" smtClean="0">
                <a:solidFill>
                  <a:srgbClr val="0000FF"/>
                </a:solidFill>
              </a:rPr>
              <a:t>.– Киев: </a:t>
            </a:r>
          </a:p>
          <a:p>
            <a:r>
              <a:rPr lang="ru-RU" dirty="0" smtClean="0">
                <a:solidFill>
                  <a:srgbClr val="0000FF"/>
                </a:solidFill>
              </a:rPr>
              <a:t>Типография Окружного штаба, 1912.– С. 20, 215, 216.– Приложение к «</a:t>
            </a:r>
            <a:r>
              <a:rPr lang="ru-RU" dirty="0" err="1" smtClean="0">
                <a:solidFill>
                  <a:srgbClr val="0000FF"/>
                </a:solidFill>
              </a:rPr>
              <a:t>Военно</a:t>
            </a:r>
            <a:r>
              <a:rPr lang="ru-RU" dirty="0" smtClean="0">
                <a:solidFill>
                  <a:srgbClr val="0000FF"/>
                </a:solidFill>
              </a:rPr>
              <a:t>-</a:t>
            </a:r>
          </a:p>
          <a:p>
            <a:r>
              <a:rPr lang="ru-RU" dirty="0" smtClean="0">
                <a:solidFill>
                  <a:srgbClr val="0000FF"/>
                </a:solidFill>
              </a:rPr>
              <a:t>историческому вестнику». </a:t>
            </a:r>
          </a:p>
          <a:p>
            <a:r>
              <a:rPr lang="ru-RU" dirty="0" smtClean="0">
                <a:solidFill>
                  <a:srgbClr val="0000FF"/>
                </a:solidFill>
              </a:rPr>
              <a:t>Волков, С.В. Генералитет Российской империи: в 2 т.- М.: </a:t>
            </a:r>
            <a:r>
              <a:rPr lang="ru-RU" dirty="0" err="1" smtClean="0">
                <a:solidFill>
                  <a:srgbClr val="0000FF"/>
                </a:solidFill>
              </a:rPr>
              <a:t>Центрполиграф</a:t>
            </a:r>
            <a:r>
              <a:rPr lang="ru-RU" dirty="0" smtClean="0">
                <a:solidFill>
                  <a:srgbClr val="0000FF"/>
                </a:solidFill>
              </a:rPr>
              <a:t>, 2009. </a:t>
            </a:r>
          </a:p>
          <a:p>
            <a:r>
              <a:rPr lang="ru-RU" dirty="0" err="1" smtClean="0">
                <a:solidFill>
                  <a:srgbClr val="0000FF"/>
                </a:solidFill>
              </a:rPr>
              <a:t>Подмазо</a:t>
            </a:r>
            <a:r>
              <a:rPr lang="ru-RU" dirty="0" smtClean="0">
                <a:solidFill>
                  <a:srgbClr val="0000FF"/>
                </a:solidFill>
              </a:rPr>
              <a:t>, А.А. Томский пехотный полк// Отечественная война 1812 год: энциклопедия.- </a:t>
            </a:r>
          </a:p>
          <a:p>
            <a:r>
              <a:rPr lang="ru-RU" dirty="0" smtClean="0">
                <a:solidFill>
                  <a:srgbClr val="0000FF"/>
                </a:solidFill>
              </a:rPr>
              <a:t>М.: Российская политическая энциклопедия (РОССПЭН), 2004.– С. 706. </a:t>
            </a:r>
          </a:p>
          <a:p>
            <a:r>
              <a:rPr lang="ru-RU" dirty="0" smtClean="0">
                <a:solidFill>
                  <a:srgbClr val="0000FF"/>
                </a:solidFill>
              </a:rPr>
              <a:t>Чернов, К. Томский полк// Томск от А до Я: краткая энциклопедия города , ред. Н.М. </a:t>
            </a:r>
          </a:p>
          <a:p>
            <a:r>
              <a:rPr lang="ru-RU" dirty="0" smtClean="0">
                <a:solidFill>
                  <a:srgbClr val="0000FF"/>
                </a:solidFill>
              </a:rPr>
              <a:t>Дмитриенко.- Томск: НТЛ, 2004.- С. 372-373. </a:t>
            </a:r>
          </a:p>
          <a:p>
            <a:r>
              <a:rPr lang="ru-RU" dirty="0" smtClean="0">
                <a:solidFill>
                  <a:srgbClr val="0000FF"/>
                </a:solidFill>
              </a:rPr>
              <a:t>1812: Интернет-проект- http://www.museum.ru/1812/index.html.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-1588" y="0"/>
          <a:ext cx="9145588" cy="6858000"/>
        </p:xfrm>
        <a:graphic>
          <a:graphicData uri="http://schemas.openxmlformats.org/presentationml/2006/ole">
            <p:oleObj spid="_x0000_s7170" name="Презентация" r:id="rId3" imgW="4570342" imgH="3427430" progId="PowerPoint.Show.8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864096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Куликово поле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1268761"/>
            <a:ext cx="7499176" cy="4536504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Историческая местность на водоразделах Окско-Донского междуречья, представляющая собой протяжённый географический объект со степной растительностью.</a:t>
            </a:r>
          </a:p>
          <a:p>
            <a:r>
              <a:rPr lang="ru-RU" dirty="0" smtClean="0"/>
              <a:t>Место исторического сражения, начиная с конца XVIII — начала XIX века, место слияния  рек </a:t>
            </a:r>
            <a:r>
              <a:rPr lang="ru-RU" dirty="0" err="1" smtClean="0"/>
              <a:t>Непрядвы</a:t>
            </a:r>
            <a:r>
              <a:rPr lang="ru-RU" dirty="0" smtClean="0"/>
              <a:t> и Дона возле села </a:t>
            </a:r>
            <a:r>
              <a:rPr lang="ru-RU" dirty="0" err="1" smtClean="0"/>
              <a:t>Монастырщино</a:t>
            </a:r>
            <a:r>
              <a:rPr lang="ru-RU" dirty="0" smtClean="0"/>
              <a:t> (</a:t>
            </a:r>
            <a:r>
              <a:rPr lang="ru-RU" dirty="0" err="1" smtClean="0"/>
              <a:t>Кимовский</a:t>
            </a:r>
            <a:r>
              <a:rPr lang="ru-RU" dirty="0" smtClean="0"/>
              <a:t> район Тульской </a:t>
            </a:r>
          </a:p>
          <a:p>
            <a:r>
              <a:rPr lang="ru-RU" dirty="0" smtClean="0"/>
              <a:t>                                                                  области). </a:t>
            </a:r>
          </a:p>
          <a:p>
            <a:r>
              <a:rPr lang="ru-RU" dirty="0" smtClean="0"/>
              <a:t>                Площадь места непосредственного  </a:t>
            </a:r>
          </a:p>
          <a:p>
            <a:r>
              <a:rPr lang="ru-RU" dirty="0" smtClean="0"/>
              <a:t>                боевого столкновения по новейшим </a:t>
            </a:r>
          </a:p>
          <a:p>
            <a:r>
              <a:rPr lang="ru-RU" dirty="0" smtClean="0"/>
              <a:t>                реконструкциям около 2 — 3 км².</a:t>
            </a:r>
          </a:p>
          <a:p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7072"/>
            <a:ext cx="2339752" cy="27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426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103426" name="Презентация" r:id="rId3" imgW="4570342" imgH="3427430" progId="PowerPoint.Show.8">
              <p:embed/>
            </p:oleObj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764705"/>
            <a:ext cx="7272808" cy="5184576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http://ru.wikipedia 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http://www.pobeda.ru/biblioteka/k_duga.html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ruskline.ru›…</a:t>
            </a:r>
            <a:r>
              <a:rPr lang="en-US" dirty="0" err="1" smtClean="0">
                <a:solidFill>
                  <a:srgbClr val="002060"/>
                </a:solidFill>
              </a:rPr>
              <a:t>tankovoe_srazhenie_na_kurskoj_duge</a:t>
            </a:r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err="1" smtClean="0">
                <a:solidFill>
                  <a:srgbClr val="002060"/>
                </a:solidFill>
              </a:rPr>
              <a:t>histrf.ru›ru</a:t>
            </a:r>
            <a:r>
              <a:rPr lang="en-US" dirty="0" smtClean="0">
                <a:solidFill>
                  <a:srgbClr val="002060"/>
                </a:solidFill>
              </a:rPr>
              <a:t>/</a:t>
            </a:r>
            <a:r>
              <a:rPr lang="en-US" dirty="0" err="1" smtClean="0">
                <a:solidFill>
                  <a:srgbClr val="002060"/>
                </a:solidFill>
              </a:rPr>
              <a:t>lenta-vremeni</a:t>
            </a:r>
            <a:r>
              <a:rPr lang="en-US" dirty="0" smtClean="0">
                <a:solidFill>
                  <a:srgbClr val="002060"/>
                </a:solidFill>
              </a:rPr>
              <a:t>/event…pod-</a:t>
            </a:r>
            <a:r>
              <a:rPr lang="en-US" dirty="0" err="1" smtClean="0">
                <a:solidFill>
                  <a:srgbClr val="002060"/>
                </a:solidFill>
              </a:rPr>
              <a:t>prokhorovkoi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historywars.info›p404307_Prohorovka.html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en-US" dirty="0" err="1" smtClean="0">
                <a:solidFill>
                  <a:srgbClr val="002060"/>
                </a:solidFill>
              </a:rPr>
              <a:t>otvoyna.ru›proxorovka.htm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ru.wikipedia.org›</a:t>
            </a:r>
            <a:r>
              <a:rPr lang="ru-RU" dirty="0" smtClean="0">
                <a:solidFill>
                  <a:srgbClr val="002060"/>
                </a:solidFill>
              </a:rPr>
              <a:t>Сражение под Прохоровкой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pobeda.elar.ru›…</a:t>
            </a:r>
            <a:r>
              <a:rPr lang="en-US" dirty="0" err="1" smtClean="0">
                <a:solidFill>
                  <a:srgbClr val="002060"/>
                </a:solidFill>
              </a:rPr>
              <a:t>tankovoe-srazhenie</a:t>
            </a:r>
            <a:r>
              <a:rPr lang="en-US" dirty="0" smtClean="0">
                <a:solidFill>
                  <a:srgbClr val="002060"/>
                </a:solidFill>
              </a:rPr>
              <a:t>…</a:t>
            </a:r>
            <a:r>
              <a:rPr lang="en-US" dirty="0" err="1" smtClean="0">
                <a:solidFill>
                  <a:srgbClr val="002060"/>
                </a:solidFill>
              </a:rPr>
              <a:t>prokhorovkoy</a:t>
            </a:r>
            <a:r>
              <a:rPr lang="en-US" dirty="0" smtClean="0">
                <a:solidFill>
                  <a:srgbClr val="002060"/>
                </a:solidFill>
              </a:rPr>
              <a:t>/</a:t>
            </a:r>
            <a:endParaRPr lang="ru-RU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306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p:oleObj spid="_x0000_s98306" name="Презентация" r:id="rId3" imgW="4570342" imgH="3427430" progId="PowerPoint.Show.8">
              <p:embed/>
            </p:oleObj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692696"/>
            <a:ext cx="6120680" cy="576063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79912" y="2924944"/>
            <a:ext cx="4572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 АФ ОГБПОУ «ТПТ»</a:t>
            </a:r>
          </a:p>
          <a:p>
            <a:pPr algn="r">
              <a:buNone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Томская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область </a:t>
            </a:r>
          </a:p>
          <a:p>
            <a:pPr algn="r">
              <a:buNone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с. Александровское</a:t>
            </a:r>
          </a:p>
          <a:p>
            <a:pPr algn="r">
              <a:buNone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Ул. Дорожников 1</a:t>
            </a:r>
          </a:p>
          <a:p>
            <a:pPr algn="r">
              <a:buNone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Белобородова Наталья </a:t>
            </a:r>
          </a:p>
          <a:p>
            <a:pPr algn="r">
              <a:buNone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Валерьевна  </a:t>
            </a:r>
          </a:p>
          <a:p>
            <a:pPr algn="r">
              <a:buNone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Тел.  Факс 8 (38255) 25877</a:t>
            </a:r>
          </a:p>
          <a:p>
            <a:pPr algn="r">
              <a:buNone/>
            </a:pP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</a:rPr>
              <a:t>beloborodn@mail.ru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3656</Words>
  <Application>Microsoft Office PowerPoint</Application>
  <PresentationFormat>Экран (4:3)</PresentationFormat>
  <Paragraphs>321</Paragraphs>
  <Slides>91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91</vt:i4>
      </vt:variant>
    </vt:vector>
  </HeadingPairs>
  <TitlesOfParts>
    <vt:vector size="93" baseType="lpstr">
      <vt:lpstr>Тема Office</vt:lpstr>
      <vt:lpstr>Презентация</vt:lpstr>
      <vt:lpstr>Три поля  ратной славы</vt:lpstr>
      <vt:lpstr>Цели урока мужества:</vt:lpstr>
      <vt:lpstr>План урока:</vt:lpstr>
      <vt:lpstr>Слайд 4</vt:lpstr>
      <vt:lpstr>Слайд 5</vt:lpstr>
      <vt:lpstr>Куликово поле - место битвы произошедшей 8 сентября 1380 года между соединёнными силами русских князей под предводительством великого князя московского Димитрия Ивановича и войском золотоордынского беклярбека Мамая.</vt:lpstr>
      <vt:lpstr>Бородинское поле -Мировую известность получило после Бородинского сражения Отечественной войны 1812 года, произошедшего  26 августа (7 сентября) 1812 года. </vt:lpstr>
      <vt:lpstr>Прохоровское поле - 12 июля 1943 года в ходе Курской битвы под Прохоровкой произошло самое крупное за всю Великую Отечественную войну встречное                            танковое сражение.</vt:lpstr>
      <vt:lpstr>Куликово поле</vt:lpstr>
      <vt:lpstr>Куликовская битва</vt:lpstr>
      <vt:lpstr>Слайд 11</vt:lpstr>
      <vt:lpstr>Слайд 12</vt:lpstr>
      <vt:lpstr>Слайд 13</vt:lpstr>
      <vt:lpstr>Слайд 14</vt:lpstr>
      <vt:lpstr>Войско Мамая</vt:lpstr>
      <vt:lpstr>Слайд 16</vt:lpstr>
      <vt:lpstr>Ход битвы</vt:lpstr>
      <vt:lpstr>Слайд 18</vt:lpstr>
      <vt:lpstr>Слайд 19</vt:lpstr>
      <vt:lpstr>Слайд 20</vt:lpstr>
      <vt:lpstr>Слайд 21</vt:lpstr>
      <vt:lpstr>Исход битвы</vt:lpstr>
      <vt:lpstr>Слайд 23</vt:lpstr>
      <vt:lpstr>Исторические события осени 1941 года в районе Куликова поля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Бородинское поле </vt:lpstr>
      <vt:lpstr>Населенный пункт - Бородино</vt:lpstr>
      <vt:lpstr>Слайд 35</vt:lpstr>
      <vt:lpstr>БОРОДИНСКОЕ СРАЖЕНИЕ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1941 год Бородино в битве за Москву</vt:lpstr>
      <vt:lpstr>Можайская линия обороны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Наступающие части советских войск</vt:lpstr>
      <vt:lpstr>Слайд 56</vt:lpstr>
      <vt:lpstr>Прохоровское поле</vt:lpstr>
      <vt:lpstr>Слайд 58</vt:lpstr>
      <vt:lpstr>Прохоровка</vt:lpstr>
      <vt:lpstr>Слайд 60</vt:lpstr>
      <vt:lpstr>Слайд 61</vt:lpstr>
      <vt:lpstr>Слайд 62</vt:lpstr>
      <vt:lpstr>Сражение под Прохоровкой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Источники:</vt:lpstr>
      <vt:lpstr>Слайд 87</vt:lpstr>
      <vt:lpstr>Слайд 88</vt:lpstr>
      <vt:lpstr>Слайд 89</vt:lpstr>
      <vt:lpstr>Слайд 90</vt:lpstr>
      <vt:lpstr>Слайд 91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BIBL</dc:creator>
  <cp:lastModifiedBy>BIBL</cp:lastModifiedBy>
  <cp:revision>71</cp:revision>
  <dcterms:created xsi:type="dcterms:W3CDTF">2017-05-02T02:52:53Z</dcterms:created>
  <dcterms:modified xsi:type="dcterms:W3CDTF">2017-05-24T04:35:22Z</dcterms:modified>
</cp:coreProperties>
</file>