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2" r:id="rId4"/>
    <p:sldId id="257" r:id="rId5"/>
    <p:sldId id="262" r:id="rId6"/>
    <p:sldId id="264" r:id="rId7"/>
    <p:sldId id="263" r:id="rId8"/>
    <p:sldId id="260" r:id="rId9"/>
    <p:sldId id="258" r:id="rId10"/>
    <p:sldId id="259" r:id="rId11"/>
    <p:sldId id="26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75" r:id="rId27"/>
    <p:sldId id="281" r:id="rId28"/>
    <p:sldId id="284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25144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События гражданской войны на территории </a:t>
            </a:r>
            <a:r>
              <a:rPr lang="ru-RU" dirty="0"/>
              <a:t>С</a:t>
            </a:r>
            <a:r>
              <a:rPr lang="ru-RU" dirty="0" smtClean="0"/>
              <a:t>ургутского уезда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949280"/>
            <a:ext cx="8587680" cy="79553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Подготовила: преподаватель-организатор ОБЖ АФОГБПОУ «ТПТ»</a:t>
            </a:r>
          </a:p>
          <a:p>
            <a:pPr algn="r"/>
            <a:r>
              <a:rPr lang="ru-RU" dirty="0" smtClean="0"/>
              <a:t>Белобородова Наталья Валерьевна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55272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3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80526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1873 г. в </a:t>
            </a:r>
            <a:r>
              <a:rPr lang="ru-RU" dirty="0" err="1"/>
              <a:t>Сургутском</a:t>
            </a:r>
            <a:r>
              <a:rPr lang="ru-RU" dirty="0"/>
              <a:t> округе вместо двенадцати волостей было образовано пять инородческих управ. </a:t>
            </a:r>
            <a:r>
              <a:rPr lang="ru-RU" dirty="0" err="1"/>
              <a:t>Тундринская</a:t>
            </a:r>
            <a:r>
              <a:rPr lang="ru-RU" dirty="0"/>
              <a:t>, </a:t>
            </a:r>
            <a:r>
              <a:rPr lang="ru-RU" dirty="0" err="1"/>
              <a:t>Локосовская</a:t>
            </a:r>
            <a:r>
              <a:rPr lang="ru-RU" dirty="0"/>
              <a:t>, Юганская, </a:t>
            </a:r>
            <a:r>
              <a:rPr lang="ru-RU" dirty="0" err="1"/>
              <a:t>Лумпокольская</a:t>
            </a:r>
            <a:r>
              <a:rPr lang="ru-RU" dirty="0"/>
              <a:t>, </a:t>
            </a:r>
            <a:r>
              <a:rPr lang="ru-RU" dirty="0" err="1"/>
              <a:t>Ларьятская</a:t>
            </a:r>
            <a:r>
              <a:rPr lang="ru-RU" dirty="0"/>
              <a:t>. Кроме инородческих управ в уезде существовало одна русская </a:t>
            </a:r>
            <a:r>
              <a:rPr lang="ru-RU" dirty="0" err="1"/>
              <a:t>Тундринская</a:t>
            </a:r>
            <a:r>
              <a:rPr lang="ru-RU" dirty="0"/>
              <a:t> волость, созданная в конце XVIII в. </a:t>
            </a:r>
            <a:endParaRPr lang="ru-RU" dirty="0" smtClean="0"/>
          </a:p>
          <a:p>
            <a:r>
              <a:rPr lang="ru-RU" dirty="0" smtClean="0"/>
              <a:t>Сообщение </a:t>
            </a:r>
            <a:r>
              <a:rPr lang="ru-RU" dirty="0"/>
              <a:t>между населенными пунктами Сургутского уезда летом осуществлялось по рекам, а в зимнее время года – по зимникам. </a:t>
            </a:r>
            <a:endParaRPr lang="ru-RU" dirty="0" smtClean="0"/>
          </a:p>
          <a:p>
            <a:r>
              <a:rPr lang="ru-RU" dirty="0" err="1" smtClean="0"/>
              <a:t>Тундрино</a:t>
            </a:r>
            <a:r>
              <a:rPr lang="ru-RU" dirty="0" smtClean="0"/>
              <a:t> </a:t>
            </a:r>
            <a:r>
              <a:rPr lang="ru-RU" dirty="0"/>
              <a:t>находилось на расстоянии 80 верст (1 верста равнялась 1066,8 метра) от Сургута по водному пути (73 версты – по зимнику), </a:t>
            </a:r>
            <a:r>
              <a:rPr lang="ru-RU" dirty="0" err="1"/>
              <a:t>Локосово</a:t>
            </a:r>
            <a:r>
              <a:rPr lang="ru-RU" dirty="0"/>
              <a:t> – на расстоянии 102 (90) верст, </a:t>
            </a:r>
            <a:r>
              <a:rPr lang="ru-RU" dirty="0" err="1"/>
              <a:t>Александрово</a:t>
            </a:r>
            <a:r>
              <a:rPr lang="ru-RU" dirty="0"/>
              <a:t> – на расстоянии 364 (365) верст. </a:t>
            </a:r>
          </a:p>
        </p:txBody>
      </p:sp>
    </p:spTree>
    <p:extLst>
      <p:ext uri="{BB962C8B-B14F-4D97-AF65-F5344CB8AC3E}">
        <p14:creationId xmlns:p14="http://schemas.microsoft.com/office/powerpoint/2010/main" xmlns="" val="3899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занятия жителей уезда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Рыболовство</a:t>
            </a:r>
            <a:r>
              <a:rPr lang="ru-RU" dirty="0"/>
              <a:t>, пушной промысел и заготовка дров для </a:t>
            </a:r>
            <a:r>
              <a:rPr lang="ru-RU" dirty="0" smtClean="0"/>
              <a:t>пароходов, заготовка кормов для скота.</a:t>
            </a:r>
          </a:p>
          <a:p>
            <a:r>
              <a:rPr lang="ru-RU" dirty="0" smtClean="0"/>
              <a:t>Промышленных </a:t>
            </a:r>
            <a:r>
              <a:rPr lang="ru-RU" dirty="0"/>
              <a:t>предприятий здесь не было, а из кустарей работали три кузнеца, которые правили ружья, лудили котлы, самовары. Работала одна сапожная мастерская на дому семьи </a:t>
            </a:r>
            <a:r>
              <a:rPr lang="ru-RU" dirty="0" err="1" smtClean="0"/>
              <a:t>Кондаковых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</a:t>
            </a:r>
            <a:r>
              <a:rPr lang="ru-RU" dirty="0"/>
              <a:t>1910 г. по Оби ежегодно курсировали четыре пассажирских парохода и множество буксирных. Все пароходы топились дровами, и на всех крупных пристанях – </a:t>
            </a:r>
            <a:r>
              <a:rPr lang="ru-RU" dirty="0" err="1"/>
              <a:t>Лямино</a:t>
            </a:r>
            <a:r>
              <a:rPr lang="ru-RU" dirty="0"/>
              <a:t>, Пилюгино, Белый Яр (Сургут), </a:t>
            </a:r>
            <a:r>
              <a:rPr lang="ru-RU" dirty="0" err="1"/>
              <a:t>Покур</a:t>
            </a:r>
            <a:r>
              <a:rPr lang="ru-RU" dirty="0"/>
              <a:t> – велась заготовка тысяч сажен (1 сажень составляла чуть более 2 метров) </a:t>
            </a:r>
            <a:r>
              <a:rPr lang="ru-RU" dirty="0" smtClean="0"/>
              <a:t>дров.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Процветала </a:t>
            </a:r>
            <a:r>
              <a:rPr lang="ru-RU" dirty="0"/>
              <a:t>торговля. В Сургуте насчитывалось одиннадцать магазинов и лавок.</a:t>
            </a:r>
          </a:p>
          <a:p>
            <a:endParaRPr lang="ru-RU" dirty="0"/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842268" y="9279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5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Революции 1917 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Известия о Февральской революции местные жители встретили совершенно спокойно. Размеренное течение их жизни практически никак не изменилось.</a:t>
            </a:r>
          </a:p>
          <a:p>
            <a:r>
              <a:rPr lang="ru-RU" dirty="0" smtClean="0"/>
              <a:t>Произошли некоторые </a:t>
            </a:r>
            <a:r>
              <a:rPr lang="ru-RU" dirty="0"/>
              <a:t>изменения в системе власти: вместо полиции образовалась народная милиция, уездных исправников заменили комиссары Временного правительства. </a:t>
            </a:r>
            <a:endParaRPr lang="ru-RU" dirty="0" smtClean="0"/>
          </a:p>
          <a:p>
            <a:r>
              <a:rPr lang="ru-RU" dirty="0" smtClean="0"/>
              <a:t>Были </a:t>
            </a:r>
            <a:r>
              <a:rPr lang="ru-RU" dirty="0"/>
              <a:t>провозглашены демократические свободы, разрешена деятельность общественных организаций и политических партий.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8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Смена власти происходила по мере получения сообщений из губернского </a:t>
            </a:r>
            <a:r>
              <a:rPr lang="ru-RU" dirty="0" smtClean="0"/>
              <a:t>центра.</a:t>
            </a:r>
          </a:p>
          <a:p>
            <a:r>
              <a:rPr lang="ru-RU" dirty="0" smtClean="0"/>
              <a:t>Социально-политическая </a:t>
            </a:r>
            <a:r>
              <a:rPr lang="ru-RU" dirty="0"/>
              <a:t>ситуация на территории Севера Западной Сибири на протяжении всего 1917 года оставалась стабильной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Гораздо </a:t>
            </a:r>
            <a:r>
              <a:rPr lang="ru-RU" dirty="0"/>
              <a:t>большее влияние на развитие ситуации в крае оказывали экономические проблемы. Серьезные противоречия наблюдались между кооперацией и частным предпринимательством, а так же между пришлыми русскими и коренным населением.</a:t>
            </a:r>
          </a:p>
          <a:p>
            <a:r>
              <a:rPr lang="ru-RU" dirty="0" smtClean="0"/>
              <a:t>В конце 1917 года в городе </a:t>
            </a:r>
            <a:r>
              <a:rPr lang="ru-RU" dirty="0"/>
              <a:t>происходят первые преобразования, сводившиеся в основном к запретам – на частную торговлю, на преподавание в школах Закона Божьего.</a:t>
            </a:r>
          </a:p>
          <a:p>
            <a:endParaRPr lang="ru-RU" dirty="0"/>
          </a:p>
        </p:txBody>
      </p:sp>
      <p:sp>
        <p:nvSpPr>
          <p:cNvPr id="2" name="Стрелка вправо с вырезом 1">
            <a:hlinkClick r:id="rId2" action="ppaction://hlinksldjump"/>
          </p:cNvPr>
          <p:cNvSpPr/>
          <p:nvPr/>
        </p:nvSpPr>
        <p:spPr>
          <a:xfrm>
            <a:off x="7740352" y="23435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4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Гражданская война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первой половине 1919 года Гражданская война не носила активного характера в основном из-за отсутствия надежных путей сообщения.</a:t>
            </a:r>
          </a:p>
          <a:p>
            <a:r>
              <a:rPr lang="ru-RU" dirty="0"/>
              <a:t>Летом – осенью 1919 года речные коммуникации стали использоваться воюющими сторонами для снабжения и подвоза подкреплений. Начинает образовываться </a:t>
            </a:r>
            <a:r>
              <a:rPr lang="ru-RU" dirty="0" err="1"/>
              <a:t>краснопартизанское</a:t>
            </a:r>
            <a:r>
              <a:rPr lang="ru-RU" dirty="0"/>
              <a:t> движение.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51872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Одной из самых мрачных страниц в истории города и края,  стала осень 1919 года. </a:t>
            </a:r>
          </a:p>
          <a:p>
            <a:r>
              <a:rPr lang="ru-RU" dirty="0" smtClean="0"/>
              <a:t>Летом 1919 года из Тобольска на баржах вниз по Иртышу и Оби вывезли полторы тысячи заключенных из Тобольской тюрьмы. Существовал приказ: "Баржи возвращать в Томск "чистыми". В соответствии с этим "драконовским" приказом, узников расстреливали по пути следования в деревнях, на берегах рек или на самих баржах, выстраивая в цепочку. Эти баржи в народе прозвали "баржами смерти". Не многим удалось спастись. Так, житель села </a:t>
            </a:r>
            <a:r>
              <a:rPr lang="ru-RU" dirty="0" err="1" smtClean="0"/>
              <a:t>Тундрино</a:t>
            </a:r>
            <a:r>
              <a:rPr lang="ru-RU" dirty="0" smtClean="0"/>
              <a:t> К.Я. Замятин спас коммуниста З.П. </a:t>
            </a:r>
            <a:r>
              <a:rPr lang="ru-RU" dirty="0" err="1" smtClean="0"/>
              <a:t>Катченкова</a:t>
            </a:r>
            <a:r>
              <a:rPr lang="ru-RU" dirty="0" smtClean="0"/>
              <a:t>, случайно выловив его сетями из Оби.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15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489654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Политика Колчака, зверства белогвардейцев, привели к тому, что на борьбу с этим режимом поднялся весь народ. В тылу Колчака активную борьбу вели отряды, сформированные из крестьян, рыбаков, охотников - русских, ханты, манси</a:t>
            </a:r>
            <a:r>
              <a:rPr lang="ru-RU" dirty="0" smtClean="0"/>
              <a:t>.</a:t>
            </a:r>
          </a:p>
          <a:p>
            <a:r>
              <a:rPr lang="ru-RU" dirty="0"/>
              <a:t>Во льдах Оби около Сургута замерз целый караван пароходов и барж, на которых отступали отряды колчаковцев из Тобольска, </a:t>
            </a:r>
            <a:r>
              <a:rPr lang="ru-RU" dirty="0" err="1"/>
              <a:t>Обдорска</a:t>
            </a:r>
            <a:r>
              <a:rPr lang="ru-RU" dirty="0"/>
              <a:t>, Березова.</a:t>
            </a:r>
          </a:p>
          <a:p>
            <a:r>
              <a:rPr lang="ru-RU" dirty="0" smtClean="0"/>
              <a:t>В Сургуте, </a:t>
            </a:r>
            <a:r>
              <a:rPr lang="ru-RU" dirty="0"/>
              <a:t>в </a:t>
            </a:r>
            <a:r>
              <a:rPr lang="ru-RU" dirty="0" smtClean="0"/>
              <a:t> этот период, </a:t>
            </a:r>
            <a:r>
              <a:rPr lang="ru-RU" dirty="0"/>
              <a:t>сформировался довольно крупный отряд разрозненных </a:t>
            </a:r>
            <a:r>
              <a:rPr lang="ru-RU" dirty="0" err="1"/>
              <a:t>колчаковских</a:t>
            </a:r>
            <a:r>
              <a:rPr lang="ru-RU" dirty="0"/>
              <a:t> войск. </a:t>
            </a:r>
            <a:endParaRPr lang="ru-RU" dirty="0" smtClean="0"/>
          </a:p>
          <a:p>
            <a:r>
              <a:rPr lang="ru-RU" dirty="0" smtClean="0"/>
              <a:t>Безвыходность </a:t>
            </a:r>
            <a:r>
              <a:rPr lang="ru-RU" dirty="0"/>
              <a:t>положения, страх, отсутствие единого руководства </a:t>
            </a:r>
            <a:r>
              <a:rPr lang="ru-RU" dirty="0" smtClean="0"/>
              <a:t>порождали </a:t>
            </a:r>
            <a:r>
              <a:rPr lang="ru-RU" dirty="0"/>
              <a:t>звериную злобу у этих людей</a:t>
            </a:r>
            <a:r>
              <a:rPr lang="ru-RU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"/>
            <a:ext cx="2808312" cy="19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 rot="5400000">
            <a:off x="4859078" y="-116246"/>
            <a:ext cx="303660" cy="19373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651160"/>
            <a:ext cx="136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колчаковцы</a:t>
            </a:r>
          </a:p>
        </p:txBody>
      </p:sp>
    </p:spTree>
    <p:extLst>
      <p:ext uri="{BB962C8B-B14F-4D97-AF65-F5344CB8AC3E}">
        <p14:creationId xmlns:p14="http://schemas.microsoft.com/office/powerpoint/2010/main" xmlns="" val="25091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Ответная реакция была и у </a:t>
            </a:r>
            <a:r>
              <a:rPr lang="ru-RU" dirty="0" err="1"/>
              <a:t>сургутян</a:t>
            </a:r>
            <a:r>
              <a:rPr lang="ru-RU" dirty="0"/>
              <a:t>. И они с нетерпением ждали прихода Красной Армии</a:t>
            </a:r>
          </a:p>
          <a:p>
            <a:r>
              <a:rPr lang="ru-RU" dirty="0" smtClean="0"/>
              <a:t>9 </a:t>
            </a:r>
            <a:r>
              <a:rPr lang="ru-RU" dirty="0"/>
              <a:t>декабря 1919 года Сургут занял отряд Красной Армии под руководством Х.Г. Башмакова, прибывший из </a:t>
            </a:r>
            <a:r>
              <a:rPr lang="ru-RU" dirty="0" err="1"/>
              <a:t>Самарово</a:t>
            </a:r>
            <a:r>
              <a:rPr lang="ru-RU" dirty="0"/>
              <a:t> (Ханты-Мансийска). В составе отряда Башмакова были и </a:t>
            </a:r>
            <a:r>
              <a:rPr lang="ru-RU" dirty="0" err="1"/>
              <a:t>сургутяне</a:t>
            </a:r>
            <a:r>
              <a:rPr lang="ru-RU" dirty="0"/>
              <a:t>: братья Захаровы, Галактион Кондаков, Лука </a:t>
            </a:r>
            <a:r>
              <a:rPr lang="ru-RU" dirty="0" err="1"/>
              <a:t>Ернов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Первым делом 21 декабря 1919 года состоялось общее собрание горожан, создана народная милиция во главе с местным жителем </a:t>
            </a:r>
            <a:r>
              <a:rPr lang="ru-RU" dirty="0" err="1"/>
              <a:t>С.И.Панкиным</a:t>
            </a:r>
            <a:r>
              <a:rPr lang="ru-RU" dirty="0"/>
              <a:t>. Избран Сургутский Ревком - полномочный орган Советской власти. </a:t>
            </a:r>
            <a:endParaRPr lang="ru-RU" dirty="0" smtClean="0"/>
          </a:p>
          <a:p>
            <a:r>
              <a:rPr lang="ru-RU" dirty="0"/>
              <a:t>1920 год был по существу первым годом Советской власти в Сургуте, которой приходилось ломать уклад старой жизни, проводить продразверстку, укреплять кооперацию, оказывать помощь трудовым артелям. Особенно трудно решались социальные вопросы. Например, проведение в жизнь декрета "об отделении церкви от государства"</a:t>
            </a:r>
          </a:p>
        </p:txBody>
      </p:sp>
    </p:spTree>
    <p:extLst>
      <p:ext uri="{BB962C8B-B14F-4D97-AF65-F5344CB8AC3E}">
        <p14:creationId xmlns:p14="http://schemas.microsoft.com/office/powerpoint/2010/main" xmlns="" val="2335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Установление </a:t>
            </a:r>
            <a:r>
              <a:rPr lang="ru-RU" dirty="0"/>
              <a:t>Советской власти в Сургуте происходило в противоречивых сложнейших условиях, когда не хватало элементарной грамотности. Нарастало недовольство проводимой продразверсткой, всеобщей трудовой повинностью, были затронуты религиозные чувства людей</a:t>
            </a:r>
            <a:r>
              <a:rPr lang="ru-RU" dirty="0" smtClean="0"/>
              <a:t>.</a:t>
            </a:r>
          </a:p>
          <a:p>
            <a:r>
              <a:rPr lang="ru-RU" dirty="0"/>
              <a:t>Крестьяне были недовольны ликвидацией формировавшихся рыночных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8092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Крупнейшим событием конца Гражданской войны стало восстание крестьян против большевистского режима в 1921 году</a:t>
            </a:r>
            <a:r>
              <a:rPr lang="ru-RU" dirty="0" smtClean="0"/>
              <a:t>.</a:t>
            </a:r>
          </a:p>
          <a:p>
            <a:r>
              <a:rPr lang="ru-RU" dirty="0"/>
              <a:t>На территории Севера Западной Сибири отсутствовали условия для развертывания крупных воинских соединений, проведения фронтовых операций и т.п., поэтому </a:t>
            </a:r>
            <a:r>
              <a:rPr lang="ru-RU" dirty="0" smtClean="0"/>
              <a:t>боевые </a:t>
            </a:r>
            <a:r>
              <a:rPr lang="ru-RU" dirty="0"/>
              <a:t>действия носили здесь эпизодический характер и связаны были с решением частных зада</a:t>
            </a:r>
            <a:r>
              <a:rPr lang="ru-RU" dirty="0" smtClean="0"/>
              <a:t>.</a:t>
            </a:r>
          </a:p>
          <a:p>
            <a:r>
              <a:rPr lang="ru-RU" dirty="0"/>
              <a:t>Январь 1921 г. принёс </a:t>
            </a:r>
            <a:r>
              <a:rPr lang="ru-RU" dirty="0" err="1"/>
              <a:t>сургутянам</a:t>
            </a:r>
            <a:r>
              <a:rPr lang="ru-RU" dirty="0"/>
              <a:t> тревожные вести - в </a:t>
            </a:r>
            <a:r>
              <a:rPr lang="ru-RU" dirty="0" err="1"/>
              <a:t>Ишимском</a:t>
            </a:r>
            <a:r>
              <a:rPr lang="ru-RU" dirty="0"/>
              <a:t> уезде Тобольской губернии (ныне Тюменская область) вспыхнули волнения среди крестьян, недовольных политикой военного коммунизма.</a:t>
            </a:r>
          </a:p>
        </p:txBody>
      </p:sp>
    </p:spTree>
    <p:extLst>
      <p:ext uri="{BB962C8B-B14F-4D97-AF65-F5344CB8AC3E}">
        <p14:creationId xmlns:p14="http://schemas.microsoft.com/office/powerpoint/2010/main" xmlns="" val="37742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«… Знание прошлого Отечества делает человека богаче духом, тверже характером и умнее разумом. 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История воспитывает в нем необходимое чувство национальной гордости»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В. Пикуль.</a:t>
            </a:r>
          </a:p>
          <a:p>
            <a:pPr algn="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Цель доклада:</a:t>
            </a:r>
          </a:p>
          <a:p>
            <a:pPr>
              <a:buNone/>
            </a:pPr>
            <a:r>
              <a:rPr lang="ru-RU" dirty="0" smtClean="0"/>
              <a:t>   изучение истории родного края;</a:t>
            </a:r>
          </a:p>
          <a:p>
            <a:pPr>
              <a:buNone/>
            </a:pPr>
            <a:r>
              <a:rPr lang="ru-RU" dirty="0" smtClean="0"/>
              <a:t>   воспитание патриотизма  у молодого поколения через исторические документы и исторические факты, материалы краеведческого музея;   </a:t>
            </a: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 концу февраля крестьянские волнения вплотную приблизились к Сургуту. </a:t>
            </a:r>
          </a:p>
          <a:p>
            <a:r>
              <a:rPr lang="ru-RU" dirty="0" smtClean="0"/>
              <a:t>В </a:t>
            </a:r>
            <a:r>
              <a:rPr lang="ru-RU" dirty="0"/>
              <a:t>городе было объявлено военное положение. Коммунисты и комсомольцы считались мобилизованными</a:t>
            </a:r>
            <a:r>
              <a:rPr lang="ru-RU" dirty="0" smtClean="0"/>
              <a:t>.</a:t>
            </a:r>
          </a:p>
          <a:p>
            <a:r>
              <a:rPr lang="ru-RU" dirty="0"/>
              <a:t>Сформированный добровольческий отряд выступил в с. </a:t>
            </a:r>
            <a:r>
              <a:rPr lang="ru-RU" dirty="0" err="1"/>
              <a:t>Самарово</a:t>
            </a:r>
            <a:r>
              <a:rPr lang="ru-RU" dirty="0"/>
              <a:t>, где влился в состав революционных войск Севера.</a:t>
            </a:r>
          </a:p>
          <a:p>
            <a:r>
              <a:rPr lang="ru-RU" dirty="0"/>
              <a:t>В ночь на 9 марта 1921 г. из Сургута в сторону Томска отошёл последний </a:t>
            </a:r>
            <a:r>
              <a:rPr lang="ru-RU" dirty="0" err="1"/>
              <a:t>эвакообоз</a:t>
            </a:r>
            <a:r>
              <a:rPr lang="ru-RU" dirty="0"/>
              <a:t>. Судьба его была печальной. На пути к Томску он встретил заслон мятежников около д. </a:t>
            </a:r>
            <a:r>
              <a:rPr lang="ru-RU" dirty="0" err="1"/>
              <a:t>Вампугольск</a:t>
            </a:r>
            <a:r>
              <a:rPr lang="ru-RU" dirty="0"/>
              <a:t>. Спасая архивы, пятёрка смельчаков, прикрывая прорыв основной части отряда, в неравном бою погибла.</a:t>
            </a:r>
          </a:p>
        </p:txBody>
      </p:sp>
    </p:spTree>
    <p:extLst>
      <p:ext uri="{BB962C8B-B14F-4D97-AF65-F5344CB8AC3E}">
        <p14:creationId xmlns:p14="http://schemas.microsoft.com/office/powerpoint/2010/main" xmlns="" val="42318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61662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Весной 1921 г. повстанческие отряды оперировали на огромной территории от </a:t>
            </a:r>
            <a:r>
              <a:rPr lang="ru-RU" dirty="0" err="1"/>
              <a:t>Обдорска</a:t>
            </a:r>
            <a:r>
              <a:rPr lang="ru-RU" dirty="0"/>
              <a:t> (ныне — Салехард) на севере до Каркаралинска на юге, от станции Тугулым на западе до Сургута на востоке</a:t>
            </a:r>
            <a:r>
              <a:rPr lang="ru-RU" dirty="0" smtClean="0"/>
              <a:t>.</a:t>
            </a:r>
          </a:p>
          <a:p>
            <a:r>
              <a:rPr lang="ru-RU" dirty="0"/>
              <a:t>9 марта 1921 года, после оставления коммунистами и их сторонниками города, Сургут попадает под власть «партизан» (так сами себя называли участники Западно-Сибирского восстания</a:t>
            </a:r>
            <a:r>
              <a:rPr lang="ru-RU" dirty="0" smtClean="0"/>
              <a:t>).</a:t>
            </a:r>
          </a:p>
          <a:p>
            <a:r>
              <a:rPr lang="ru-RU" dirty="0"/>
              <a:t>Под властью «партизан» город находился около двух месяцев с 9 марта по 29 мая 1921 года. Уже 9 марта они собирают общее собрание жителей города и выбирают  Комитет общественной безопасности.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94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Повстанцы создали «Народную армию», координацию действий которой осуществлял «Штаб сибирского фронта». На территории Сургутского уезда ее  составили повстанческие отряды. Значительная часть именно этих подразделений к середине марта </a:t>
            </a:r>
            <a:r>
              <a:rPr lang="ru-RU" dirty="0" smtClean="0"/>
              <a:t>1921 </a:t>
            </a:r>
            <a:r>
              <a:rPr lang="ru-RU" dirty="0"/>
              <a:t>года вплотную подошла к границе Нарымского края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Базой </a:t>
            </a:r>
            <a:r>
              <a:rPr lang="ru-RU" dirty="0"/>
              <a:t>повстанцев была выбрана деревня </a:t>
            </a:r>
            <a:r>
              <a:rPr lang="ru-RU" dirty="0" err="1"/>
              <a:t>Мурасово</a:t>
            </a:r>
            <a:r>
              <a:rPr lang="ru-RU" dirty="0"/>
              <a:t>, что на левобережье Оби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Одновременно </a:t>
            </a:r>
            <a:r>
              <a:rPr lang="ru-RU" dirty="0"/>
              <a:t>в </a:t>
            </a:r>
            <a:r>
              <a:rPr lang="ru-RU" dirty="0" smtClean="0"/>
              <a:t>село </a:t>
            </a:r>
            <a:r>
              <a:rPr lang="ru-RU" dirty="0" err="1"/>
              <a:t>Тымское</a:t>
            </a:r>
            <a:r>
              <a:rPr lang="ru-RU" dirty="0"/>
              <a:t> стягивались силы для отпора антибольшевистским соединениям. </a:t>
            </a:r>
          </a:p>
        </p:txBody>
      </p:sp>
    </p:spTree>
    <p:extLst>
      <p:ext uri="{BB962C8B-B14F-4D97-AF65-F5344CB8AC3E}">
        <p14:creationId xmlns:p14="http://schemas.microsoft.com/office/powerpoint/2010/main" xmlns="" val="303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Тымское</a:t>
            </a:r>
            <a:r>
              <a:rPr lang="ru-RU" dirty="0"/>
              <a:t>, объявленное на военном положении, готовилось к решающему сражению, укреплялась и д. </a:t>
            </a:r>
            <a:r>
              <a:rPr lang="ru-RU" dirty="0" err="1"/>
              <a:t>Мурасово</a:t>
            </a:r>
            <a:r>
              <a:rPr lang="ru-RU" dirty="0"/>
              <a:t>. На крышах и чердаках повстанцы оборудовали огневые точки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</a:t>
            </a:r>
            <a:r>
              <a:rPr lang="ru-RU" dirty="0"/>
              <a:t>подрыва духа красных и привлечения на свою сторону новых соратников они сочиняли многочисленные </a:t>
            </a:r>
            <a:r>
              <a:rPr lang="ru-RU" dirty="0" err="1"/>
              <a:t>возвания</a:t>
            </a:r>
            <a:r>
              <a:rPr lang="ru-RU" dirty="0"/>
              <a:t>.</a:t>
            </a:r>
          </a:p>
          <a:p>
            <a:r>
              <a:rPr lang="ru-RU" dirty="0" smtClean="0"/>
              <a:t>Лишь </a:t>
            </a:r>
            <a:r>
              <a:rPr lang="ru-RU" dirty="0"/>
              <a:t>к середине марта противостояние повстанцев и красных разрешилось выдвижением красных к деревне </a:t>
            </a:r>
            <a:r>
              <a:rPr lang="ru-RU" dirty="0" err="1"/>
              <a:t>Мурасово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1532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Наступление красных началось с реки, погода благоприятствовала лобовой атаке, пасмурная погода и обильный мокрый снег, </a:t>
            </a:r>
            <a:r>
              <a:rPr lang="ru-RU" dirty="0" smtClean="0"/>
              <a:t>это делало </a:t>
            </a:r>
            <a:r>
              <a:rPr lang="ru-RU" dirty="0"/>
              <a:t>штурм возможным.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центре был поставлен отряд В.И. </a:t>
            </a:r>
            <a:r>
              <a:rPr lang="ru-RU" dirty="0" err="1"/>
              <a:t>Толпарова</a:t>
            </a:r>
            <a:r>
              <a:rPr lang="ru-RU" dirty="0"/>
              <a:t>, слева пулеметы, а с права - томские чекисты. Над отрядами восставших нависла угроза полного уничтожения.         </a:t>
            </a:r>
            <a:endParaRPr lang="ru-RU" dirty="0" smtClean="0"/>
          </a:p>
          <a:p>
            <a:r>
              <a:rPr lang="ru-RU" dirty="0" smtClean="0"/>
              <a:t>Со </a:t>
            </a:r>
            <a:r>
              <a:rPr lang="ru-RU" dirty="0"/>
              <a:t>стороны нападавших потери составили 4 человека убитыми, в том числе и командир отряда В.И. </a:t>
            </a:r>
            <a:r>
              <a:rPr lang="ru-RU" dirty="0" err="1"/>
              <a:t>Толпаров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Один </a:t>
            </a:r>
            <a:r>
              <a:rPr lang="ru-RU" dirty="0"/>
              <a:t>из участников того боя свидетельствовал, что в числе 29 пленных, захваченных в бою, были и «руководители бандитского штаба». </a:t>
            </a:r>
          </a:p>
        </p:txBody>
      </p:sp>
    </p:spTree>
    <p:extLst>
      <p:ext uri="{BB962C8B-B14F-4D97-AF65-F5344CB8AC3E}">
        <p14:creationId xmlns:p14="http://schemas.microsoft.com/office/powerpoint/2010/main" xmlns="" val="39405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3038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 следующий день после </a:t>
            </a:r>
            <a:r>
              <a:rPr lang="ru-RU" dirty="0" err="1"/>
              <a:t>мурасовского</a:t>
            </a:r>
            <a:r>
              <a:rPr lang="ru-RU" dirty="0"/>
              <a:t> боя были заняты красными д. </a:t>
            </a:r>
            <a:r>
              <a:rPr lang="ru-RU" dirty="0" err="1"/>
              <a:t>Прохоркино</a:t>
            </a:r>
            <a:r>
              <a:rPr lang="ru-RU" dirty="0"/>
              <a:t>, юрты </a:t>
            </a:r>
            <a:r>
              <a:rPr lang="ru-RU" dirty="0" err="1"/>
              <a:t>Лымжины</a:t>
            </a:r>
            <a:r>
              <a:rPr lang="ru-RU" dirty="0"/>
              <a:t> и д. </a:t>
            </a:r>
            <a:r>
              <a:rPr lang="ru-RU" dirty="0" err="1"/>
              <a:t>Верхнепанино</a:t>
            </a:r>
            <a:r>
              <a:rPr lang="ru-RU" dirty="0"/>
              <a:t>. Хотя преследование было стремительным еще быстрее распространялись слухи: «Коммунисты </a:t>
            </a:r>
            <a:r>
              <a:rPr lang="ru-RU" dirty="0" smtClean="0"/>
              <a:t>расстреливают </a:t>
            </a:r>
            <a:r>
              <a:rPr lang="ru-RU" dirty="0"/>
              <a:t>всех от мала до велика». По воспоминаниям очевидца событий: « Поселения что попадались на пути красных подчас оказывались пусты, люди уходили в лес, </a:t>
            </a:r>
            <a:r>
              <a:rPr lang="ru-RU" dirty="0" smtClean="0"/>
              <a:t>на </a:t>
            </a:r>
            <a:r>
              <a:rPr lang="ru-RU" dirty="0"/>
              <a:t>хутора…»</a:t>
            </a:r>
          </a:p>
          <a:p>
            <a:r>
              <a:rPr lang="ru-RU" dirty="0"/>
              <a:t>23 марта 1921 года в 10 часов вечера без боя красные заняли Александровское, 26 марта 1921 года опять без боя заняли д. </a:t>
            </a:r>
            <a:r>
              <a:rPr lang="ru-RU" dirty="0" err="1"/>
              <a:t>Нижневартовскую</a:t>
            </a:r>
            <a:r>
              <a:rPr lang="ru-RU" dirty="0"/>
              <a:t>. Таким образом </a:t>
            </a:r>
            <a:r>
              <a:rPr lang="ru-RU" dirty="0" err="1"/>
              <a:t>меннее</a:t>
            </a:r>
            <a:r>
              <a:rPr lang="ru-RU" dirty="0"/>
              <a:t> чем за две недели повстанцы были вытеснены за пределы Александровской земли. А весной, с открытием навигации </a:t>
            </a:r>
            <a:r>
              <a:rPr lang="ru-RU" dirty="0" err="1"/>
              <a:t>нарымско-сургутское</a:t>
            </a:r>
            <a:r>
              <a:rPr lang="ru-RU" dirty="0"/>
              <a:t> восстание было полностью подавлено.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67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Период западно-сибирского крестьянского восстания 1921 года являлся заключительным этапом гражданской войны. После подавления восстания экономическое положение в крае ухудшилось. Оказались заброшенными многие угодья, нарастал упадок в животноводстве. К лету 1921 года продовольственные ресурсы иссякли. Главным итогом войны стали разруха, разочарование и апатия населения.</a:t>
            </a:r>
          </a:p>
          <a:p>
            <a:r>
              <a:rPr lang="ru-RU" dirty="0"/>
              <a:t>В 1922 году в процессе восстановления советских органов на Обь-Иртышском Севере были созданы два уездных исполнительных комитета - Березовский и Сургутский, а так же волостные комитеты и сельские Советы.</a:t>
            </a:r>
          </a:p>
          <a:p>
            <a:r>
              <a:rPr lang="ru-RU" dirty="0"/>
              <a:t>Сургут, прошедший через испытания революций и Гражданской войны, лишенный статуса города, медленно, но верно, шел навстречу своему второму рождению, став крупнейшим промышленным центром Западной Сибири.</a:t>
            </a:r>
          </a:p>
        </p:txBody>
      </p:sp>
    </p:spTree>
    <p:extLst>
      <p:ext uri="{BB962C8B-B14F-4D97-AF65-F5344CB8AC3E}">
        <p14:creationId xmlns:p14="http://schemas.microsoft.com/office/powerpoint/2010/main" xmlns="" val="6670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 </a:t>
            </a:r>
            <a:r>
              <a:rPr lang="ru-RU" dirty="0"/>
              <a:t>разделения Тобольской губернии в 1919 г., </a:t>
            </a:r>
            <a:r>
              <a:rPr lang="ru-RU" dirty="0" err="1"/>
              <a:t>Лумпокольская</a:t>
            </a:r>
            <a:r>
              <a:rPr lang="ru-RU" dirty="0"/>
              <a:t> волость некоторое время входит в Тюменскую губернию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Александровский район, включающий в себя территорию </a:t>
            </a:r>
            <a:r>
              <a:rPr lang="ru-RU" dirty="0" err="1"/>
              <a:t>Лумпокольской</a:t>
            </a:r>
            <a:r>
              <a:rPr lang="ru-RU" dirty="0"/>
              <a:t> волости, образован в составе Тобольского округа Уральской области 3 ноября 1923 г., но районные власти сформированы и начали функционировать с 2 февраля 1924 г., а 28 марта 1924 г. село Нижне-</a:t>
            </a:r>
            <a:r>
              <a:rPr lang="ru-RU" dirty="0" err="1"/>
              <a:t>Лумпокольское</a:t>
            </a:r>
            <a:r>
              <a:rPr lang="ru-RU" dirty="0"/>
              <a:t> переименовано в Александровское. </a:t>
            </a:r>
            <a:endParaRPr lang="ru-RU" dirty="0" smtClean="0"/>
          </a:p>
          <a:p>
            <a:r>
              <a:rPr lang="ru-RU" dirty="0" smtClean="0"/>
              <a:t>25 </a:t>
            </a:r>
            <a:r>
              <a:rPr lang="ru-RU" dirty="0"/>
              <a:t>мая 1925 г. Александровский район в составе Томского округа входит в Сибирский край, затем в состав Западно-Сибирского края (1930 – 1937), Новосибирской области (1937 – 1944). С 1932 по 1944 гг. существует Нарымский округ в составе Западно-Сибирского края и Новосибирской области, куда входит наш район.</a:t>
            </a:r>
          </a:p>
        </p:txBody>
      </p:sp>
      <p:sp>
        <p:nvSpPr>
          <p:cNvPr id="2" name="Стрелка вправо с вырезом 1">
            <a:hlinkClick r:id="rId2" action="ppaction://hlinksldjump"/>
          </p:cNvPr>
          <p:cNvSpPr/>
          <p:nvPr/>
        </p:nvSpPr>
        <p:spPr>
          <a:xfrm>
            <a:off x="7740352" y="16234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Используемая литература и интернет ресурсы: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73325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archi.ru›</a:t>
            </a:r>
            <a:r>
              <a:rPr lang="ru-RU" dirty="0" smtClean="0"/>
              <a:t>Книги</a:t>
            </a:r>
            <a:r>
              <a:rPr lang="en-US" dirty="0" smtClean="0"/>
              <a:t>›</a:t>
            </a:r>
            <a:r>
              <a:rPr lang="en-US" dirty="0" err="1" smtClean="0"/>
              <a:t>publication.html?id</a:t>
            </a:r>
            <a:r>
              <a:rPr lang="en-US" dirty="0" smtClean="0"/>
              <a:t>…</a:t>
            </a:r>
            <a:endParaRPr lang="ru-RU" dirty="0" smtClean="0"/>
          </a:p>
          <a:p>
            <a:pPr lvl="0"/>
            <a:r>
              <a:rPr lang="en-US" dirty="0" err="1" smtClean="0"/>
              <a:t>cyberleninka.ru›article</a:t>
            </a:r>
            <a:r>
              <a:rPr lang="en-US" dirty="0" smtClean="0"/>
              <a:t>…</a:t>
            </a:r>
            <a:r>
              <a:rPr lang="en-US" dirty="0" err="1" smtClean="0"/>
              <a:t>surgut</a:t>
            </a:r>
            <a:r>
              <a:rPr lang="en-US" dirty="0" smtClean="0"/>
              <a:t>…</a:t>
            </a:r>
            <a:r>
              <a:rPr lang="en-US" dirty="0" err="1" smtClean="0"/>
              <a:t>vlastyu</a:t>
            </a:r>
            <a:r>
              <a:rPr lang="en-US" dirty="0" smtClean="0"/>
              <a:t>…</a:t>
            </a:r>
            <a:r>
              <a:rPr lang="en-US" dirty="0" err="1" smtClean="0"/>
              <a:t>vosstaniya</a:t>
            </a:r>
            <a:r>
              <a:rPr lang="en-US" dirty="0" smtClean="0"/>
              <a:t>…</a:t>
            </a:r>
            <a:endParaRPr lang="ru-RU" dirty="0" smtClean="0"/>
          </a:p>
          <a:p>
            <a:pPr lvl="0"/>
            <a:r>
              <a:rPr lang="en-US" dirty="0" err="1" smtClean="0"/>
              <a:t>Западно-Сибирское</a:t>
            </a:r>
            <a:r>
              <a:rPr lang="en-US" dirty="0" smtClean="0"/>
              <a:t> </a:t>
            </a:r>
            <a:r>
              <a:rPr lang="en-US" dirty="0" err="1" smtClean="0"/>
              <a:t>восстание</a:t>
            </a:r>
            <a:r>
              <a:rPr lang="en-US" dirty="0" smtClean="0"/>
              <a:t> 1921—1922	</a:t>
            </a:r>
            <a:endParaRPr lang="ru-RU" dirty="0" smtClean="0"/>
          </a:p>
          <a:p>
            <a:r>
              <a:rPr lang="en-US" dirty="0" smtClean="0"/>
              <a:t>encyclopaedia-russia.ru›10 </a:t>
            </a:r>
            <a:r>
              <a:rPr lang="en-US" dirty="0" err="1" smtClean="0"/>
              <a:t>случайных</a:t>
            </a:r>
            <a:r>
              <a:rPr lang="en-US" dirty="0" smtClean="0"/>
              <a:t> </a:t>
            </a:r>
            <a:r>
              <a:rPr lang="en-US" dirty="0" err="1" smtClean="0"/>
              <a:t>статей</a:t>
            </a:r>
            <a:r>
              <a:rPr lang="en-US" dirty="0" smtClean="0"/>
              <a:t>›?id=177</a:t>
            </a:r>
            <a:endParaRPr lang="ru-RU" dirty="0" smtClean="0"/>
          </a:p>
          <a:p>
            <a:pPr lvl="0"/>
            <a:r>
              <a:rPr lang="en-US" dirty="0" err="1" smtClean="0"/>
              <a:t>surwiki.admsurgut.ru›wiki</a:t>
            </a:r>
            <a:r>
              <a:rPr lang="en-US" dirty="0" smtClean="0"/>
              <a:t>/index…</a:t>
            </a:r>
            <a:r>
              <a:rPr lang="ru-RU" dirty="0" smtClean="0"/>
              <a:t>Сургут</a:t>
            </a:r>
            <a:r>
              <a:rPr lang="en-US" dirty="0" smtClean="0"/>
              <a:t>_</a:t>
            </a:r>
            <a:r>
              <a:rPr lang="ru-RU" dirty="0" smtClean="0"/>
              <a:t>в</a:t>
            </a:r>
            <a:r>
              <a:rPr lang="en-US" dirty="0" smtClean="0"/>
              <a:t>…XX</a:t>
            </a:r>
            <a:r>
              <a:rPr lang="ru-RU" dirty="0" smtClean="0"/>
              <a:t>века</a:t>
            </a:r>
          </a:p>
          <a:p>
            <a:pPr lvl="0"/>
            <a:r>
              <a:rPr lang="en-US" dirty="0" err="1" smtClean="0"/>
              <a:t>als.tomskinvest.ru›Историческая</a:t>
            </a:r>
            <a:r>
              <a:rPr lang="en-US" dirty="0" smtClean="0"/>
              <a:t> </a:t>
            </a:r>
            <a:r>
              <a:rPr lang="en-US" dirty="0" err="1" smtClean="0"/>
              <a:t>справка</a:t>
            </a:r>
            <a:endParaRPr lang="ru-RU" dirty="0" smtClean="0"/>
          </a:p>
          <a:p>
            <a:pPr lvl="0"/>
            <a:r>
              <a:rPr lang="ru-RU" dirty="0" smtClean="0"/>
              <a:t>Земля Александровская, под </a:t>
            </a:r>
            <a:r>
              <a:rPr lang="ru-RU" dirty="0" err="1" smtClean="0"/>
              <a:t>ред</a:t>
            </a:r>
            <a:r>
              <a:rPr lang="ru-RU" dirty="0" smtClean="0"/>
              <a:t> Я.А. Яковлева. Т.:1999 г.</a:t>
            </a:r>
          </a:p>
          <a:p>
            <a:pPr lvl="0"/>
            <a:r>
              <a:rPr lang="en-US" dirty="0" err="1" smtClean="0"/>
              <a:t>okrlib.ru›elektronnye_resursy</a:t>
            </a:r>
            <a:r>
              <a:rPr lang="en-US" dirty="0" smtClean="0"/>
              <a:t>…</a:t>
            </a:r>
            <a:r>
              <a:rPr lang="en-US" dirty="0" err="1" smtClean="0"/>
              <a:t>vojna_na</a:t>
            </a:r>
            <a:r>
              <a:rPr lang="en-US" dirty="0" smtClean="0"/>
              <a:t>…</a:t>
            </a:r>
            <a:r>
              <a:rPr lang="en-US" dirty="0" err="1" smtClean="0"/>
              <a:t>sobytiya</a:t>
            </a:r>
            <a:r>
              <a:rPr lang="en-US" dirty="0" smtClean="0"/>
              <a:t>/</a:t>
            </a:r>
            <a:endParaRPr lang="ru-RU" dirty="0" smtClean="0"/>
          </a:p>
          <a:p>
            <a:pPr lvl="0"/>
            <a:r>
              <a:rPr lang="en-US" dirty="0" err="1" smtClean="0"/>
              <a:t>vestniksr.ru›Новости</a:t>
            </a:r>
            <a:r>
              <a:rPr lang="en-US" dirty="0" smtClean="0"/>
              <a:t>›…-brosheny-v-vodu.html</a:t>
            </a:r>
            <a:endParaRPr lang="ru-RU" dirty="0" smtClean="0"/>
          </a:p>
          <a:p>
            <a:pPr lvl="0"/>
            <a:r>
              <a:rPr lang="en-US" dirty="0" err="1" smtClean="0"/>
              <a:t>zaimka.ru›Историография</a:t>
            </a:r>
            <a:r>
              <a:rPr lang="en-US" dirty="0" smtClean="0"/>
              <a:t> </a:t>
            </a:r>
            <a:r>
              <a:rPr lang="en-US" dirty="0" err="1" smtClean="0"/>
              <a:t>вопроса</a:t>
            </a:r>
            <a:endParaRPr lang="ru-RU" dirty="0" smtClean="0"/>
          </a:p>
          <a:p>
            <a:pPr lvl="0"/>
            <a:r>
              <a:rPr lang="en-US" dirty="0" err="1" smtClean="0"/>
              <a:t>SmolBattle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›</a:t>
            </a:r>
            <a:r>
              <a:rPr lang="en-US" dirty="0" smtClean="0"/>
              <a:t>threads</a:t>
            </a:r>
            <a:r>
              <a:rPr lang="ru-RU" dirty="0" smtClean="0"/>
              <a:t>/</a:t>
            </a:r>
            <a:r>
              <a:rPr lang="ru-RU" dirty="0" err="1" smtClean="0"/>
              <a:t>Гражданская-война-на-Урале</a:t>
            </a:r>
            <a:endParaRPr lang="ru-RU" dirty="0" smtClean="0"/>
          </a:p>
          <a:p>
            <a:pPr lvl="0"/>
            <a:r>
              <a:rPr lang="en-US" dirty="0" smtClean="0"/>
              <a:t>veligan.com.ru›256…</a:t>
            </a:r>
            <a:r>
              <a:rPr lang="en-US" dirty="0" err="1" smtClean="0"/>
              <a:t>sobytiia-grazhdanskoi-voiny-na</a:t>
            </a:r>
            <a:r>
              <a:rPr lang="en-US" dirty="0" smtClean="0"/>
              <a:t>…</a:t>
            </a:r>
            <a:endParaRPr lang="ru-RU" dirty="0" smtClean="0"/>
          </a:p>
          <a:p>
            <a:pPr lvl="0"/>
            <a:r>
              <a:rPr lang="en-US" dirty="0" err="1" smtClean="0"/>
              <a:t>ru</a:t>
            </a:r>
            <a:r>
              <a:rPr lang="ru-RU" dirty="0" smtClean="0"/>
              <a:t>.</a:t>
            </a:r>
            <a:r>
              <a:rPr lang="en-US" dirty="0" err="1" smtClean="0"/>
              <a:t>wikipedia</a:t>
            </a:r>
            <a:r>
              <a:rPr lang="ru-RU" dirty="0" smtClean="0"/>
              <a:t>.</a:t>
            </a:r>
            <a:r>
              <a:rPr lang="en-US" dirty="0" smtClean="0"/>
              <a:t>org</a:t>
            </a:r>
            <a:r>
              <a:rPr lang="ru-RU" dirty="0" smtClean="0"/>
              <a:t>›</a:t>
            </a:r>
            <a:r>
              <a:rPr lang="ru-RU" dirty="0" err="1" smtClean="0"/>
              <a:t>Западно-Сибирское</a:t>
            </a:r>
            <a:r>
              <a:rPr lang="ru-RU" dirty="0" smtClean="0"/>
              <a:t> восстание (1921—1922)</a:t>
            </a:r>
          </a:p>
          <a:p>
            <a:pPr lvl="0"/>
            <a:r>
              <a:rPr lang="ru-RU" dirty="0" err="1" smtClean="0"/>
              <a:t>ok.ru</a:t>
            </a:r>
            <a:r>
              <a:rPr lang="ru-RU" dirty="0" smtClean="0"/>
              <a:t>›</a:t>
            </a:r>
            <a:r>
              <a:rPr lang="ru-RU" dirty="0" err="1" smtClean="0"/>
              <a:t>starozhil</a:t>
            </a:r>
            <a:r>
              <a:rPr lang="ru-RU" dirty="0" smtClean="0"/>
              <a:t>/</a:t>
            </a:r>
            <a:r>
              <a:rPr lang="ru-RU" dirty="0" err="1" smtClean="0"/>
              <a:t>topic</a:t>
            </a:r>
            <a:r>
              <a:rPr lang="ru-RU" dirty="0" smtClean="0"/>
              <a:t>/64874774072068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884" y="1268760"/>
            <a:ext cx="8686800" cy="2899792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31515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5187206"/>
          </a:xfrm>
        </p:spPr>
        <p:txBody>
          <a:bodyPr>
            <a:normAutofit lnSpcReduction="10000"/>
          </a:bodyPr>
          <a:lstStyle/>
          <a:p>
            <a:r>
              <a:rPr lang="ru-RU" dirty="0">
                <a:hlinkClick r:id="rId2" action="ppaction://hlinksldjump"/>
              </a:rPr>
              <a:t>Сургут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  - администрация города;</a:t>
            </a:r>
          </a:p>
          <a:p>
            <a:pPr marL="0" indent="0">
              <a:buNone/>
            </a:pPr>
            <a:r>
              <a:rPr lang="ru-RU" dirty="0"/>
              <a:t>  - культура и здравоохранение;</a:t>
            </a:r>
          </a:p>
          <a:p>
            <a:pPr marL="0" indent="0">
              <a:buNone/>
            </a:pPr>
            <a:r>
              <a:rPr lang="ru-RU" dirty="0"/>
              <a:t>  - образование;</a:t>
            </a:r>
          </a:p>
          <a:p>
            <a:r>
              <a:rPr lang="ru-RU" dirty="0">
                <a:hlinkClick r:id="rId3" action="ppaction://hlinksldjump"/>
              </a:rPr>
              <a:t>Сургутский уезд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-  численность населения;</a:t>
            </a:r>
          </a:p>
          <a:p>
            <a:pPr marL="0" indent="0">
              <a:buNone/>
            </a:pPr>
            <a:r>
              <a:rPr lang="ru-RU" dirty="0"/>
              <a:t>  -  основные занятия жителей уезда;</a:t>
            </a:r>
          </a:p>
          <a:p>
            <a:r>
              <a:rPr lang="ru-RU" dirty="0" smtClean="0">
                <a:hlinkClick r:id="rId4" action="ppaction://hlinksldjump"/>
              </a:rPr>
              <a:t>Революции 1917 года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Гражданская война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0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Сургут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В конце XIX – начале ХХ вв. Сургут, гордо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носит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статус города,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по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данным «Обзора Тобольской губернии за 1910 г»., в городе проживало 1383 жителя, преимущественно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мещане-промысловики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и торговцы.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Большая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часть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сургутян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в начале ХХ в. жила в относительном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достатке, занималась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своими делами: воспитывала детей, трудилась, торговала и обустраивала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быт.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32" y="4797152"/>
            <a:ext cx="3734668" cy="203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611560" y="4050272"/>
            <a:ext cx="3960440" cy="5760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Сургутское</a:t>
            </a:r>
            <a:r>
              <a:rPr lang="ru-RU" dirty="0"/>
              <a:t> мужское училище, начало XX века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0" y="3621977"/>
            <a:ext cx="1872209" cy="235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>
            <a:off x="5580112" y="6204030"/>
            <a:ext cx="2592288" cy="49099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1" y="6211669"/>
            <a:ext cx="2448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Герб уездного города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42690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r>
              <a:rPr lang="ru-RU" dirty="0" smtClean="0"/>
              <a:t>Администрация города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городе находились: уездное полицейское управление, почтовое отделение, государственная сберегательная касса, камера мирового судьи, метеорологическая станция. </a:t>
            </a:r>
          </a:p>
          <a:p>
            <a:r>
              <a:rPr lang="ru-RU" dirty="0" smtClean="0"/>
              <a:t>Вся административная власть была сосредоточена в руках уездного исправника, возглавлявшего уездное полицейское управление. Кроме того, в Сургуте было городское общественное управление состоящее из 12 гласных и старосты, избираемых сроком на 4 года.</a:t>
            </a:r>
          </a:p>
          <a:p>
            <a:r>
              <a:rPr lang="ru-RU" dirty="0" smtClean="0"/>
              <a:t>Среди </a:t>
            </a:r>
            <a:r>
              <a:rPr lang="ru-RU" dirty="0" err="1" smtClean="0"/>
              <a:t>сургутских</a:t>
            </a:r>
            <a:r>
              <a:rPr lang="ru-RU" dirty="0" smtClean="0"/>
              <a:t> чиновников были: мировой судья по Сургутскому уезду; акцизный надзиратель и помощник лесничего по </a:t>
            </a:r>
            <a:r>
              <a:rPr lang="ru-RU" dirty="0" err="1" smtClean="0"/>
              <a:t>Самаровскому</a:t>
            </a:r>
            <a:r>
              <a:rPr lang="ru-RU" dirty="0" smtClean="0"/>
              <a:t> лесничеству.</a:t>
            </a:r>
          </a:p>
          <a:p>
            <a:r>
              <a:rPr lang="ru-RU" dirty="0" smtClean="0"/>
              <a:t>В 1903 г. в составе Сургутского уезда организованы два полицейских стана.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8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и здравоохранение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городе находился народный дом, при котором имелась библиотека с книжным фондом не более 500-600 книг. Всю неделю народный дом был закрыт и работал только по воскресеньям. Обязанности библиотекаря выполнял один из учителей, который приходил на два часа, чтобы выдать и обменять книги. Иногда по воскресеньям ставили спектакли. Летом заезжали китайские фокусники и факиры, которые показывали свое мастерство. Проводился показ немых картин исторического содержания: «Князь Владимир», «Куликовская битва», «Минин и Пожарский</a:t>
            </a:r>
            <a:r>
              <a:rPr lang="ru-RU" dirty="0" smtClean="0"/>
              <a:t>».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Сургуте имелась уездная больница, рассчитанная на пребывание в ней десяти пациентов.</a:t>
            </a:r>
          </a:p>
          <a:p>
            <a:r>
              <a:rPr lang="ru-RU" dirty="0"/>
              <a:t>Здесь трудились один врач, два фельдшера и одна акушерка. В </a:t>
            </a:r>
            <a:r>
              <a:rPr lang="ru-RU" dirty="0" err="1"/>
              <a:t>Тундринской</a:t>
            </a:r>
            <a:r>
              <a:rPr lang="ru-RU" dirty="0"/>
              <a:t>, </a:t>
            </a:r>
            <a:r>
              <a:rPr lang="ru-RU" dirty="0" err="1"/>
              <a:t>Локосовской</a:t>
            </a:r>
            <a:r>
              <a:rPr lang="ru-RU" dirty="0"/>
              <a:t>, Александровской, </a:t>
            </a:r>
            <a:r>
              <a:rPr lang="ru-RU" dirty="0" err="1"/>
              <a:t>Ларьятской</a:t>
            </a:r>
            <a:r>
              <a:rPr lang="ru-RU" dirty="0"/>
              <a:t> волостях имелись лишь фельдшеры.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48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0068" cy="1178768"/>
          </a:xfrm>
        </p:spPr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городе было две </a:t>
            </a:r>
            <a:r>
              <a:rPr lang="ru-RU" dirty="0"/>
              <a:t>начальные церковно-приходские школы, разделенные по половому признаку, с трехгодичным обучением. В каждой </a:t>
            </a:r>
            <a:r>
              <a:rPr lang="ru-RU" dirty="0" smtClean="0"/>
              <a:t>занимался </a:t>
            </a:r>
            <a:r>
              <a:rPr lang="ru-RU" dirty="0"/>
              <a:t>один учитель</a:t>
            </a:r>
            <a:r>
              <a:rPr lang="ru-RU" dirty="0" smtClean="0"/>
              <a:t>.</a:t>
            </a:r>
          </a:p>
          <a:p>
            <a:r>
              <a:rPr lang="ru-RU" dirty="0"/>
              <a:t>В 1903 г. </a:t>
            </a:r>
            <a:r>
              <a:rPr lang="ru-RU" dirty="0" smtClean="0"/>
              <a:t>было </a:t>
            </a:r>
            <a:r>
              <a:rPr lang="ru-RU" dirty="0"/>
              <a:t>открыто городское </a:t>
            </a:r>
            <a:r>
              <a:rPr lang="ru-RU" dirty="0" smtClean="0"/>
              <a:t>двухклассное мужское  </a:t>
            </a:r>
            <a:r>
              <a:rPr lang="ru-RU" dirty="0"/>
              <a:t>училище Министерства народного просвещения со сроком обучения пять лет. В нем работали три учителя. </a:t>
            </a:r>
            <a:endParaRPr lang="ru-RU" dirty="0" smtClean="0"/>
          </a:p>
          <a:p>
            <a:r>
              <a:rPr lang="ru-RU" dirty="0"/>
              <a:t>Дальнейшее образование в средней школе можно было продолжить только в Тобольске. </a:t>
            </a:r>
            <a:endParaRPr lang="ru-RU" dirty="0" smtClean="0"/>
          </a:p>
          <a:p>
            <a:r>
              <a:rPr lang="ru-RU" dirty="0"/>
              <a:t>Начальные школы также имелись в селах: </a:t>
            </a:r>
            <a:r>
              <a:rPr lang="ru-RU" dirty="0" err="1"/>
              <a:t>Тундрино</a:t>
            </a:r>
            <a:r>
              <a:rPr lang="ru-RU" dirty="0"/>
              <a:t>, </a:t>
            </a:r>
            <a:r>
              <a:rPr lang="ru-RU" dirty="0" err="1"/>
              <a:t>Югане</a:t>
            </a:r>
            <a:r>
              <a:rPr lang="ru-RU" dirty="0"/>
              <a:t>, </a:t>
            </a:r>
            <a:r>
              <a:rPr lang="ru-RU" dirty="0" err="1"/>
              <a:t>Локосово</a:t>
            </a:r>
            <a:r>
              <a:rPr lang="ru-RU" dirty="0"/>
              <a:t>, </a:t>
            </a:r>
            <a:r>
              <a:rPr lang="ru-RU" dirty="0" err="1"/>
              <a:t>Александрово</a:t>
            </a:r>
            <a:r>
              <a:rPr lang="ru-RU" dirty="0"/>
              <a:t>, </a:t>
            </a:r>
            <a:r>
              <a:rPr lang="ru-RU" dirty="0" err="1"/>
              <a:t>Ларьяке</a:t>
            </a:r>
            <a:r>
              <a:rPr lang="ru-RU" dirty="0"/>
              <a:t>. По инициативе </a:t>
            </a:r>
            <a:r>
              <a:rPr lang="ru-RU" dirty="0" err="1"/>
              <a:t>сургутского</a:t>
            </a:r>
            <a:r>
              <a:rPr lang="ru-RU" dirty="0"/>
              <a:t> уездного исправника Г.А. </a:t>
            </a:r>
            <a:r>
              <a:rPr lang="ru-RU" dirty="0" err="1"/>
              <a:t>Пирожникова</a:t>
            </a:r>
            <a:r>
              <a:rPr lang="ru-RU" dirty="0"/>
              <a:t> в 1904 г. в </a:t>
            </a:r>
            <a:r>
              <a:rPr lang="ru-RU" dirty="0" err="1"/>
              <a:t>Ларьяке</a:t>
            </a:r>
            <a:r>
              <a:rPr lang="ru-RU" dirty="0"/>
              <a:t> было открыто начальное училище Министерства народного просвещения, предназначенное для обучения грамоте детей инородцев. Первым его учителем стал Г.М. Дмитриев-Садовников, отобравший пятнадцать детей, в том числе остяков: четырех мальчиков и двух девочек. В последствии он составил словарь и грамматику остяцкого языка.</a:t>
            </a:r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774248" y="18864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9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Сургутский уезд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Сургут </a:t>
            </a:r>
            <a:r>
              <a:rPr lang="ru-RU" dirty="0" smtClean="0"/>
              <a:t>был </a:t>
            </a:r>
            <a:r>
              <a:rPr lang="ru-RU" dirty="0"/>
              <a:t>центром огромного уезда, охватывающего территорию современных Сургутского, </a:t>
            </a:r>
            <a:r>
              <a:rPr lang="ru-RU" dirty="0" err="1"/>
              <a:t>Нижневартовского</a:t>
            </a:r>
            <a:r>
              <a:rPr lang="ru-RU" dirty="0"/>
              <a:t>, </a:t>
            </a:r>
            <a:r>
              <a:rPr lang="ru-RU" dirty="0" err="1"/>
              <a:t>Нефтеюганского</a:t>
            </a:r>
            <a:r>
              <a:rPr lang="ru-RU" dirty="0"/>
              <a:t>, части Ханты-Мансийского и Александровского (Томская область) районов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Сургутский уезд образован </a:t>
            </a:r>
            <a:r>
              <a:rPr lang="ru-RU" dirty="0"/>
              <a:t>еще в 1594 г. с основанием Сургутского острога. </a:t>
            </a:r>
          </a:p>
        </p:txBody>
      </p:sp>
    </p:spTree>
    <p:extLst>
      <p:ext uri="{BB962C8B-B14F-4D97-AF65-F5344CB8AC3E}">
        <p14:creationId xmlns:p14="http://schemas.microsoft.com/office/powerpoint/2010/main" xmlns="" val="33303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Численность населения в уезде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8548 </a:t>
            </a:r>
            <a:r>
              <a:rPr lang="ru-RU" dirty="0" smtClean="0"/>
              <a:t>человек </a:t>
            </a:r>
            <a:r>
              <a:rPr lang="ru-RU" sz="2400" dirty="0" smtClean="0"/>
              <a:t>(преимущественно инородцы)</a:t>
            </a:r>
          </a:p>
          <a:p>
            <a:pPr algn="ctr"/>
            <a:r>
              <a:rPr lang="ru-RU" sz="2400" dirty="0" smtClean="0"/>
              <a:t>Согласно переписи населения </a:t>
            </a:r>
            <a:r>
              <a:rPr lang="ru-RU" dirty="0" smtClean="0"/>
              <a:t>1897 года</a:t>
            </a:r>
          </a:p>
          <a:p>
            <a:pPr marL="0" indent="0" algn="ctr">
              <a:buNone/>
            </a:pPr>
            <a:r>
              <a:rPr lang="ru-RU" sz="2400" dirty="0"/>
              <a:t>в уезде </a:t>
            </a:r>
            <a:r>
              <a:rPr lang="ru-RU" sz="2400" dirty="0" smtClean="0"/>
              <a:t>проживало</a:t>
            </a:r>
          </a:p>
          <a:p>
            <a:pPr marL="0" indent="0" algn="ctr">
              <a:buNone/>
            </a:pPr>
            <a:r>
              <a:rPr lang="ru-RU" sz="2400" dirty="0" smtClean="0"/>
              <a:t> </a:t>
            </a:r>
            <a:r>
              <a:rPr lang="ru-RU" dirty="0"/>
              <a:t>4012 мужчин и 3734 </a:t>
            </a:r>
            <a:r>
              <a:rPr lang="ru-RU" dirty="0" smtClean="0"/>
              <a:t>женщины</a:t>
            </a:r>
          </a:p>
          <a:p>
            <a:pPr marL="0" indent="0" algn="ctr">
              <a:buNone/>
            </a:pPr>
            <a:r>
              <a:rPr lang="ru-RU" sz="2400" dirty="0"/>
              <a:t>Это были представители двух национальных групп: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dirty="0" smtClean="0"/>
              <a:t>русские </a:t>
            </a:r>
            <a:r>
              <a:rPr lang="ru-RU" dirty="0"/>
              <a:t>и остяки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400" dirty="0"/>
              <a:t>Русских в уезде было </a:t>
            </a:r>
            <a:r>
              <a:rPr lang="ru-RU" dirty="0"/>
              <a:t>1041 </a:t>
            </a:r>
            <a:r>
              <a:rPr lang="ru-RU" sz="2400" dirty="0" smtClean="0"/>
              <a:t>мужчина</a:t>
            </a:r>
            <a:r>
              <a:rPr lang="ru-RU" dirty="0" smtClean="0"/>
              <a:t> </a:t>
            </a:r>
            <a:r>
              <a:rPr lang="ru-RU" sz="2400" dirty="0"/>
              <a:t>и</a:t>
            </a:r>
            <a:r>
              <a:rPr lang="ru-RU" dirty="0"/>
              <a:t> 1101 </a:t>
            </a:r>
            <a:r>
              <a:rPr lang="ru-RU" sz="2400" dirty="0" smtClean="0"/>
              <a:t>женщина</a:t>
            </a:r>
            <a:r>
              <a:rPr lang="ru-RU" dirty="0" smtClean="0"/>
              <a:t>. </a:t>
            </a:r>
            <a:r>
              <a:rPr lang="ru-RU" sz="2400" dirty="0"/>
              <a:t>Остяков</a:t>
            </a:r>
            <a:r>
              <a:rPr lang="ru-RU" dirty="0"/>
              <a:t> – 2947 и 2623 </a:t>
            </a:r>
            <a:r>
              <a:rPr lang="ru-RU" sz="2400" dirty="0"/>
              <a:t>соответственно. </a:t>
            </a:r>
          </a:p>
        </p:txBody>
      </p:sp>
    </p:spTree>
    <p:extLst>
      <p:ext uri="{BB962C8B-B14F-4D97-AF65-F5344CB8AC3E}">
        <p14:creationId xmlns:p14="http://schemas.microsoft.com/office/powerpoint/2010/main" xmlns="" val="42490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</TotalTime>
  <Words>2271</Words>
  <Application>Microsoft Office PowerPoint</Application>
  <PresentationFormat>Экран (4:3)</PresentationFormat>
  <Paragraphs>129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События гражданской войны на территории Сургутского уезда</vt:lpstr>
      <vt:lpstr>Слайд 2</vt:lpstr>
      <vt:lpstr>Слайд 3</vt:lpstr>
      <vt:lpstr>Сургут</vt:lpstr>
      <vt:lpstr>Администрация города</vt:lpstr>
      <vt:lpstr>Культура и здравоохранение</vt:lpstr>
      <vt:lpstr>образование</vt:lpstr>
      <vt:lpstr>Сургутский уезд</vt:lpstr>
      <vt:lpstr>Численность населения в уезде</vt:lpstr>
      <vt:lpstr>Слайд 10</vt:lpstr>
      <vt:lpstr>Основные занятия жителей уезда</vt:lpstr>
      <vt:lpstr>Революции 1917 года</vt:lpstr>
      <vt:lpstr>Слайд 13</vt:lpstr>
      <vt:lpstr>Гражданская война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Используемая литература и интернет ресурсы: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События гражданской войны на территории Сургутского уезда</dc:title>
  <dc:creator>Наталья</dc:creator>
  <cp:lastModifiedBy>userok</cp:lastModifiedBy>
  <cp:revision>21</cp:revision>
  <dcterms:created xsi:type="dcterms:W3CDTF">2017-11-08T02:52:19Z</dcterms:created>
  <dcterms:modified xsi:type="dcterms:W3CDTF">2017-11-13T05:29:44Z</dcterms:modified>
</cp:coreProperties>
</file>