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5" r:id="rId3"/>
    <p:sldId id="257" r:id="rId4"/>
    <p:sldId id="258" r:id="rId5"/>
    <p:sldId id="261" r:id="rId6"/>
    <p:sldId id="260" r:id="rId7"/>
    <p:sldId id="259" r:id="rId8"/>
    <p:sldId id="262" r:id="rId9"/>
    <p:sldId id="263" r:id="rId10"/>
    <p:sldId id="281" r:id="rId11"/>
    <p:sldId id="291" r:id="rId12"/>
    <p:sldId id="290" r:id="rId13"/>
    <p:sldId id="273" r:id="rId14"/>
    <p:sldId id="274" r:id="rId15"/>
    <p:sldId id="280" r:id="rId16"/>
    <p:sldId id="282" r:id="rId17"/>
    <p:sldId id="275" r:id="rId18"/>
    <p:sldId id="264" r:id="rId19"/>
    <p:sldId id="266" r:id="rId20"/>
    <p:sldId id="271" r:id="rId21"/>
    <p:sldId id="277" r:id="rId22"/>
    <p:sldId id="276" r:id="rId23"/>
    <p:sldId id="265" r:id="rId24"/>
    <p:sldId id="267" r:id="rId25"/>
    <p:sldId id="269" r:id="rId26"/>
    <p:sldId id="268" r:id="rId27"/>
    <p:sldId id="272" r:id="rId28"/>
    <p:sldId id="278" r:id="rId29"/>
    <p:sldId id="279" r:id="rId30"/>
    <p:sldId id="284" r:id="rId31"/>
    <p:sldId id="285" r:id="rId32"/>
    <p:sldId id="286" r:id="rId33"/>
    <p:sldId id="287" r:id="rId34"/>
    <p:sldId id="270" r:id="rId35"/>
    <p:sldId id="288" r:id="rId36"/>
    <p:sldId id="283" r:id="rId37"/>
    <p:sldId id="293" r:id="rId38"/>
    <p:sldId id="292" r:id="rId39"/>
    <p:sldId id="289" r:id="rId40"/>
    <p:sldId id="294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62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commons.wikimedia.org/wiki/File:RIAN_archive_604273_Barricades_on_city_streets.jpg?uselang=ru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Moscow_Strikes_Back_11-25_cheering_Red_Army_parade,_bayonets_fixed.jpg?uselang=ru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Парад на Красной площади в Москве</a:t>
            </a:r>
            <a:br>
              <a:rPr lang="ru-RU" dirty="0" smtClean="0"/>
            </a:br>
            <a:r>
              <a:rPr lang="ru-RU" dirty="0" smtClean="0"/>
              <a:t> 7 ноября 1941 года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5445224"/>
            <a:ext cx="4248472" cy="914400"/>
          </a:xfrm>
        </p:spPr>
        <p:txBody>
          <a:bodyPr>
            <a:normAutofit/>
          </a:bodyPr>
          <a:lstStyle/>
          <a:p>
            <a:r>
              <a:rPr lang="ru-RU" dirty="0" smtClean="0"/>
              <a:t>Подготовила преподаватель истории  Белобородова Н.В.</a:t>
            </a:r>
            <a:endParaRPr lang="ru-RU" dirty="0"/>
          </a:p>
        </p:txBody>
      </p:sp>
      <p:pic>
        <p:nvPicPr>
          <p:cNvPr id="4" name="Picture 2" descr="https://53news.ru/images/wsscontent/articles/2016/11/s-utra-poranshe-7-noyabr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7344816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ая выноска 4"/>
          <p:cNvSpPr/>
          <p:nvPr/>
        </p:nvSpPr>
        <p:spPr>
          <a:xfrm rot="10800000">
            <a:off x="539552" y="5949280"/>
            <a:ext cx="8208912" cy="612648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6021288"/>
            <a:ext cx="8182744" cy="504056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/>
              <a:t>Баррикады на московских улицах, октябрь 1941 года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4" name="Рисунок 3" descr="https://upload.wikimedia.org/wikipedia/commons/thumb/2/28/RIAN_archive_604273_Barricades_on_city_streets.jpg/250px-RIAN_archive_604273_Barricades_on_city_streets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60648"/>
            <a:ext cx="8247409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48680"/>
            <a:ext cx="8587680" cy="6048672"/>
          </a:xfrm>
        </p:spPr>
        <p:txBody>
          <a:bodyPr>
            <a:normAutofit/>
          </a:bodyPr>
          <a:lstStyle/>
          <a:p>
            <a:r>
              <a:rPr lang="ru-RU" dirty="0" smtClean="0"/>
              <a:t>Немецкое командование планировало взять столицу до 7 ноября и в этот день устроить на Красной площади собственный праздник — парад нацистских войск. Впоследствии среди трофейных документов обнаружили приглашения и билеты на это мероприятие, а для шествия были изготовлены парадные мундиры, награды «Героям взятия Москвы» и заготовлены материалы для строительства грандиозного монумента. Однако Германия не смогла реализовать военный план «Тайфун», план взятия Москвы провалился.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04800" y="476672"/>
            <a:ext cx="8587680" cy="612068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Чтобы развеять слухи, которые поползли по столице, и поднять моральный дух населения, 24 октября Сталин вызвал к себе генералов Павла Артемьева и Павла Жигарёва и распорядился о подготовке к параду в условиях полной секретности.  В обычных условиях подготовка такого мероприятия занимает 1,5—2 месяца, в военное время на это было выделено лишь несколько дней. Из-за секретности многие участники думали, что занимаются строевой подготовкой, а не репетируют шествие. Более того, на тот момент в Москве не было постоянных кадровых частей, приходилось формировать новые.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626469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Подготовка парада велась в строгой секретности по распоряжению Верховного главнокомандующего Иосифа Сталина. 6 ноября на станции метро "Маяковская", после заседания, посвященного 24-й годовщине Октябрьской революции, Сталин объявил членам Политбюро ЦК ВКП(б), секретарям Московского областного и городского комитетов партии о времени начала парада войск 7 ноября на Красной площади. Вплоть до поздней ночи 6 ноября командиры и личный состав отобранных частей не знали, что им предстоит участвовать в параде.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К утру 7 ноября на Красной площади были расчехлены и зажжены звезды на кремлевских башнях, снята маскировка с мавзолея Ленина. Парад начался в 08:00 </a:t>
            </a:r>
            <a:r>
              <a:rPr lang="ru-RU" dirty="0" err="1" smtClean="0"/>
              <a:t>мск</a:t>
            </a:r>
            <a:r>
              <a:rPr lang="ru-RU" dirty="0" smtClean="0"/>
              <a:t>. Командовал им командующий войсками Московского военного округа генерал-лейтенант Павел Артемьев, принимал - первый заместитель наркома обороны СССР маршал Семен Буденный. Торжественную речь произносил Иосиф Сталин.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/>
          <a:lstStyle/>
          <a:p>
            <a:r>
              <a:rPr lang="ru-RU" dirty="0" smtClean="0"/>
              <a:t>Парад на красной площади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373216"/>
            <a:ext cx="8686800" cy="108012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Маршал Семён Будённый </a:t>
            </a:r>
            <a:r>
              <a:rPr lang="ru-RU" dirty="0" smtClean="0"/>
              <a:t>принимает военный парад 7 ноября 1941 года</a:t>
            </a:r>
            <a:endParaRPr lang="ru-RU" dirty="0"/>
          </a:p>
        </p:txBody>
      </p:sp>
      <p:pic>
        <p:nvPicPr>
          <p:cNvPr id="4" name="Рисунок 3" descr="https://upload.wikimedia.org/wikipedia/commons/thumb/f/fa/Semyon_Budyonny_2.jpg/300px-Semyon_Budyonny_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04664"/>
            <a:ext cx="604867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ая выноска 7"/>
          <p:cNvSpPr/>
          <p:nvPr/>
        </p:nvSpPr>
        <p:spPr>
          <a:xfrm rot="5400000">
            <a:off x="5688124" y="3465004"/>
            <a:ext cx="3168352" cy="324036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ая выноска 5"/>
          <p:cNvSpPr/>
          <p:nvPr/>
        </p:nvSpPr>
        <p:spPr>
          <a:xfrm rot="16200000">
            <a:off x="719572" y="80628"/>
            <a:ext cx="2304256" cy="3096344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20688"/>
            <a:ext cx="3403104" cy="223487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Речь Сталина, записанная после проведения парада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4" name="Рисунок 3" descr="Файл:Stalin Speech 1941 Red Army Parade 7 November (English Subtitles).web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32656"/>
            <a:ext cx="5005908" cy="2944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upload.wikimedia.org/wikipedia/commons/thumb/4/4e/Moscow_Strikes_Back_11-25_cheering_Red_Army_parade%2C_bayonets_fixed.jpg/250px-Moscow_Strikes_Back_11-25_cheering_Red_Army_parade%2C_bayonets_fixed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852936"/>
            <a:ext cx="5184576" cy="379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5724128" y="3749456"/>
            <a:ext cx="316835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Советские солдаты приветствуют Сталина, кадр из документального фильма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60648"/>
            <a:ext cx="8686800" cy="6597352"/>
          </a:xfrm>
        </p:spPr>
        <p:txBody>
          <a:bodyPr>
            <a:normAutofit fontScale="70000" lnSpcReduction="20000"/>
          </a:bodyPr>
          <a:lstStyle/>
          <a:p>
            <a:r>
              <a:rPr lang="ru-RU" sz="3400" dirty="0" smtClean="0"/>
              <a:t>Открыл парад сводный батальон курсантов 1-го Московского Краснознаменного артиллерийского училища имени Л.Б. Красина. За ними проследовали:</a:t>
            </a:r>
            <a:endParaRPr lang="ru-RU" sz="3400" b="1" dirty="0" smtClean="0"/>
          </a:p>
          <a:p>
            <a:pPr lvl="0"/>
            <a:r>
              <a:rPr lang="ru-RU" sz="3400" dirty="0" smtClean="0"/>
              <a:t>батальон курсантов училища им. Верховного Совета РСФСР</a:t>
            </a:r>
            <a:endParaRPr lang="ru-RU" sz="3400" b="1" dirty="0" smtClean="0"/>
          </a:p>
          <a:p>
            <a:pPr lvl="0"/>
            <a:r>
              <a:rPr lang="ru-RU" sz="3400" dirty="0" smtClean="0"/>
              <a:t>батальон курсантов Окружного военно-политического училища;</a:t>
            </a:r>
            <a:endParaRPr lang="ru-RU" sz="3400" b="1" dirty="0" smtClean="0"/>
          </a:p>
          <a:p>
            <a:pPr lvl="0"/>
            <a:r>
              <a:rPr lang="ru-RU" sz="3400" dirty="0" smtClean="0"/>
              <a:t>полк 2-й Московской стрелковой дивизии (народного ополчения);</a:t>
            </a:r>
            <a:endParaRPr lang="ru-RU" sz="3400" b="1" dirty="0" smtClean="0"/>
          </a:p>
          <a:p>
            <a:pPr lvl="0"/>
            <a:r>
              <a:rPr lang="ru-RU" sz="3400" dirty="0" smtClean="0"/>
              <a:t>полк 332-й стрелковой Ивановской дивизии имени Фрунзе;</a:t>
            </a:r>
            <a:endParaRPr lang="ru-RU" sz="3400" b="1" dirty="0" smtClean="0"/>
          </a:p>
          <a:p>
            <a:pPr lvl="0"/>
            <a:r>
              <a:rPr lang="ru-RU" sz="3400" dirty="0" smtClean="0"/>
              <a:t>1-й полк отдельной мотострелковой бригады особого назначения;</a:t>
            </a:r>
            <a:endParaRPr lang="ru-RU" sz="3400" b="1" dirty="0" smtClean="0"/>
          </a:p>
          <a:p>
            <a:pPr lvl="0"/>
            <a:r>
              <a:rPr lang="ru-RU" sz="3400" dirty="0" smtClean="0"/>
              <a:t>истребительный мотострелковый полк;</a:t>
            </a:r>
            <a:endParaRPr lang="ru-RU" sz="3400" b="1" dirty="0" smtClean="0"/>
          </a:p>
          <a:p>
            <a:pPr lvl="0"/>
            <a:r>
              <a:rPr lang="ru-RU" sz="3400" dirty="0" smtClean="0"/>
              <a:t>полк дивизии имени Дзержинского;</a:t>
            </a:r>
            <a:endParaRPr lang="ru-RU" sz="3400" b="1" dirty="0" smtClean="0"/>
          </a:p>
          <a:p>
            <a:pPr lvl="0"/>
            <a:r>
              <a:rPr lang="ru-RU" sz="3400" dirty="0" smtClean="0"/>
              <a:t>два батальона Московского отдельного отряда моряков (Московского флотского экипажа);</a:t>
            </a:r>
            <a:endParaRPr lang="ru-RU" sz="3400" b="1" dirty="0" smtClean="0"/>
          </a:p>
          <a:p>
            <a:pPr lvl="0"/>
            <a:r>
              <a:rPr lang="ru-RU" sz="3400" dirty="0" smtClean="0"/>
              <a:t>Особый батальон военного совета Московского военного округа и Московской зоны обороны (МВО и МЗО);</a:t>
            </a:r>
            <a:endParaRPr lang="ru-RU" sz="3400" b="1" dirty="0" smtClean="0"/>
          </a:p>
          <a:p>
            <a:pPr lvl="0"/>
            <a:r>
              <a:rPr lang="ru-RU" sz="3400" dirty="0" smtClean="0"/>
              <a:t>батальон бывших красногвардейцев-ветеранов</a:t>
            </a:r>
            <a:endParaRPr lang="ru-RU" sz="3400" b="1" dirty="0" smtClean="0"/>
          </a:p>
          <a:p>
            <a:pPr lvl="0"/>
            <a:r>
              <a:rPr lang="ru-RU" sz="3400" dirty="0" smtClean="0"/>
              <a:t>два батальона Всеобуча.</a:t>
            </a:r>
            <a:endParaRPr lang="ru-RU" sz="34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Красная площадь. Парад 7.ноября 1941 года</a:t>
            </a:r>
            <a:endParaRPr lang="ru-RU" sz="2800" dirty="0"/>
          </a:p>
        </p:txBody>
      </p:sp>
      <p:pic>
        <p:nvPicPr>
          <p:cNvPr id="32770" name="Picture 2" descr="https://53news.ru/images/wsscontent/articles/2016/11/s-utra-poranshe-7-noyabr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8496944" cy="49016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AutoShape 4" descr="https://regnum.ru/uploads/pictures/news/2016/11/06/regnum_picture_1478422543142047_norm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6" name="Picture 6" descr="https://cdn.fishki.net/upload/post/2018/02/23/2519968/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332656"/>
            <a:ext cx="8608999" cy="618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336704"/>
          </a:xfrm>
        </p:spPr>
        <p:txBody>
          <a:bodyPr>
            <a:normAutofit fontScale="92500" lnSpcReduction="20000"/>
          </a:bodyPr>
          <a:lstStyle/>
          <a:p>
            <a:r>
              <a:rPr lang="ru-RU" sz="2800" b="1" dirty="0" smtClean="0"/>
              <a:t>Тема мероприятия</a:t>
            </a:r>
            <a:r>
              <a:rPr lang="ru-RU" sz="2800" dirty="0" smtClean="0"/>
              <a:t>: Дни воинской славы:</a:t>
            </a:r>
          </a:p>
          <a:p>
            <a:pPr algn="ctr">
              <a:buNone/>
            </a:pPr>
            <a:r>
              <a:rPr lang="ru-RU" sz="2800" dirty="0" smtClean="0"/>
              <a:t>     Парад на Красной площади в Москве 7 ноября 1941 года</a:t>
            </a:r>
          </a:p>
          <a:p>
            <a:pPr>
              <a:buNone/>
            </a:pPr>
            <a:r>
              <a:rPr lang="ru-RU" sz="2800" b="1" dirty="0" smtClean="0"/>
              <a:t>Цель мероприятия</a:t>
            </a:r>
            <a:r>
              <a:rPr lang="ru-RU" sz="2800" dirty="0" smtClean="0"/>
              <a:t>: формирование у студентов знаний необходимых  при изучении Истории России и событий ВОВ в преддверии празднования 75 годовщины Великой победы, способностей анализировать исторические события, воспитание патриотизма и чувства гордости за свою страну и народ.</a:t>
            </a:r>
          </a:p>
          <a:p>
            <a:pPr>
              <a:buNone/>
            </a:pPr>
            <a:r>
              <a:rPr lang="ru-RU" sz="2800" b="1" dirty="0" smtClean="0"/>
              <a:t>План мероприятия: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История парада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Парад на Красной площади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Парад в Воронеже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Парад в Куйбышеве 7.11.1941 года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Историческое значение парада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Просмотр видеоролика: «Парад 7.11.1941 года» (хроника)</a:t>
            </a:r>
          </a:p>
          <a:p>
            <a:pPr marL="514350" indent="-514350">
              <a:buAutoNum type="arabicPeriod"/>
            </a:pPr>
            <a:endParaRPr lang="ru-RU" sz="28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ая выноска 4"/>
          <p:cNvSpPr/>
          <p:nvPr/>
        </p:nvSpPr>
        <p:spPr>
          <a:xfrm rot="10800000">
            <a:off x="323528" y="5445224"/>
            <a:ext cx="8496944" cy="1224136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62" name="Picture 2" descr="https://mtdata.ru/u15/photoA1E7/20165716452-0/origina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0" cy="4896544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51520" y="5489848"/>
            <a:ext cx="8686800" cy="136815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Подразделение советских лыжников отправляется на фронт по одной из московских улиц после парада на Красной площади 7 ноября 1941 года.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293096"/>
            <a:ext cx="8640960" cy="237626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Военный парад на Красной площади. На фото видны военнослужащие с самозарядными винтовками Токарева образца 1940 года CВТ-40 в положении «на плечо». К винтовкам примкнуты клинковые однодольные штыки. За спиной солдат — ранцевое снаряжение образца 1936 года, на боку — малые пехотные лопаты. Оригинальное название фото: «После парада — в бой!».</a:t>
            </a:r>
            <a:endParaRPr lang="ru-RU" dirty="0"/>
          </a:p>
        </p:txBody>
      </p:sp>
      <p:pic>
        <p:nvPicPr>
          <p:cNvPr id="4" name="Рисунок 3" descr="Девять фактов о параде 7 ноября 1941 год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8208912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51520" y="188640"/>
            <a:ext cx="8686800" cy="666936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За пехотой прошли эскадроны кавалерии, пулеметные тачанки, моторизованные части, два артиллерийских полка МЗО, сводный зенитный полк противовоздушной обороны, два танковых батальона резерва Ставки (31-й и 33-й танковых бригад), которые к 7 ноября прибыли из Мурманска и Архангельска, - всего около 200 машин.</a:t>
            </a:r>
            <a:endParaRPr lang="ru-RU" b="1" dirty="0" smtClean="0"/>
          </a:p>
          <a:p>
            <a:r>
              <a:rPr lang="ru-RU" dirty="0" smtClean="0"/>
              <a:t>Авиация участия в параде не принимала из-за сильного снегопада. Парад, в котором участвовали 28,5 тыс. военнослужащих и представителей народного ополчения, продолжался 25 минут. Прямо с площади многие его участники уходили на фронт.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pastvu.com/_p/a/9/x/q/9xqfmkau8nexqjid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cdn.fishki.net/upload/post/201511/07/1727142/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332656"/>
            <a:ext cx="8619629" cy="6201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a.d-cd.net/3d4ba1es-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95638" cy="6391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https://cdn.fishki.net/upload/post/201511/07/1727142/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640960" cy="62950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04800" y="3140968"/>
            <a:ext cx="8686800" cy="352839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Парад до самого последнего момента был под вопросом из-за массированных бомбардировок города, резко участившихся с началом наступления наземных немецких войск.</a:t>
            </a:r>
          </a:p>
          <a:p>
            <a:r>
              <a:rPr lang="ru-RU" dirty="0" smtClean="0"/>
              <a:t>В конце октября 1941 года бомба взорвалась напротив Центрального телеграфа на улице Горького (сейчас Тверская), убив и ранив множество людей, стоявших в очереди к продовольственному магазину. Тяжелый фугас попал в здание ЦК ВКП (б) на Старой площади. Среди погибших оказался писатель Александр Афиногенов.</a:t>
            </a:r>
            <a:endParaRPr lang="ru-RU" dirty="0"/>
          </a:p>
        </p:txBody>
      </p:sp>
      <p:pic>
        <p:nvPicPr>
          <p:cNvPr id="5" name="Рисунок 4" descr="Девять фактов о параде 7 ноября 1941 год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88640"/>
            <a:ext cx="4076700" cy="2690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8686800" cy="648072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Бомба пробила крышу Большого театра, изуродовав здание. Пострадали и другие объекты, в том числе тогдашняя “мэрия” – Московский обком ВКП (б), первый секретарь которого, руководитель города Александр Щербаков был за один день дважды контужен.</a:t>
            </a:r>
          </a:p>
          <a:p>
            <a:r>
              <a:rPr lang="ru-RU" dirty="0" smtClean="0"/>
              <a:t>Несмотря на тщательную маскировку доставалось и Кремлю. 500-килограммовый фугас, упавший 29 октября во дворе Арсенала убил 45 человек, ранил более 100, разрушил гараж и вызвал пожар.</a:t>
            </a:r>
          </a:p>
          <a:p>
            <a:r>
              <a:rPr lang="ru-RU" dirty="0" smtClean="0"/>
              <a:t>Пик воздушных налетов пришелся на ноябрь, когда линия фронта подошла так близко к городу, что самолеты со зловещими крестами стали летать над ним не только ночью, но и днем.</a:t>
            </a:r>
          </a:p>
          <a:p>
            <a:r>
              <a:rPr lang="ru-RU" dirty="0" smtClean="0"/>
              <a:t>При этом нацисты, решив, что так называемые «зажигалки» недостаточно эффективны, стали массированно применять фугасные бомбы. Налеты следовали один за другим, иногда по 5-6 раз за сутки.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60648"/>
            <a:ext cx="8686800" cy="633670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И самый мощный из них пришелся на канун парада. 6 ноября, менее чем за сутки до его начала, в три часа дня на Москву с разных курсов и высот пытались прорваться 250 вражеских самолетов. Впрочем, зенитчики и летчики ПВО не подвели – ни один бомбардировщик врага не долетел до цели, а 34 были сбиты.</a:t>
            </a:r>
          </a:p>
          <a:p>
            <a:r>
              <a:rPr lang="ru-RU" dirty="0" smtClean="0"/>
              <a:t>Синоптики не могли дать точного прогноза на 7 ноября – все метеорологические станции на западе страны были захвачены врагом. Ночь накануне парада была ясной и звездной. Погода стала меняться лишь ближе к утру, когда при температуре +2 °…-2° небо заволокло тучами, и пошел густой снег. Ни один германский самолет не рискнул взлететь в такую погоду.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парада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93096"/>
            <a:ext cx="8686800" cy="256490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7 ноября 1918 г. в Москве на Красной площади состоялся торжественный проход войск в честь первой годовщины Октябрьской революции 1917 г. После этого военные парады в годовщину Октября проводились регулярно.</a:t>
            </a:r>
            <a:endParaRPr lang="ru-RU" dirty="0"/>
          </a:p>
        </p:txBody>
      </p:sp>
      <p:pic>
        <p:nvPicPr>
          <p:cNvPr id="1026" name="Picture 2" descr="https://avatars.mds.yandex.net/get-zen_doc/1129675/pub_5be2df76ea151700a97fbec0_5be2e3d48fa49400abbfe0ab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8307" y="908720"/>
            <a:ext cx="4706181" cy="3312368"/>
          </a:xfrm>
          <a:prstGeom prst="rect">
            <a:avLst/>
          </a:prstGeom>
          <a:noFill/>
        </p:spPr>
      </p:pic>
      <p:pic>
        <p:nvPicPr>
          <p:cNvPr id="1028" name="Picture 4" descr="https://upload.wikimedia.org/wikipedia/commons/6/6e/TrotskyYTropasRojas--throughrussianre00willuof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84784"/>
            <a:ext cx="4032448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8686800" cy="640871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Мало кто знает, что в день 24-й годовщины Октябрьской революции в СССР состоялся не один парад, а целых три – в Москве, Куйбышеве и Воронеже.</a:t>
            </a:r>
          </a:p>
          <a:p>
            <a:r>
              <a:rPr lang="ru-RU" dirty="0" smtClean="0"/>
              <a:t>Первый прошел в столице: из соображений безопасности на два часа раньше обычного – в 8 часов утра.</a:t>
            </a:r>
          </a:p>
          <a:p>
            <a:r>
              <a:rPr lang="ru-RU" dirty="0" smtClean="0"/>
              <a:t>Он оказался самым коротким – всего 25 минут, в течение которых по брусчатке Красной площади прошли около 28,5 тысячи бойцов и командиров, в том числе и моряки, 140 артиллерийских орудий, 160 танков, 232 автомашины. Существует расхожий штамп, будто участники парада в тот же день приняли бой с врагом, но это преувеличение. Многие части действительно сразу же отправлялись в сторону фронта, но основные бои ждали участников парада с середины ноября.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24744"/>
            <a:ext cx="8587680" cy="554461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С 11 часов утра на центральной площади 20-летия октября в Воронеже прохождением войск – пехотинцев, артиллеристов, мотоциклистов и танкистов – командовал заместитель командующего Юго-Западного фронта генерал Федор Костенко, а принимал парад командующий Юго-Западным фронтом маршал Семен Тимошенко. Было пасмурно и хмуро, при температуре 0°…- 3° шел мокрый снег. Парад завершился демонстрацией жителей города и области.</a:t>
            </a:r>
          </a:p>
          <a:p>
            <a:r>
              <a:rPr lang="ru-RU" dirty="0" smtClean="0"/>
              <a:t>На трибуне, помимо военных присутствовали партийные руководители и писатели, среди них – Ванда Василевская, Александр Корнейчук и будущий глава государства Никита Хрущев, который в 1941 году был членом военного совета фронта.</a:t>
            </a:r>
          </a:p>
          <a:p>
            <a:r>
              <a:rPr lang="ru-RU" dirty="0" smtClean="0"/>
              <a:t>Многие участники воронежского парада, так же, как и московского, вскоре отправились на фронт.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838200"/>
          </a:xfrm>
        </p:spPr>
        <p:txBody>
          <a:bodyPr/>
          <a:lstStyle/>
          <a:p>
            <a:r>
              <a:rPr lang="ru-RU" dirty="0" smtClean="0"/>
              <a:t>Парад в </a:t>
            </a:r>
            <a:r>
              <a:rPr lang="ru-RU" dirty="0" err="1" smtClean="0"/>
              <a:t>воронеже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ая выноска 4"/>
          <p:cNvSpPr/>
          <p:nvPr/>
        </p:nvSpPr>
        <p:spPr>
          <a:xfrm rot="10800000">
            <a:off x="251520" y="5517232"/>
            <a:ext cx="8640960" cy="108012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589240"/>
            <a:ext cx="8686800" cy="936104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Н. С. Хрущев, член военного совета Юго-Западного фронта с офицерами</a:t>
            </a:r>
          </a:p>
          <a:p>
            <a:endParaRPr lang="ru-RU" dirty="0"/>
          </a:p>
        </p:txBody>
      </p:sp>
      <p:pic>
        <p:nvPicPr>
          <p:cNvPr id="4" name="Рисунок 3" descr="Девять фактов о параде 7 ноября 1941 год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9"/>
            <a:ext cx="8640959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54461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Но самым ярким и необычным стал парад в Куйбышеве, резервной столице СССР. Туда были эвакуированы многие государственные учреждения во главе с формальным главой государства – председателем Президиума Верховного Совета СССР Михаилом </a:t>
            </a:r>
            <a:r>
              <a:rPr lang="ru-RU" dirty="0" err="1" smtClean="0"/>
              <a:t>Калининым</a:t>
            </a:r>
            <a:r>
              <a:rPr lang="ru-RU" dirty="0" smtClean="0"/>
              <a:t>, а также иностранные представительства.</a:t>
            </a:r>
          </a:p>
          <a:p>
            <a:r>
              <a:rPr lang="ru-RU" dirty="0" smtClean="0"/>
              <a:t>В то морозное утро парадом в городе руководил командующий 60-й резервной армией генерал Максим </a:t>
            </a:r>
            <a:r>
              <a:rPr lang="ru-RU" dirty="0" err="1" smtClean="0"/>
              <a:t>Пуркаев</a:t>
            </a:r>
            <a:r>
              <a:rPr lang="ru-RU" dirty="0" smtClean="0"/>
              <a:t>, а принимал его бывший нарком обороны маршал </a:t>
            </a:r>
            <a:r>
              <a:rPr lang="ru-RU" dirty="0" err="1" smtClean="0"/>
              <a:t>Климент</a:t>
            </a:r>
            <a:r>
              <a:rPr lang="ru-RU" dirty="0" smtClean="0"/>
              <a:t> Ворошилов, который браво гарцевал на коне, объезжая войска, выстроившиеся на площади Куйбышева.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250825" y="260350"/>
            <a:ext cx="8686800" cy="838200"/>
          </a:xfrm>
        </p:spPr>
        <p:txBody>
          <a:bodyPr/>
          <a:lstStyle/>
          <a:p>
            <a:r>
              <a:rPr lang="ru-RU" dirty="0" smtClean="0"/>
              <a:t>Парад в Куйбышеве 7.11.1941  года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ая выноска 5"/>
          <p:cNvSpPr/>
          <p:nvPr/>
        </p:nvSpPr>
        <p:spPr>
          <a:xfrm rot="10800000">
            <a:off x="539552" y="5733256"/>
            <a:ext cx="8208912" cy="936104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938" name="AutoShape 2" descr="https://img-fotki.yandex.ru/get/5007/46980979.fa/0_cfee9_80ec4948_or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40" name="Picture 4" descr="http://quest.alabin.ru/album/4832362m9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8680"/>
            <a:ext cx="8578155" cy="4968552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4800" y="5661248"/>
            <a:ext cx="8686800" cy="1008112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/>
              <a:t>К. Е. Ворошилов принимает парад в Куйбышеве (ныне Самара) 7 ноября 1941 года.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20688"/>
            <a:ext cx="8686800" cy="623731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На параде присутствовали “всесоюзный староста” Михаил Калинин, председатель комиссии партийного контроля Андрей Андреев, руководитель профсоюзов страны Николай </a:t>
            </a:r>
            <a:r>
              <a:rPr lang="ru-RU" dirty="0" err="1" smtClean="0"/>
              <a:t>Шверник</a:t>
            </a:r>
            <a:r>
              <a:rPr lang="ru-RU" dirty="0" smtClean="0"/>
              <a:t>, председатель Госплана Николай Вознесенский. А еще представители 22 стран, в частности, английская военная миссия во главе с генерал-лейтенантом Фрэнком </a:t>
            </a:r>
            <a:r>
              <a:rPr lang="ru-RU" dirty="0" err="1" smtClean="0"/>
              <a:t>Ноэлем</a:t>
            </a:r>
            <a:r>
              <a:rPr lang="ru-RU" dirty="0" smtClean="0"/>
              <a:t> </a:t>
            </a:r>
            <a:r>
              <a:rPr lang="ru-RU" dirty="0" err="1" smtClean="0"/>
              <a:t>Макферланом</a:t>
            </a:r>
            <a:r>
              <a:rPr lang="ru-RU" dirty="0" smtClean="0"/>
              <a:t>, военные атташе и иностранные корреспонденты.</a:t>
            </a:r>
          </a:p>
          <a:p>
            <a:r>
              <a:rPr lang="ru-RU" dirty="0" smtClean="0"/>
              <a:t>Собравшиеся увидели не только торжественный марш наземных войск – от пехоты до танков, – но и единственный за всю войну воздушный парад. В Москве погода была нелетная, а вот над Куйбышевом пролетели до 700  боевых самолетов, преимущественно новых типов. Зрители не подозревали, что 230 экипажей 8 авиаполков и 5 авиашкол подготовили этот пролет всего за три дня. Такого впечатляющего зрелища никто не видел ни до, ни после.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ая выноска 5"/>
          <p:cNvSpPr/>
          <p:nvPr/>
        </p:nvSpPr>
        <p:spPr>
          <a:xfrm rot="10800000">
            <a:off x="3923928" y="4941168"/>
            <a:ext cx="4752528" cy="1728192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Девять фактов о параде 7 ноября 1941 год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404665"/>
            <a:ext cx="5112568" cy="417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275856" y="5085184"/>
            <a:ext cx="5616624" cy="158417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>Военные атташе иностранных государств на параде</a:t>
            </a:r>
          </a:p>
          <a:p>
            <a:pPr algn="ctr">
              <a:buNone/>
            </a:pPr>
            <a:r>
              <a:rPr lang="ru-RU" dirty="0" smtClean="0"/>
              <a:t> 7 ноября 1941 года в городе Куйбышеве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0" y="332656"/>
            <a:ext cx="3563888" cy="652534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Неудивительно, что полуторачасовой парад, а за ним еще и часовая демонстрация трудящихся, в которой участвовало без малого 200 тысяч человек, произвели на иностранцев сильнейшее впечатление, заставив поверить, а затем и рассказать всему миру, что Советский Союз не сломлен и сил у него еще много.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472608"/>
          </a:xfrm>
        </p:spPr>
        <p:txBody>
          <a:bodyPr>
            <a:noAutofit/>
          </a:bodyPr>
          <a:lstStyle/>
          <a:p>
            <a:r>
              <a:rPr lang="ru-RU" sz="2400" dirty="0" smtClean="0"/>
              <a:t>Историки по значению и влиянию на ход военных действий приравнивают парад 7 ноября к стратегической операции. Некоторые исследователи отмечают, что по формальным признакам это и была военная операция, которую характеризовало скрытое сосредоточение войск и отвлекающие удары </a:t>
            </a:r>
            <a:r>
              <a:rPr lang="ru-RU" sz="2400" dirty="0" smtClean="0"/>
              <a:t>на </a:t>
            </a:r>
            <a:r>
              <a:rPr lang="ru-RU" sz="2400" dirty="0" smtClean="0"/>
              <a:t>М</a:t>
            </a:r>
            <a:r>
              <a:rPr lang="ru-RU" sz="2400" dirty="0" smtClean="0"/>
              <a:t>ожайском, Волоколамском и </a:t>
            </a:r>
            <a:r>
              <a:rPr lang="ru-RU" sz="2400" dirty="0" err="1" smtClean="0"/>
              <a:t>Малоярославецком</a:t>
            </a:r>
            <a:r>
              <a:rPr lang="ru-RU" sz="2400" dirty="0" smtClean="0"/>
              <a:t>  </a:t>
            </a:r>
            <a:r>
              <a:rPr lang="ru-RU" sz="2400" dirty="0" smtClean="0"/>
              <a:t> направлениях. От предшествовавших парадов шествие отличалось тем, что военная техника была снаряжена полным боекомплектом. Артиллерийские части прибыли на Красную площадь прямо с огневых позиций и после парада отправились на фронт. Торжественный парад в городе, окружённом 51 вражеской дивизией, подняло моральный дух военнослужащих и населения. Для многих современников празднование годовщины Октября в военных условиях стало неожиданностью, а фронтовики и работники тыла посчитали это знаком, что Москва сможет выстоять.</a:t>
            </a:r>
            <a:endParaRPr lang="ru-RU" sz="2400" dirty="0"/>
          </a:p>
        </p:txBody>
      </p:sp>
      <p:sp>
        <p:nvSpPr>
          <p:cNvPr id="3" name="Заголовок 6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720080"/>
          </a:xfrm>
        </p:spPr>
        <p:txBody>
          <a:bodyPr>
            <a:normAutofit/>
          </a:bodyPr>
          <a:lstStyle/>
          <a:p>
            <a:r>
              <a:rPr lang="ru-RU" dirty="0" smtClean="0"/>
              <a:t>Историческое значение парада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6048672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7 ноября киносъёмку парада вели военные операторы Павел Касаткин и Теодор </a:t>
            </a:r>
            <a:r>
              <a:rPr lang="ru-RU" dirty="0" err="1" smtClean="0"/>
              <a:t>Бунимович</a:t>
            </a:r>
            <a:r>
              <a:rPr lang="ru-RU" dirty="0" smtClean="0"/>
              <a:t>. Выступление Сталина на мавзолее не было записано синхронно из-за переноса времени шествия — звукооператор не успел приехать вовремя. Им удалось снять лишь общий план парада. Вскоре после его окончания начальник сталинской охраны генерал Николай </a:t>
            </a:r>
            <a:r>
              <a:rPr lang="ru-RU" dirty="0" err="1" smtClean="0"/>
              <a:t>Власик</a:t>
            </a:r>
            <a:r>
              <a:rPr lang="ru-RU" dirty="0" smtClean="0"/>
              <a:t> предложил операторам прибыть в 5 вечера на Лубянку. Им сообщили, что Сталин придаёт очень большое значение трансляции своего выступления на Красной площади и предлагает снять его второй раз уже с синхронной записью.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619268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Этот парад стал особенным, поворотным моментом в истории России, а также Великой Отечественной и Второй мировой войн: весь мир увидел, что Красная армия и Советский Союз полны решимости защищать свою Родину при любых обстоятельствах.</a:t>
            </a:r>
          </a:p>
          <a:p>
            <a:r>
              <a:rPr lang="ru-RU" dirty="0" smtClean="0"/>
              <a:t>Парад имел большое значение для поднятия боевого духа Красной армии и населения страны и считался важной военной операцией. C 2005 года 7 ноября, в честь парада, объявлено Днём воинской славы России. </a:t>
            </a:r>
          </a:p>
          <a:p>
            <a:r>
              <a:rPr lang="ru-RU" dirty="0" smtClean="0"/>
              <a:t>В годовщину парада на Красной площади проводится его реконструкция с торжественным маршем, проездом и выставкой ретро-техники.</a:t>
            </a:r>
            <a:endParaRPr lang="ru-RU" b="1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6" name="Picture 8" descr="https://pastvu.com/_p/a/8/a/r/8arf7whkev35gkdc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1626" y="0"/>
            <a:ext cx="6312374" cy="3212976"/>
          </a:xfrm>
          <a:prstGeom prst="rect">
            <a:avLst/>
          </a:prstGeom>
          <a:noFill/>
        </p:spPr>
      </p:pic>
      <p:sp>
        <p:nvSpPr>
          <p:cNvPr id="7" name="Прямоугольная выноска 6"/>
          <p:cNvSpPr/>
          <p:nvPr/>
        </p:nvSpPr>
        <p:spPr>
          <a:xfrm rot="10800000">
            <a:off x="611560" y="6021288"/>
            <a:ext cx="7776864" cy="576064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021288"/>
            <a:ext cx="8136904" cy="36004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/>
              <a:t>Красная площадь. Парад  7.11.1922 года</a:t>
            </a:r>
            <a:endParaRPr lang="ru-RU" dirty="0"/>
          </a:p>
        </p:txBody>
      </p:sp>
      <p:pic>
        <p:nvPicPr>
          <p:cNvPr id="27654" name="Picture 6" descr="https://upload.wikimedia.org/wikipedia/commons/4/46/%D0%9A%D1%80%D0%B0%D1%81%D0%BD%D0%B0%D1%8F_%D0%BF%D0%BB%D0%BE%D1%89%D0%B0%D0%B4%D1%8C_07_11_1922_%D0%BF%D0%B0%D1%80%D0%B0%D0%B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569255"/>
            <a:ext cx="4968552" cy="3208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686800" cy="841248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/>
              <a:t>Спасибо за внимание!</a:t>
            </a:r>
            <a:endParaRPr lang="ru-RU" sz="8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ая выноска 4"/>
          <p:cNvSpPr/>
          <p:nvPr/>
        </p:nvSpPr>
        <p:spPr>
          <a:xfrm rot="10800000">
            <a:off x="683568" y="6093296"/>
            <a:ext cx="7704856" cy="612648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093296"/>
            <a:ext cx="8686800" cy="56289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Красная площадь. Парад 7.11.1923 года</a:t>
            </a:r>
            <a:endParaRPr lang="ru-RU" dirty="0"/>
          </a:p>
        </p:txBody>
      </p:sp>
      <p:pic>
        <p:nvPicPr>
          <p:cNvPr id="30722" name="Picture 2" descr="https://pastvu.com/_p/a/v/o/b/vobfldcso45dgrms7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476672"/>
            <a:ext cx="8208912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ая выноска 4"/>
          <p:cNvSpPr/>
          <p:nvPr/>
        </p:nvSpPr>
        <p:spPr>
          <a:xfrm rot="10800000">
            <a:off x="827584" y="6021288"/>
            <a:ext cx="7488832" cy="612648"/>
          </a:xfrm>
          <a:prstGeom prst="wedgeRectCallout">
            <a:avLst>
              <a:gd name="adj1" fmla="val -20833"/>
              <a:gd name="adj2" fmla="val 847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949280"/>
            <a:ext cx="8686800" cy="64807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Красная площадь парад 7.11.1925 года</a:t>
            </a:r>
            <a:endParaRPr lang="ru-RU" dirty="0"/>
          </a:p>
        </p:txBody>
      </p:sp>
      <p:pic>
        <p:nvPicPr>
          <p:cNvPr id="29698" name="Picture 2" descr="https://pastvu.com/_p/a/y/e/z/yezg4mrxhqcdf60l3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7920880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ая выноска 4"/>
          <p:cNvSpPr/>
          <p:nvPr/>
        </p:nvSpPr>
        <p:spPr>
          <a:xfrm rot="10800000">
            <a:off x="827584" y="6093296"/>
            <a:ext cx="7560840" cy="612648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021288"/>
            <a:ext cx="8686800" cy="634901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Красная площадь. Парад 7.11.1927 года</a:t>
            </a:r>
            <a:endParaRPr lang="ru-RU" dirty="0"/>
          </a:p>
        </p:txBody>
      </p:sp>
      <p:pic>
        <p:nvPicPr>
          <p:cNvPr id="28674" name="Picture 2" descr="https://pastvu.com/_p/a/h/6/8/h685jda1g8ph81ue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8136904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ая выноска 4"/>
          <p:cNvSpPr/>
          <p:nvPr/>
        </p:nvSpPr>
        <p:spPr>
          <a:xfrm rot="10800000">
            <a:off x="899592" y="6093296"/>
            <a:ext cx="7488832" cy="612648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021288"/>
            <a:ext cx="8686800" cy="634901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Красная площадь. Парад 7.11.1939 года</a:t>
            </a:r>
            <a:endParaRPr lang="ru-RU" dirty="0"/>
          </a:p>
        </p:txBody>
      </p:sp>
      <p:pic>
        <p:nvPicPr>
          <p:cNvPr id="31746" name="Picture 2" descr="https://187011.selcdn.ru/thumbnails/photos/2017/09/15/l3w8jjesspue0hpb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773" y="333810"/>
            <a:ext cx="8153683" cy="5471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Одним из наиболее памятных стал парад в 1941 г., состоявшийся в ходе Великой Отечественной войны. В это время гитлеровские войска находились в 50-100 км от столицы, Рабоче-крестьянская Красная армия вела тяжелые оборонительные бои. Столица СССР находилась на осадном положении, часть населения эвакуировали. Немецкое командование готовило операцию по взятию Москвы.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184</TotalTime>
  <Words>1423</Words>
  <Application>Microsoft Office PowerPoint</Application>
  <PresentationFormat>Экран (4:3)</PresentationFormat>
  <Paragraphs>78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Трек</vt:lpstr>
      <vt:lpstr>Парад на Красной площади в Москве  7 ноября 1941 года </vt:lpstr>
      <vt:lpstr>Слайд 2</vt:lpstr>
      <vt:lpstr>История парада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Парад на красной площади</vt:lpstr>
      <vt:lpstr>Слайд 15</vt:lpstr>
      <vt:lpstr>Слайд 16</vt:lpstr>
      <vt:lpstr>Слайд 17</vt:lpstr>
      <vt:lpstr>Красная площадь. Парад 7.ноября 1941 года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Парад в воронеже</vt:lpstr>
      <vt:lpstr>Слайд 32</vt:lpstr>
      <vt:lpstr>Парад в Куйбышеве 7.11.1941  года</vt:lpstr>
      <vt:lpstr>Слайд 34</vt:lpstr>
      <vt:lpstr>Слайд 35</vt:lpstr>
      <vt:lpstr>Слайд 36</vt:lpstr>
      <vt:lpstr>Историческое значение парада</vt:lpstr>
      <vt:lpstr>Слайд 38</vt:lpstr>
      <vt:lpstr>Слайд 39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userok</dc:creator>
  <cp:lastModifiedBy>userok</cp:lastModifiedBy>
  <cp:revision>25</cp:revision>
  <dcterms:created xsi:type="dcterms:W3CDTF">2019-10-07T09:11:59Z</dcterms:created>
  <dcterms:modified xsi:type="dcterms:W3CDTF">2019-11-13T02:35:51Z</dcterms:modified>
</cp:coreProperties>
</file>