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6" r:id="rId3"/>
    <p:sldId id="294" r:id="rId4"/>
    <p:sldId id="297" r:id="rId5"/>
    <p:sldId id="258" r:id="rId6"/>
    <p:sldId id="260" r:id="rId7"/>
    <p:sldId id="261" r:id="rId8"/>
    <p:sldId id="259" r:id="rId9"/>
    <p:sldId id="262" r:id="rId10"/>
    <p:sldId id="263" r:id="rId11"/>
    <p:sldId id="264" r:id="rId12"/>
    <p:sldId id="265" r:id="rId13"/>
    <p:sldId id="266" r:id="rId14"/>
    <p:sldId id="267" r:id="rId15"/>
    <p:sldId id="274" r:id="rId16"/>
    <p:sldId id="268" r:id="rId17"/>
    <p:sldId id="277" r:id="rId18"/>
    <p:sldId id="269" r:id="rId19"/>
    <p:sldId id="280" r:id="rId20"/>
    <p:sldId id="286" r:id="rId21"/>
    <p:sldId id="270" r:id="rId22"/>
    <p:sldId id="287" r:id="rId23"/>
    <p:sldId id="271" r:id="rId24"/>
    <p:sldId id="272" r:id="rId25"/>
    <p:sldId id="283" r:id="rId26"/>
    <p:sldId id="278" r:id="rId27"/>
    <p:sldId id="279" r:id="rId28"/>
    <p:sldId id="281" r:id="rId29"/>
    <p:sldId id="285" r:id="rId30"/>
    <p:sldId id="282" r:id="rId31"/>
    <p:sldId id="284" r:id="rId32"/>
    <p:sldId id="275" r:id="rId33"/>
    <p:sldId id="292" r:id="rId34"/>
    <p:sldId id="290" r:id="rId35"/>
    <p:sldId id="291" r:id="rId36"/>
    <p:sldId id="273" r:id="rId37"/>
    <p:sldId id="298" r:id="rId38"/>
    <p:sldId id="276" r:id="rId39"/>
    <p:sldId id="288" r:id="rId40"/>
    <p:sldId id="289" r:id="rId41"/>
    <p:sldId id="293" r:id="rId42"/>
    <p:sldId id="295" r:id="rId43"/>
    <p:sldId id="296" r:id="rId4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27.01.2020</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725C68B6-61C2-468F-89AB-4B9F7531AA68}"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27.01.2020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27.01.2020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27.01.2020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27.01.2020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27.01.2020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27.01.2020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27.01.2020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27.01.2020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27.01.2020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27.01.2020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B106E36-FD25-4E2D-B0AA-010F637433A0}" type="datetimeFigureOut">
              <a:rPr lang="ru-RU" smtClean="0"/>
              <a:pPr/>
              <a:t>27.01.2020</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422030" y="1371600"/>
            <a:ext cx="8229600" cy="2921496"/>
          </a:xfrm>
        </p:spPr>
        <p:txBody>
          <a:bodyPr>
            <a:normAutofit fontScale="90000"/>
          </a:bodyPr>
          <a:lstStyle/>
          <a:p>
            <a:pPr>
              <a:lnSpc>
                <a:spcPct val="200000"/>
              </a:lnSpc>
            </a:pPr>
            <a:r>
              <a:rPr lang="ru-RU" sz="6600" dirty="0" smtClean="0">
                <a:solidFill>
                  <a:schemeClr val="accent1">
                    <a:lumMod val="50000"/>
                  </a:schemeClr>
                </a:solidFill>
              </a:rPr>
              <a:t>Блокадный хлеб</a:t>
            </a:r>
            <a:br>
              <a:rPr lang="ru-RU" sz="6600" dirty="0" smtClean="0">
                <a:solidFill>
                  <a:schemeClr val="accent1">
                    <a:lumMod val="50000"/>
                  </a:schemeClr>
                </a:solidFill>
              </a:rPr>
            </a:br>
            <a:r>
              <a:rPr lang="ru-RU" sz="4400" i="1" dirty="0" smtClean="0">
                <a:solidFill>
                  <a:schemeClr val="accent1">
                    <a:lumMod val="50000"/>
                  </a:schemeClr>
                </a:solidFill>
              </a:rPr>
              <a:t>урок мужества</a:t>
            </a:r>
            <a:endParaRPr lang="ru-RU" sz="4400" i="1" dirty="0">
              <a:solidFill>
                <a:schemeClr val="accent1">
                  <a:lumMod val="50000"/>
                </a:schemeClr>
              </a:solidFill>
            </a:endParaRPr>
          </a:p>
        </p:txBody>
      </p:sp>
      <p:sp>
        <p:nvSpPr>
          <p:cNvPr id="5" name="Подзаголовок 4"/>
          <p:cNvSpPr>
            <a:spLocks noGrp="1"/>
          </p:cNvSpPr>
          <p:nvPr>
            <p:ph type="subTitle" idx="1"/>
          </p:nvPr>
        </p:nvSpPr>
        <p:spPr>
          <a:xfrm>
            <a:off x="2713360" y="5589240"/>
            <a:ext cx="6400800" cy="1268760"/>
          </a:xfrm>
        </p:spPr>
        <p:txBody>
          <a:bodyPr/>
          <a:lstStyle/>
          <a:p>
            <a:r>
              <a:rPr lang="ru-RU" dirty="0" smtClean="0">
                <a:solidFill>
                  <a:schemeClr val="bg1"/>
                </a:solidFill>
              </a:rPr>
              <a:t>Подготовила преподаватель </a:t>
            </a:r>
            <a:r>
              <a:rPr lang="ru-RU" dirty="0" smtClean="0">
                <a:solidFill>
                  <a:schemeClr val="bg1"/>
                </a:solidFill>
              </a:rPr>
              <a:t>истории: </a:t>
            </a:r>
            <a:endParaRPr lang="ru-RU" dirty="0" smtClean="0">
              <a:solidFill>
                <a:schemeClr val="bg1"/>
              </a:solidFill>
            </a:endParaRPr>
          </a:p>
          <a:p>
            <a:r>
              <a:rPr lang="ru-RU" dirty="0" smtClean="0">
                <a:solidFill>
                  <a:schemeClr val="bg1"/>
                </a:solidFill>
              </a:rPr>
              <a:t>Белобородова Н.В.</a:t>
            </a:r>
            <a:endParaRPr lang="ru-RU" dirty="0">
              <a:solidFill>
                <a:schemeClr val="bg1"/>
              </a:solidFill>
            </a:endParaRPr>
          </a:p>
        </p:txBody>
      </p:sp>
    </p:spTree>
    <p:extLst>
      <p:ext uri="{BB962C8B-B14F-4D97-AF65-F5344CB8AC3E}">
        <p14:creationId xmlns:p14="http://schemas.microsoft.com/office/powerpoint/2010/main" xmlns="" val="1562178350"/>
      </p:ext>
    </p:extLst>
  </p:cSld>
  <p:clrMapOvr>
    <a:masterClrMapping/>
  </p:clrMapOvr>
  <p:transition>
    <p:push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20688"/>
          </a:xfrm>
        </p:spPr>
        <p:txBody>
          <a:bodyPr>
            <a:normAutofit fontScale="90000"/>
          </a:bodyPr>
          <a:lstStyle/>
          <a:p>
            <a:r>
              <a:rPr lang="ru-RU" dirty="0" smtClean="0"/>
              <a:t>Строительство укреплений</a:t>
            </a:r>
            <a:endParaRPr lang="ru-RU" dirty="0"/>
          </a:p>
        </p:txBody>
      </p:sp>
      <p:sp>
        <p:nvSpPr>
          <p:cNvPr id="3" name="Объект 2"/>
          <p:cNvSpPr>
            <a:spLocks noGrp="1"/>
          </p:cNvSpPr>
          <p:nvPr>
            <p:ph idx="1"/>
          </p:nvPr>
        </p:nvSpPr>
        <p:spPr>
          <a:xfrm>
            <a:off x="0" y="692696"/>
            <a:ext cx="9144000" cy="6048672"/>
          </a:xfrm>
        </p:spPr>
        <p:txBody>
          <a:bodyPr>
            <a:noAutofit/>
          </a:bodyPr>
          <a:lstStyle/>
          <a:p>
            <a:pPr marL="137160" indent="0">
              <a:buNone/>
            </a:pPr>
            <a:r>
              <a:rPr lang="ru-RU" sz="2400" dirty="0" smtClean="0">
                <a:solidFill>
                  <a:schemeClr val="bg1"/>
                </a:solidFill>
              </a:rPr>
              <a:t>Сразу же началось строительство оборонительных сооружений, с</a:t>
            </a:r>
            <a:r>
              <a:rPr lang="en-US" sz="2400" dirty="0" smtClean="0">
                <a:solidFill>
                  <a:srgbClr val="000000"/>
                </a:solidFill>
                <a:ea typeface="Times New Roman"/>
              </a:rPr>
              <a:t> </a:t>
            </a:r>
            <a:r>
              <a:rPr lang="en-US" sz="2400" dirty="0">
                <a:solidFill>
                  <a:srgbClr val="000000"/>
                </a:solidFill>
                <a:ea typeface="Times New Roman"/>
              </a:rPr>
              <a:t>29 </a:t>
            </a:r>
            <a:r>
              <a:rPr lang="ru-RU" sz="2400" dirty="0" smtClean="0">
                <a:solidFill>
                  <a:srgbClr val="000000"/>
                </a:solidFill>
                <a:ea typeface="Times New Roman"/>
              </a:rPr>
              <a:t>июня</a:t>
            </a:r>
            <a:r>
              <a:rPr lang="ru-RU" sz="2400" dirty="0" smtClean="0">
                <a:solidFill>
                  <a:schemeClr val="bg1"/>
                </a:solidFill>
              </a:rPr>
              <a:t>, которые возводились </a:t>
            </a:r>
            <a:r>
              <a:rPr lang="ru-RU" sz="2400" dirty="0">
                <a:solidFill>
                  <a:schemeClr val="bg1"/>
                </a:solidFill>
              </a:rPr>
              <a:t>руками ленинградцев, в большинстве своём женщин и подростков (мужчины уходили в армию и </a:t>
            </a:r>
            <a:r>
              <a:rPr lang="ru-RU" sz="2400" dirty="0" smtClean="0">
                <a:solidFill>
                  <a:schemeClr val="bg1"/>
                </a:solidFill>
              </a:rPr>
              <a:t>ополчение), привлекалось и </a:t>
            </a:r>
            <a:r>
              <a:rPr lang="ru-RU" sz="2400" dirty="0" smtClean="0">
                <a:solidFill>
                  <a:srgbClr val="000000"/>
                </a:solidFill>
                <a:ea typeface="Times New Roman"/>
              </a:rPr>
              <a:t>населения области. Мужчины </a:t>
            </a:r>
            <a:r>
              <a:rPr lang="ru-RU" sz="2400" dirty="0">
                <a:solidFill>
                  <a:srgbClr val="000000"/>
                </a:solidFill>
                <a:ea typeface="Times New Roman"/>
              </a:rPr>
              <a:t>в возрасте от 16 до 50 лет и женщины от 16 до 45 лет. Работающие обязаны были отработать по три часа после работы, не работающие граждане — восемь часов. Оборонительные сооружения строились как на подходах к Ленинграду, так и в самом городе. На 20 августа 1941 года в Ленинграде было 4612 бомбоубежищ, рассчитанных на 814 тыс. человек и 336 погонных км щелей-траншей, рассчитанных на 672 тыс. человек. Строилось ещё 383 убежища на 65 тыс. </a:t>
            </a:r>
            <a:r>
              <a:rPr lang="ru-RU" sz="2400" dirty="0" smtClean="0">
                <a:solidFill>
                  <a:srgbClr val="000000"/>
                </a:solidFill>
                <a:ea typeface="Times New Roman"/>
              </a:rPr>
              <a:t>человек.</a:t>
            </a:r>
          </a:p>
          <a:p>
            <a:pPr marL="137160" indent="0">
              <a:buNone/>
            </a:pPr>
            <a:r>
              <a:rPr lang="ru-RU" sz="2400" dirty="0" smtClean="0">
                <a:solidFill>
                  <a:schemeClr val="bg1"/>
                </a:solidFill>
                <a:ea typeface="Times New Roman"/>
                <a:cs typeface="Times New Roman"/>
              </a:rPr>
              <a:t>Силами ленинградцев был возведен </a:t>
            </a:r>
            <a:r>
              <a:rPr lang="ru-RU" sz="2400" u="sng" dirty="0" err="1" smtClean="0">
                <a:solidFill>
                  <a:schemeClr val="bg1"/>
                </a:solidFill>
                <a:ea typeface="Times New Roman"/>
                <a:cs typeface="Times New Roman"/>
              </a:rPr>
              <a:t>Лужский</a:t>
            </a:r>
            <a:r>
              <a:rPr lang="ru-RU" sz="2400" u="sng" dirty="0" smtClean="0">
                <a:solidFill>
                  <a:schemeClr val="bg1"/>
                </a:solidFill>
                <a:ea typeface="Times New Roman"/>
                <a:cs typeface="Times New Roman"/>
              </a:rPr>
              <a:t> </a:t>
            </a:r>
            <a:r>
              <a:rPr lang="ru-RU" sz="2400" u="sng" dirty="0">
                <a:solidFill>
                  <a:schemeClr val="bg1"/>
                </a:solidFill>
                <a:ea typeface="Times New Roman"/>
                <a:cs typeface="Times New Roman"/>
              </a:rPr>
              <a:t>оборонительный </a:t>
            </a:r>
            <a:r>
              <a:rPr lang="ru-RU" sz="2400" u="sng" dirty="0" smtClean="0">
                <a:solidFill>
                  <a:schemeClr val="bg1"/>
                </a:solidFill>
                <a:ea typeface="Times New Roman"/>
                <a:cs typeface="Times New Roman"/>
              </a:rPr>
              <a:t>рубеж</a:t>
            </a:r>
            <a:r>
              <a:rPr lang="ru-RU" sz="2400" dirty="0" smtClean="0">
                <a:solidFill>
                  <a:srgbClr val="222222"/>
                </a:solidFill>
                <a:ea typeface="Times New Roman"/>
              </a:rPr>
              <a:t> </a:t>
            </a:r>
            <a:r>
              <a:rPr lang="ru-RU" sz="2400" dirty="0" smtClean="0">
                <a:solidFill>
                  <a:schemeClr val="bg1"/>
                </a:solidFill>
                <a:ea typeface="Times New Roman"/>
              </a:rPr>
              <a:t> - это оборонительные </a:t>
            </a:r>
            <a:r>
              <a:rPr lang="ru-RU" sz="2400" dirty="0">
                <a:solidFill>
                  <a:schemeClr val="bg1"/>
                </a:solidFill>
                <a:ea typeface="Times New Roman"/>
              </a:rPr>
              <a:t>сооружения протяжённостью 175 </a:t>
            </a:r>
            <a:r>
              <a:rPr lang="ru-RU" sz="2400" dirty="0" smtClean="0">
                <a:solidFill>
                  <a:schemeClr val="bg1"/>
                </a:solidFill>
                <a:ea typeface="Times New Roman"/>
              </a:rPr>
              <a:t>км. </a:t>
            </a:r>
            <a:r>
              <a:rPr lang="ru-RU" sz="2400" dirty="0">
                <a:solidFill>
                  <a:schemeClr val="bg1"/>
                </a:solidFill>
                <a:ea typeface="Times New Roman"/>
              </a:rPr>
              <a:t>и общей глубиной 10—15 </a:t>
            </a:r>
            <a:r>
              <a:rPr lang="ru-RU" sz="2400" dirty="0" smtClean="0">
                <a:solidFill>
                  <a:schemeClr val="bg1"/>
                </a:solidFill>
                <a:ea typeface="Times New Roman"/>
              </a:rPr>
              <a:t>км., </a:t>
            </a:r>
            <a:r>
              <a:rPr lang="ru-RU" sz="2400" dirty="0">
                <a:solidFill>
                  <a:schemeClr val="bg1"/>
                </a:solidFill>
                <a:ea typeface="Times New Roman"/>
              </a:rPr>
              <a:t>570 дотов и дзотов, 160 км </a:t>
            </a:r>
            <a:r>
              <a:rPr lang="ru-RU" sz="2400" u="sng" dirty="0">
                <a:solidFill>
                  <a:schemeClr val="bg1"/>
                </a:solidFill>
                <a:ea typeface="Times New Roman"/>
                <a:cs typeface="Times New Roman"/>
              </a:rPr>
              <a:t>эскарпов</a:t>
            </a:r>
            <a:r>
              <a:rPr lang="ru-RU" sz="2400" dirty="0">
                <a:solidFill>
                  <a:schemeClr val="bg1"/>
                </a:solidFill>
                <a:ea typeface="Times New Roman"/>
              </a:rPr>
              <a:t>, 94 км противотанковых </a:t>
            </a:r>
            <a:r>
              <a:rPr lang="ru-RU" sz="2400" dirty="0" smtClean="0">
                <a:solidFill>
                  <a:schemeClr val="bg1"/>
                </a:solidFill>
                <a:ea typeface="Times New Roman"/>
              </a:rPr>
              <a:t>рвов.</a:t>
            </a:r>
            <a:endParaRPr lang="ru-RU" sz="2400" dirty="0">
              <a:solidFill>
                <a:schemeClr val="bg1"/>
              </a:solidFill>
            </a:endParaRPr>
          </a:p>
        </p:txBody>
      </p:sp>
    </p:spTree>
    <p:extLst>
      <p:ext uri="{BB962C8B-B14F-4D97-AF65-F5344CB8AC3E}">
        <p14:creationId xmlns:p14="http://schemas.microsoft.com/office/powerpoint/2010/main" xmlns="" val="801297714"/>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3012392"/>
            <a:ext cx="5760640" cy="37156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23928" y="0"/>
            <a:ext cx="5186536" cy="3351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Объект 4"/>
          <p:cNvSpPr>
            <a:spLocks noGrp="1"/>
          </p:cNvSpPr>
          <p:nvPr>
            <p:ph sz="half" idx="1"/>
          </p:nvPr>
        </p:nvSpPr>
        <p:spPr>
          <a:xfrm>
            <a:off x="5940152" y="3573016"/>
            <a:ext cx="3203848" cy="3154989"/>
          </a:xfrm>
        </p:spPr>
        <p:txBody>
          <a:bodyPr/>
          <a:lstStyle/>
          <a:p>
            <a:pPr marL="137160" indent="0">
              <a:buNone/>
            </a:pPr>
            <a:r>
              <a:rPr lang="ru-RU" dirty="0" smtClean="0">
                <a:solidFill>
                  <a:schemeClr val="bg1"/>
                </a:solidFill>
              </a:rPr>
              <a:t>Вражеским войскам не удалось овладеть городом с ходу. Германское </a:t>
            </a:r>
            <a:r>
              <a:rPr lang="ru-RU" dirty="0">
                <a:solidFill>
                  <a:schemeClr val="bg1"/>
                </a:solidFill>
              </a:rPr>
              <a:t>наступление было приостановлено на несколько недель. </a:t>
            </a:r>
          </a:p>
        </p:txBody>
      </p:sp>
      <p:sp>
        <p:nvSpPr>
          <p:cNvPr id="6" name="Объект 5"/>
          <p:cNvSpPr>
            <a:spLocks noGrp="1"/>
          </p:cNvSpPr>
          <p:nvPr>
            <p:ph sz="half" idx="2"/>
          </p:nvPr>
        </p:nvSpPr>
        <p:spPr>
          <a:xfrm>
            <a:off x="0" y="0"/>
            <a:ext cx="3923928" cy="4525963"/>
          </a:xfrm>
        </p:spPr>
        <p:txBody>
          <a:bodyPr/>
          <a:lstStyle/>
          <a:p>
            <a:pPr marL="137160" indent="0">
              <a:buNone/>
            </a:pPr>
            <a:endParaRPr lang="ru-RU" sz="2400" dirty="0" smtClean="0">
              <a:solidFill>
                <a:schemeClr val="bg1"/>
              </a:solidFill>
            </a:endParaRPr>
          </a:p>
          <a:p>
            <a:pPr marL="137160" indent="0">
              <a:buNone/>
            </a:pPr>
            <a:r>
              <a:rPr lang="ru-RU" sz="2400" dirty="0" smtClean="0">
                <a:solidFill>
                  <a:schemeClr val="bg1"/>
                </a:solidFill>
              </a:rPr>
              <a:t>Эскарп – это </a:t>
            </a:r>
            <a:r>
              <a:rPr lang="ru-RU" sz="2400" dirty="0" smtClean="0">
                <a:solidFill>
                  <a:srgbClr val="333333"/>
                </a:solidFill>
              </a:rPr>
              <a:t>задняя отлогая стенка наружного рва военного укрепления, примыкающая к брустверу (противотранспортное укрепление).</a:t>
            </a:r>
            <a:endParaRPr lang="ru-RU" sz="2400" dirty="0"/>
          </a:p>
        </p:txBody>
      </p:sp>
    </p:spTree>
    <p:extLst>
      <p:ext uri="{BB962C8B-B14F-4D97-AF65-F5344CB8AC3E}">
        <p14:creationId xmlns:p14="http://schemas.microsoft.com/office/powerpoint/2010/main" xmlns="" val="2430756906"/>
      </p:ext>
    </p:extLst>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066130"/>
          </a:xfrm>
        </p:spPr>
        <p:txBody>
          <a:bodyPr>
            <a:normAutofit fontScale="90000"/>
          </a:bodyPr>
          <a:lstStyle/>
          <a:p>
            <a:r>
              <a:rPr lang="ru-RU" dirty="0" smtClean="0"/>
              <a:t>Начало продовольственного кризиса</a:t>
            </a:r>
            <a:endParaRPr lang="ru-RU" dirty="0"/>
          </a:p>
        </p:txBody>
      </p:sp>
      <p:sp>
        <p:nvSpPr>
          <p:cNvPr id="3" name="Объект 2"/>
          <p:cNvSpPr>
            <a:spLocks noGrp="1"/>
          </p:cNvSpPr>
          <p:nvPr>
            <p:ph idx="1"/>
          </p:nvPr>
        </p:nvSpPr>
        <p:spPr>
          <a:xfrm>
            <a:off x="107504" y="1600200"/>
            <a:ext cx="8856984" cy="5257800"/>
          </a:xfrm>
        </p:spPr>
        <p:txBody>
          <a:bodyPr>
            <a:normAutofit fontScale="85000" lnSpcReduction="20000"/>
          </a:bodyPr>
          <a:lstStyle/>
          <a:p>
            <a:pPr marL="137160" indent="0">
              <a:buNone/>
            </a:pPr>
            <a:r>
              <a:rPr lang="ru-RU" sz="2600" dirty="0" smtClean="0">
                <a:solidFill>
                  <a:schemeClr val="bg1"/>
                </a:solidFill>
              </a:rPr>
              <a:t>Гитлер был весьма недоволен задержкой ГА «Север», приказал подготовить план взятия города не позднее сентября. А уже в</a:t>
            </a:r>
            <a:r>
              <a:rPr lang="ru-RU" sz="2600" dirty="0" smtClean="0">
                <a:solidFill>
                  <a:schemeClr val="bg1"/>
                </a:solidFill>
                <a:ea typeface="Times New Roman"/>
              </a:rPr>
              <a:t> </a:t>
            </a:r>
            <a:r>
              <a:rPr lang="ru-RU" sz="2600" dirty="0">
                <a:solidFill>
                  <a:schemeClr val="bg1"/>
                </a:solidFill>
                <a:ea typeface="Times New Roman"/>
              </a:rPr>
              <a:t>директиве начальника штаба военно-морских сил Германии № 1601 от 22 сентября 1941 года «Будущее города Петербурга»</a:t>
            </a:r>
            <a:r>
              <a:rPr lang="ru-RU" sz="2600" dirty="0" smtClean="0">
                <a:solidFill>
                  <a:schemeClr val="bg1"/>
                </a:solidFill>
              </a:rPr>
              <a:t> говорилось:</a:t>
            </a:r>
          </a:p>
          <a:p>
            <a:pPr marL="137160" indent="0">
              <a:buNone/>
            </a:pPr>
            <a:r>
              <a:rPr lang="ru-RU" i="1" dirty="0" smtClean="0">
                <a:ea typeface="Times New Roman"/>
              </a:rPr>
              <a:t>«… 2. </a:t>
            </a:r>
            <a:r>
              <a:rPr lang="ru-RU" i="1" dirty="0">
                <a:ea typeface="Times New Roman"/>
              </a:rPr>
              <a:t>Фюрер принял решение стереть город Ленинград с лица Земли. После поражения Советской России, дальнейшее существование этого крупнейшего населённого пункта не представляет никакого интереса…</a:t>
            </a:r>
            <a:br>
              <a:rPr lang="ru-RU" i="1" dirty="0">
                <a:ea typeface="Times New Roman"/>
              </a:rPr>
            </a:br>
            <a:r>
              <a:rPr lang="ru-RU" i="1" dirty="0">
                <a:ea typeface="Times New Roman"/>
              </a:rPr>
              <a:t>4. Предполагается окружить город тесным кольцом и путём обстрела из артиллерии всех калибров и беспрерывной бомбёжки с воздуха сровнять его с землёй. Если вследствие создавшегося в городе положения будут заявлены просьбы о сдаче, они будут отвергнуты, так как проблемы, связанные с пребыванием в городе населения и его продовольственным снабжением, не могут и не должны нами решаться. В этой войне, ведущейся за право на существование, мы не заинтересованы в сохранении хотя бы части </a:t>
            </a:r>
            <a:r>
              <a:rPr lang="ru-RU" i="1" dirty="0" smtClean="0">
                <a:ea typeface="Times New Roman"/>
              </a:rPr>
              <a:t>населения…»</a:t>
            </a:r>
            <a:endParaRPr lang="ru-RU" dirty="0"/>
          </a:p>
        </p:txBody>
      </p:sp>
    </p:spTree>
    <p:extLst>
      <p:ext uri="{BB962C8B-B14F-4D97-AF65-F5344CB8AC3E}">
        <p14:creationId xmlns:p14="http://schemas.microsoft.com/office/powerpoint/2010/main" xmlns="" val="2361580740"/>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260648"/>
            <a:ext cx="5904656" cy="6408712"/>
          </a:xfrm>
        </p:spPr>
        <p:txBody>
          <a:bodyPr>
            <a:normAutofit lnSpcReduction="10000"/>
          </a:bodyPr>
          <a:lstStyle/>
          <a:p>
            <a:pPr marL="137160" indent="0">
              <a:buNone/>
            </a:pPr>
            <a:r>
              <a:rPr lang="ru-RU" sz="2400" dirty="0">
                <a:solidFill>
                  <a:srgbClr val="222222"/>
                </a:solidFill>
                <a:ea typeface="Times New Roman"/>
              </a:rPr>
              <a:t>Бои под Ленинградом не прекратились, но изменился их характер. Немецкие войска приступили к разрушению города массированными артиллерийскими обстрелами и бомбёжками. Особенно сильными были бомбовые и артиллерийские удары в октябре — ноябре 1941 года. Немцы сбросили на Ленинград несколько тысяч зажигательных бомб с целью вызвать массовые </a:t>
            </a:r>
            <a:r>
              <a:rPr lang="ru-RU" sz="2400" dirty="0" smtClean="0">
                <a:solidFill>
                  <a:srgbClr val="222222"/>
                </a:solidFill>
                <a:ea typeface="Times New Roman"/>
              </a:rPr>
              <a:t>пожары. </a:t>
            </a:r>
            <a:r>
              <a:rPr lang="ru-RU" sz="2400" dirty="0">
                <a:solidFill>
                  <a:srgbClr val="222222"/>
                </a:solidFill>
                <a:ea typeface="Times New Roman"/>
              </a:rPr>
              <a:t>Особое внимание уделялось ими уничтожению складов с продовольствием. Так, в частности, 8 сентября германцам удалось разбомбить </a:t>
            </a:r>
            <a:r>
              <a:rPr lang="ru-RU" sz="2400" u="sng" dirty="0" err="1">
                <a:solidFill>
                  <a:schemeClr val="bg1"/>
                </a:solidFill>
                <a:ea typeface="Times New Roman"/>
                <a:cs typeface="Times New Roman"/>
              </a:rPr>
              <a:t>Бадаевские</a:t>
            </a:r>
            <a:r>
              <a:rPr lang="ru-RU" sz="2400" u="sng" dirty="0">
                <a:solidFill>
                  <a:schemeClr val="bg1"/>
                </a:solidFill>
                <a:ea typeface="Times New Roman"/>
                <a:cs typeface="Times New Roman"/>
              </a:rPr>
              <a:t> </a:t>
            </a:r>
            <a:r>
              <a:rPr lang="ru-RU" sz="2400" u="sng" dirty="0" smtClean="0">
                <a:solidFill>
                  <a:schemeClr val="bg1"/>
                </a:solidFill>
                <a:ea typeface="Times New Roman"/>
                <a:cs typeface="Times New Roman"/>
              </a:rPr>
              <a:t>склады</a:t>
            </a:r>
            <a:r>
              <a:rPr lang="ru-RU" sz="2400" dirty="0" smtClean="0">
                <a:solidFill>
                  <a:schemeClr val="bg1"/>
                </a:solidFill>
                <a:ea typeface="Times New Roman"/>
              </a:rPr>
              <a:t>,  </a:t>
            </a:r>
            <a:r>
              <a:rPr lang="ru-RU" sz="2400" dirty="0">
                <a:solidFill>
                  <a:srgbClr val="222222"/>
                </a:solidFill>
                <a:ea typeface="Times New Roman"/>
              </a:rPr>
              <a:t>где находились значительные запасы продовольствия. В результате на этих складах было безвозвратно утеряно 3 тыс. тонн муки и 700 тонн сахара.</a:t>
            </a:r>
            <a:endParaRPr lang="ru-RU" sz="2400" dirty="0"/>
          </a:p>
        </p:txBody>
      </p:sp>
      <p:pic>
        <p:nvPicPr>
          <p:cNvPr id="5124" name="Picture 4" descr="https://upload.wikimedia.org/wikipedia/commons/thumb/5/58/%D0%A4%D1%80%D0%B0%D0%B3%D0%BC%D0%B5%D0%BD%D1%82_%D0%BF%D0%BB%D0%B0%D0%BD%D0%B0_%D0%9B%D0%B5%D0%BD%D0%B8%D0%BD%D0%B3%D1%80%D0%B0%D0%B4%D0%B0%2C_1939.jpg/220px-%D0%A4%D1%80%D0%B0%D0%B3%D0%BC%D0%B5%D0%BD%D1%82_%D0%BF%D0%BB%D0%B0%D0%BD%D0%B0_%D0%9B%D0%B5%D0%BD%D0%B8%D0%BD%D0%B3%D1%80%D0%B0%D0%B4%D0%B0%2C_193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73464" y="1019175"/>
            <a:ext cx="3456384" cy="345638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Прямоугольник 4"/>
          <p:cNvSpPr/>
          <p:nvPr/>
        </p:nvSpPr>
        <p:spPr>
          <a:xfrm>
            <a:off x="6005512" y="4941168"/>
            <a:ext cx="3024336" cy="1200329"/>
          </a:xfrm>
          <a:prstGeom prst="rect">
            <a:avLst/>
          </a:prstGeom>
        </p:spPr>
        <p:txBody>
          <a:bodyPr wrap="square">
            <a:spAutoFit/>
          </a:bodyPr>
          <a:lstStyle/>
          <a:p>
            <a:r>
              <a:rPr lang="ru-RU" dirty="0">
                <a:latin typeface="Arial"/>
              </a:rPr>
              <a:t>Месторасположение </a:t>
            </a:r>
            <a:r>
              <a:rPr lang="ru-RU" dirty="0" err="1">
                <a:latin typeface="Arial"/>
              </a:rPr>
              <a:t>Бадаевских</a:t>
            </a:r>
            <a:r>
              <a:rPr lang="ru-RU" dirty="0">
                <a:latin typeface="Arial"/>
              </a:rPr>
              <a:t> складов на плане Ленинграда 1939 года. </a:t>
            </a:r>
            <a:endParaRPr lang="ru-RU" dirty="0"/>
          </a:p>
        </p:txBody>
      </p:sp>
    </p:spTree>
    <p:extLst>
      <p:ext uri="{BB962C8B-B14F-4D97-AF65-F5344CB8AC3E}">
        <p14:creationId xmlns:p14="http://schemas.microsoft.com/office/powerpoint/2010/main" xmlns="" val="3433115794"/>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576064"/>
          </a:xfrm>
        </p:spPr>
        <p:txBody>
          <a:bodyPr>
            <a:noAutofit/>
          </a:bodyPr>
          <a:lstStyle/>
          <a:p>
            <a:r>
              <a:rPr lang="ru-RU" sz="3600" dirty="0" smtClean="0"/>
              <a:t>Начало </a:t>
            </a:r>
            <a:r>
              <a:rPr lang="ru-RU" sz="3600" dirty="0" smtClean="0"/>
              <a:t>Блокады. Блокадный хлеб</a:t>
            </a:r>
            <a:endParaRPr lang="ru-RU" sz="3600" dirty="0"/>
          </a:p>
        </p:txBody>
      </p:sp>
      <p:sp>
        <p:nvSpPr>
          <p:cNvPr id="3" name="Объект 2"/>
          <p:cNvSpPr>
            <a:spLocks noGrp="1"/>
          </p:cNvSpPr>
          <p:nvPr>
            <p:ph idx="1"/>
          </p:nvPr>
        </p:nvSpPr>
        <p:spPr>
          <a:xfrm>
            <a:off x="0" y="548680"/>
            <a:ext cx="9036496" cy="6309320"/>
          </a:xfrm>
        </p:spPr>
        <p:txBody>
          <a:bodyPr>
            <a:normAutofit fontScale="62500" lnSpcReduction="20000"/>
          </a:bodyPr>
          <a:lstStyle/>
          <a:p>
            <a:pPr marL="137160" indent="0">
              <a:lnSpc>
                <a:spcPct val="115000"/>
              </a:lnSpc>
              <a:spcBef>
                <a:spcPts val="600"/>
              </a:spcBef>
              <a:spcAft>
                <a:spcPts val="600"/>
              </a:spcAft>
              <a:buNone/>
            </a:pPr>
            <a:r>
              <a:rPr lang="ru-RU" sz="3800" dirty="0">
                <a:solidFill>
                  <a:srgbClr val="222222"/>
                </a:solidFill>
                <a:ea typeface="Times New Roman"/>
                <a:cs typeface="Times New Roman"/>
              </a:rPr>
              <a:t>Началом блокады считается 8 сентября 1941 года, когда была прервана сухопутная связь Ленинграда со всей страной. Однако жители города потеряли возможность покинуть Ленинград двумя неделями раньше: железнодорожное сообщение было прервано 27 августа, и на</a:t>
            </a:r>
            <a:r>
              <a:rPr lang="ru-RU" sz="3800" dirty="0">
                <a:solidFill>
                  <a:schemeClr val="bg1"/>
                </a:solidFill>
                <a:ea typeface="Times New Roman"/>
                <a:cs typeface="Times New Roman"/>
              </a:rPr>
              <a:t> </a:t>
            </a:r>
            <a:r>
              <a:rPr lang="ru-RU" sz="3800" u="sng" dirty="0">
                <a:solidFill>
                  <a:schemeClr val="bg1"/>
                </a:solidFill>
                <a:ea typeface="Times New Roman"/>
                <a:cs typeface="Times New Roman"/>
              </a:rPr>
              <a:t>вокзалах</a:t>
            </a:r>
            <a:r>
              <a:rPr lang="ru-RU" sz="3800" dirty="0">
                <a:solidFill>
                  <a:srgbClr val="222222"/>
                </a:solidFill>
                <a:ea typeface="Times New Roman"/>
                <a:cs typeface="Times New Roman"/>
              </a:rPr>
              <a:t> и в пригородах скопились десятки тысяч людей, ожидавших возможности прорыва на восток. Положение осложнялось ещё и тем, что с началом войны в Ленинград прибыли не менее 300 000 беженцев из прибалтийских республик и соседних с ним областей РСФСР</a:t>
            </a:r>
            <a:r>
              <a:rPr lang="ru-RU" sz="3800" dirty="0" smtClean="0">
                <a:solidFill>
                  <a:srgbClr val="222222"/>
                </a:solidFill>
                <a:ea typeface="Times New Roman"/>
                <a:cs typeface="Times New Roman"/>
              </a:rPr>
              <a:t>.</a:t>
            </a:r>
          </a:p>
          <a:p>
            <a:pPr marL="137160" indent="0">
              <a:lnSpc>
                <a:spcPct val="115000"/>
              </a:lnSpc>
              <a:spcBef>
                <a:spcPts val="600"/>
              </a:spcBef>
              <a:spcAft>
                <a:spcPts val="600"/>
              </a:spcAft>
              <a:buNone/>
            </a:pPr>
            <a:r>
              <a:rPr lang="ru-RU" sz="3800" dirty="0">
                <a:solidFill>
                  <a:srgbClr val="222222"/>
                </a:solidFill>
                <a:ea typeface="Times New Roman"/>
              </a:rPr>
              <a:t>Продовольственные карточки были введены в Ленинграде 17 июля, то есть ещё до блокады, </a:t>
            </a:r>
            <a:r>
              <a:rPr lang="ru-RU" sz="3800" dirty="0" smtClean="0">
                <a:solidFill>
                  <a:srgbClr val="222222"/>
                </a:solidFill>
                <a:ea typeface="Times New Roman"/>
              </a:rPr>
              <a:t>это </a:t>
            </a:r>
            <a:r>
              <a:rPr lang="ru-RU" sz="3800" dirty="0">
                <a:solidFill>
                  <a:srgbClr val="222222"/>
                </a:solidFill>
                <a:ea typeface="Times New Roman"/>
              </a:rPr>
              <a:t>было сделано </a:t>
            </a:r>
            <a:r>
              <a:rPr lang="ru-RU" sz="3800" dirty="0" smtClean="0">
                <a:solidFill>
                  <a:srgbClr val="222222"/>
                </a:solidFill>
                <a:ea typeface="Times New Roman"/>
              </a:rPr>
              <a:t>для </a:t>
            </a:r>
            <a:r>
              <a:rPr lang="ru-RU" sz="3800" dirty="0">
                <a:solidFill>
                  <a:srgbClr val="222222"/>
                </a:solidFill>
                <a:ea typeface="Times New Roman"/>
              </a:rPr>
              <a:t>того, чтобы навести порядок в </a:t>
            </a:r>
            <a:r>
              <a:rPr lang="ru-RU" sz="3800" dirty="0" smtClean="0">
                <a:solidFill>
                  <a:srgbClr val="222222"/>
                </a:solidFill>
                <a:ea typeface="Times New Roman"/>
              </a:rPr>
              <a:t>снабжении.</a:t>
            </a:r>
            <a:r>
              <a:rPr lang="ru-RU" sz="3800" dirty="0">
                <a:solidFill>
                  <a:srgbClr val="222222"/>
                </a:solidFill>
                <a:ea typeface="Times New Roman"/>
              </a:rPr>
              <a:t> Нормы отпуска продуктов по карточкам были высокие, и никакой нехватки продовольствия до начала блокады не было. Снижение норм выдачи продуктов впервые произошло 2 сентября. Кроме того, 1 сентября была запрещена свободная продажа </a:t>
            </a:r>
            <a:r>
              <a:rPr lang="ru-RU" sz="3800" dirty="0" smtClean="0">
                <a:solidFill>
                  <a:srgbClr val="222222"/>
                </a:solidFill>
                <a:ea typeface="Times New Roman"/>
              </a:rPr>
              <a:t>продовольствия. Закрылись коммерческие магазины, а «черный рынок» был всегда.</a:t>
            </a:r>
            <a:endParaRPr lang="ru-RU" sz="3800" dirty="0"/>
          </a:p>
        </p:txBody>
      </p:sp>
    </p:spTree>
    <p:extLst>
      <p:ext uri="{BB962C8B-B14F-4D97-AF65-F5344CB8AC3E}">
        <p14:creationId xmlns:p14="http://schemas.microsoft.com/office/powerpoint/2010/main" xmlns="" val="792163357"/>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68" y="692696"/>
            <a:ext cx="7632848" cy="55334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78582310"/>
      </p:ext>
    </p:extLst>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0"/>
            <a:ext cx="8784976" cy="6741368"/>
          </a:xfrm>
        </p:spPr>
        <p:txBody>
          <a:bodyPr>
            <a:normAutofit fontScale="40000" lnSpcReduction="20000"/>
          </a:bodyPr>
          <a:lstStyle/>
          <a:p>
            <a:pPr marL="137160" indent="0">
              <a:lnSpc>
                <a:spcPct val="115000"/>
              </a:lnSpc>
              <a:spcBef>
                <a:spcPts val="600"/>
              </a:spcBef>
              <a:spcAft>
                <a:spcPts val="600"/>
              </a:spcAft>
              <a:buNone/>
            </a:pPr>
            <a:r>
              <a:rPr lang="ru-RU" sz="4400" b="1" u="sng" dirty="0" smtClean="0">
                <a:ea typeface="Times New Roman"/>
                <a:cs typeface="Times New Roman"/>
              </a:rPr>
              <a:t>Историческая справка:</a:t>
            </a:r>
          </a:p>
          <a:p>
            <a:pPr marL="137160" indent="0">
              <a:lnSpc>
                <a:spcPct val="115000"/>
              </a:lnSpc>
              <a:spcBef>
                <a:spcPts val="600"/>
              </a:spcBef>
              <a:spcAft>
                <a:spcPts val="600"/>
              </a:spcAft>
              <a:buNone/>
            </a:pPr>
            <a:r>
              <a:rPr lang="ru-RU" sz="5100" i="1" dirty="0" smtClean="0">
                <a:ea typeface="Times New Roman"/>
                <a:cs typeface="Times New Roman"/>
              </a:rPr>
              <a:t>«Со </a:t>
            </a:r>
            <a:r>
              <a:rPr lang="ru-RU" sz="5100" i="1" dirty="0">
                <a:ea typeface="Times New Roman"/>
                <a:cs typeface="Times New Roman"/>
              </a:rPr>
              <a:t>2 по 11 сентября Ленинград ежедневно потреблял более 2000 тонн хлеба при нормах выдачи 600 г рабочим, 400 г служащим и по 300 граммов хлеба в день детям и </a:t>
            </a:r>
            <a:r>
              <a:rPr lang="ru-RU" sz="5100" i="1" dirty="0" smtClean="0">
                <a:ea typeface="Times New Roman"/>
                <a:cs typeface="Times New Roman"/>
              </a:rPr>
              <a:t>иждивенцам.»</a:t>
            </a:r>
            <a:endParaRPr lang="ru-RU" sz="5100" i="1" dirty="0">
              <a:ea typeface="Times New Roman"/>
              <a:cs typeface="Times New Roman"/>
            </a:endParaRPr>
          </a:p>
          <a:p>
            <a:pPr marL="137160" indent="0">
              <a:lnSpc>
                <a:spcPct val="115000"/>
              </a:lnSpc>
              <a:spcBef>
                <a:spcPts val="600"/>
              </a:spcBef>
              <a:spcAft>
                <a:spcPts val="600"/>
              </a:spcAft>
              <a:buNone/>
            </a:pPr>
            <a:r>
              <a:rPr lang="ru-RU" sz="6000" dirty="0" smtClean="0">
                <a:solidFill>
                  <a:srgbClr val="222222"/>
                </a:solidFill>
                <a:ea typeface="Times New Roman"/>
                <a:cs typeface="Times New Roman"/>
              </a:rPr>
              <a:t>В октябре жители города почувствовали на себе явную нехватку продовольствия, а в ноябре в Ленинграде начался настоящий голод. Были отмечены сначала первые случаи потери сознания от голода на улицах и на работе, первые случаи смерти от истощения, а затем и первые случаи каннибализма. Запасы продовольствия доставлялись в город как по воздуху, так и по воде через </a:t>
            </a:r>
            <a:r>
              <a:rPr lang="ru-RU" sz="6000" dirty="0" smtClean="0">
                <a:solidFill>
                  <a:schemeClr val="bg1"/>
                </a:solidFill>
                <a:ea typeface="Times New Roman"/>
                <a:cs typeface="Times New Roman"/>
              </a:rPr>
              <a:t>Ладожское озеро</a:t>
            </a:r>
            <a:r>
              <a:rPr lang="ru-RU" sz="6000" dirty="0" smtClean="0">
                <a:solidFill>
                  <a:srgbClr val="222222"/>
                </a:solidFill>
                <a:ea typeface="Times New Roman"/>
                <a:cs typeface="Times New Roman"/>
              </a:rPr>
              <a:t> до установления льда. Пока лёд набирал достаточную для движения автомашин толщину, движение через Ладогу практически отсутствовало. Все эти транспортные коммуникации находились под постоянным огнём противника. Несмотря на нижайшие нормы выдачи хлеба, смерть от голода ещё не стала массовым явлением, и основную часть погибших пока составляли жертвы </a:t>
            </a:r>
            <a:r>
              <a:rPr lang="ru-RU" sz="6000" dirty="0">
                <a:solidFill>
                  <a:srgbClr val="222222"/>
                </a:solidFill>
                <a:ea typeface="Times New Roman"/>
                <a:cs typeface="Times New Roman"/>
              </a:rPr>
              <a:t>бомбардировок и артиллерийских обстрелов.</a:t>
            </a:r>
            <a:endParaRPr lang="ru-RU" sz="6000" dirty="0">
              <a:ea typeface="Calibri"/>
              <a:cs typeface="Times New Roman"/>
            </a:endParaRPr>
          </a:p>
          <a:p>
            <a:pPr marL="137160" indent="0">
              <a:lnSpc>
                <a:spcPct val="115000"/>
              </a:lnSpc>
              <a:spcBef>
                <a:spcPts val="600"/>
              </a:spcBef>
              <a:spcAft>
                <a:spcPts val="600"/>
              </a:spcAft>
              <a:buNone/>
            </a:pPr>
            <a:endParaRPr lang="ru-RU" sz="4400" dirty="0">
              <a:ea typeface="Calibri"/>
              <a:cs typeface="Times New Roman"/>
            </a:endParaRPr>
          </a:p>
          <a:p>
            <a:endParaRPr lang="ru-RU" dirty="0"/>
          </a:p>
        </p:txBody>
      </p:sp>
    </p:spTree>
    <p:extLst>
      <p:ext uri="{BB962C8B-B14F-4D97-AF65-F5344CB8AC3E}">
        <p14:creationId xmlns:p14="http://schemas.microsoft.com/office/powerpoint/2010/main" xmlns="" val="3517815715"/>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5589240"/>
            <a:ext cx="8075240" cy="1008152"/>
          </a:xfrm>
        </p:spPr>
        <p:txBody>
          <a:bodyPr>
            <a:normAutofit fontScale="92500"/>
          </a:bodyPr>
          <a:lstStyle/>
          <a:p>
            <a:pPr marL="137160" indent="0">
              <a:buNone/>
            </a:pPr>
            <a:r>
              <a:rPr lang="ru-RU" dirty="0" smtClean="0"/>
              <a:t>Доставка продуктов в осажденный Ленинград самолетами, только этого катастрофически не хватало.</a:t>
            </a:r>
            <a:endParaRPr lang="ru-RU" dirty="0"/>
          </a:p>
        </p:txBody>
      </p:sp>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6" y="332656"/>
            <a:ext cx="7416824" cy="5259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03778619"/>
      </p:ext>
    </p:extLst>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188640"/>
            <a:ext cx="8856984" cy="3672408"/>
          </a:xfrm>
        </p:spPr>
        <p:txBody>
          <a:bodyPr>
            <a:normAutofit fontScale="77500" lnSpcReduction="20000"/>
          </a:bodyPr>
          <a:lstStyle/>
          <a:p>
            <a:pPr marL="137160" indent="0">
              <a:lnSpc>
                <a:spcPct val="115000"/>
              </a:lnSpc>
              <a:spcAft>
                <a:spcPts val="900"/>
              </a:spcAft>
              <a:buNone/>
            </a:pPr>
            <a:r>
              <a:rPr lang="ru-RU" sz="3100" dirty="0">
                <a:solidFill>
                  <a:srgbClr val="000000"/>
                </a:solidFill>
                <a:ea typeface="Times New Roman"/>
                <a:cs typeface="Times New Roman"/>
              </a:rPr>
              <a:t>Во время блокады хлебные карточки отоваривали ежедневно, карточки на другие продукты - раз в десять дней. Нормы питания и для военных, и для гражданских снижались. Минимальными они были с 20 ноября по 25 декабря 1941 года, когда служащим, иждивенцам и детям полагалось по 125 граммов хлеба, рабочим и инженерно-техническим работникам - по 250 граммов. Остальные продукты выдавали с перебоями и в гораздо меньшем объеме (например, норма крупы для иждивенца 20 граммов, мяса - 13,2 грамма).</a:t>
            </a:r>
            <a:endParaRPr lang="ru-RU" sz="3100" dirty="0">
              <a:ea typeface="Calibri"/>
              <a:cs typeface="Times New Roman"/>
            </a:endParaRPr>
          </a:p>
          <a:p>
            <a:endParaRPr lang="ru-RU" dirty="0"/>
          </a:p>
        </p:txBody>
      </p:sp>
      <p:pic>
        <p:nvPicPr>
          <p:cNvPr id="4" name="Рисунок 3" descr="http://cgon.rospotrebnadzor.ru/upload/medialibrary/93c/93c97c401f900d9fe35b86ec719fa4fc.pn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55776" y="3140968"/>
            <a:ext cx="6048672" cy="3456384"/>
          </a:xfrm>
          <a:prstGeom prst="rect">
            <a:avLst/>
          </a:prstGeom>
          <a:noFill/>
          <a:ln>
            <a:noFill/>
          </a:ln>
        </p:spPr>
      </p:pic>
    </p:spTree>
    <p:extLst>
      <p:ext uri="{BB962C8B-B14F-4D97-AF65-F5344CB8AC3E}">
        <p14:creationId xmlns:p14="http://schemas.microsoft.com/office/powerpoint/2010/main" xmlns="" val="3190829063"/>
      </p:ext>
    </p:extLst>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300192" y="188912"/>
            <a:ext cx="2736304" cy="6669088"/>
          </a:xfrm>
        </p:spPr>
        <p:txBody>
          <a:bodyPr>
            <a:normAutofit fontScale="85000" lnSpcReduction="10000"/>
          </a:bodyPr>
          <a:lstStyle/>
          <a:p>
            <a:pPr marL="137160" indent="0" algn="just">
              <a:lnSpc>
                <a:spcPct val="115000"/>
              </a:lnSpc>
              <a:spcAft>
                <a:spcPts val="1200"/>
              </a:spcAft>
              <a:buNone/>
            </a:pPr>
            <a:r>
              <a:rPr lang="ru-RU" dirty="0">
                <a:solidFill>
                  <a:schemeClr val="bg1"/>
                </a:solidFill>
                <a:latin typeface="Helvetica"/>
                <a:ea typeface="Times New Roman"/>
                <a:cs typeface="Times New Roman"/>
              </a:rPr>
              <a:t>Хлебные карточки были именными. Получали их раз в месяц по предъявлении паспорта. При утере обычно не возобновлялись. В том числе из-за того, что в первые месяцы блокады было огромное количество краж этих карточек.</a:t>
            </a:r>
            <a:endParaRPr lang="ru-RU" sz="2000" dirty="0">
              <a:solidFill>
                <a:schemeClr val="bg1"/>
              </a:solidFill>
              <a:latin typeface="Calibri"/>
              <a:ea typeface="Calibri"/>
              <a:cs typeface="Times New Roman"/>
            </a:endParaRPr>
          </a:p>
          <a:p>
            <a:endParaRPr lang="ru-RU"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188913"/>
            <a:ext cx="6192688" cy="65524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52624104"/>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descr="http://www.dorogomilovo.info/images/20120127/1.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116632"/>
            <a:ext cx="8856984" cy="6552728"/>
          </a:xfrm>
        </p:spPr>
        <p:txBody>
          <a:bodyPr>
            <a:normAutofit fontScale="92500" lnSpcReduction="20000"/>
          </a:bodyPr>
          <a:lstStyle/>
          <a:p>
            <a:pPr marL="137160" indent="0">
              <a:lnSpc>
                <a:spcPct val="115000"/>
              </a:lnSpc>
              <a:spcBef>
                <a:spcPts val="1800"/>
              </a:spcBef>
              <a:spcAft>
                <a:spcPts val="0"/>
              </a:spcAft>
              <a:buNone/>
            </a:pPr>
            <a:r>
              <a:rPr lang="ru-RU" sz="3000" dirty="0">
                <a:solidFill>
                  <a:srgbClr val="000000"/>
                </a:solidFill>
                <a:ea typeface="Times New Roman"/>
                <a:cs typeface="Times New Roman"/>
              </a:rPr>
              <a:t>Блокадная пайка хлеба представляла собой маленький сморщенный прямоугольник коричнево-чёрного цвета. По воспоминаниям ленинградцев, мякиш был влажным, липким, выглядел неважно. Таким хлеб стал после того как в 1942 году в тесто принялись добавлять </a:t>
            </a:r>
            <a:r>
              <a:rPr lang="ru-RU" sz="3000" dirty="0" err="1">
                <a:solidFill>
                  <a:srgbClr val="000000"/>
                </a:solidFill>
                <a:ea typeface="Times New Roman"/>
                <a:cs typeface="Times New Roman"/>
              </a:rPr>
              <a:t>гидроцеллюлозу</a:t>
            </a:r>
            <a:r>
              <a:rPr lang="ru-RU" sz="3000" dirty="0">
                <a:solidFill>
                  <a:srgbClr val="000000"/>
                </a:solidFill>
                <a:ea typeface="Times New Roman"/>
                <a:cs typeface="Times New Roman"/>
              </a:rPr>
              <a:t>. На вкусе хлеба это никак не сказывалось - целлюлозу добавляли, чтобы увеличить объём продукции, используя её как своеобразный аналог дрожжей.</a:t>
            </a:r>
            <a:endParaRPr lang="ru-RU" sz="3000" dirty="0">
              <a:ea typeface="Calibri"/>
              <a:cs typeface="Times New Roman"/>
            </a:endParaRPr>
          </a:p>
          <a:p>
            <a:pPr marL="137160" indent="0">
              <a:lnSpc>
                <a:spcPct val="115000"/>
              </a:lnSpc>
              <a:spcBef>
                <a:spcPts val="900"/>
              </a:spcBef>
              <a:spcAft>
                <a:spcPts val="0"/>
              </a:spcAft>
              <a:buNone/>
            </a:pPr>
            <a:r>
              <a:rPr lang="ru-RU" sz="3000" dirty="0">
                <a:solidFill>
                  <a:srgbClr val="000000"/>
                </a:solidFill>
                <a:ea typeface="Times New Roman"/>
                <a:cs typeface="Times New Roman"/>
              </a:rPr>
              <a:t>Говорят, блокадный хлеб был без запаха и невкусным. Но пережившие осаду люди рассказывали, что этот маленький липкий чёрный кусочек обладал и удивительным запахом, и удивительным вкусом. Тот волнующий запах "хлеба жизни" ленинградцы, выдержавшие блокаду, помнили всю свою жизнь!</a:t>
            </a:r>
            <a:endParaRPr lang="ru-RU" sz="3000" dirty="0">
              <a:ea typeface="Calibri"/>
              <a:cs typeface="Times New Roman"/>
            </a:endParaRPr>
          </a:p>
          <a:p>
            <a:endParaRPr lang="ru-RU" dirty="0"/>
          </a:p>
        </p:txBody>
      </p:sp>
    </p:spTree>
    <p:extLst>
      <p:ext uri="{BB962C8B-B14F-4D97-AF65-F5344CB8AC3E}">
        <p14:creationId xmlns:p14="http://schemas.microsoft.com/office/powerpoint/2010/main" xmlns="" val="544183075"/>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188640"/>
            <a:ext cx="8784976" cy="6669360"/>
          </a:xfrm>
        </p:spPr>
        <p:txBody>
          <a:bodyPr>
            <a:normAutofit fontScale="85000" lnSpcReduction="20000"/>
          </a:bodyPr>
          <a:lstStyle/>
          <a:p>
            <a:pPr marL="137160" indent="0">
              <a:lnSpc>
                <a:spcPct val="115000"/>
              </a:lnSpc>
              <a:spcAft>
                <a:spcPts val="900"/>
              </a:spcAft>
              <a:buNone/>
            </a:pPr>
            <a:r>
              <a:rPr lang="ru-RU" dirty="0">
                <a:solidFill>
                  <a:srgbClr val="000000"/>
                </a:solidFill>
                <a:ea typeface="Times New Roman"/>
                <a:cs typeface="Times New Roman"/>
              </a:rPr>
              <a:t>В хлеб добавляли то, что было в наличии: солод, бобы, отруби, луб сосны и березы, дикорастущие семена, </a:t>
            </a:r>
            <a:r>
              <a:rPr lang="ru-RU" dirty="0" err="1">
                <a:solidFill>
                  <a:srgbClr val="000000"/>
                </a:solidFill>
                <a:ea typeface="Times New Roman"/>
                <a:cs typeface="Times New Roman"/>
              </a:rPr>
              <a:t>гидроцеллюлозу</a:t>
            </a:r>
            <a:r>
              <a:rPr lang="ru-RU" dirty="0">
                <a:solidFill>
                  <a:srgbClr val="000000"/>
                </a:solidFill>
                <a:ea typeface="Times New Roman"/>
                <a:cs typeface="Times New Roman"/>
              </a:rPr>
              <a:t>. А жмых и мучную пыль, которую улавливали в цехах, прессовали в съедобные бруски - дуранду.</a:t>
            </a:r>
            <a:endParaRPr lang="ru-RU" dirty="0">
              <a:ea typeface="Calibri"/>
              <a:cs typeface="Times New Roman"/>
            </a:endParaRPr>
          </a:p>
          <a:p>
            <a:pPr marL="137160" indent="0">
              <a:lnSpc>
                <a:spcPct val="115000"/>
              </a:lnSpc>
              <a:spcBef>
                <a:spcPts val="900"/>
              </a:spcBef>
              <a:spcAft>
                <a:spcPts val="0"/>
              </a:spcAft>
              <a:buNone/>
            </a:pPr>
            <a:r>
              <a:rPr lang="ru-RU" dirty="0">
                <a:solidFill>
                  <a:srgbClr val="000000"/>
                </a:solidFill>
                <a:ea typeface="Times New Roman"/>
                <a:cs typeface="Times New Roman"/>
              </a:rPr>
              <a:t>Классический, если можно так выразиться, рецепт блокадного хлеба был таким: пищевая целлюлоза - 10%, жмых - 10%, обойная пыль - 2%, выбойки из мешков - 2%, хвоя - 1%, ржаная обойная (наиболее крупного помола) мука - 75%.</a:t>
            </a:r>
            <a:endParaRPr lang="ru-RU" dirty="0">
              <a:ea typeface="Calibri"/>
              <a:cs typeface="Times New Roman"/>
            </a:endParaRPr>
          </a:p>
          <a:p>
            <a:pPr marL="137160" indent="0">
              <a:lnSpc>
                <a:spcPct val="115000"/>
              </a:lnSpc>
              <a:spcBef>
                <a:spcPts val="900"/>
              </a:spcBef>
              <a:spcAft>
                <a:spcPts val="0"/>
              </a:spcAft>
              <a:buNone/>
            </a:pPr>
            <a:r>
              <a:rPr lang="ru-RU" dirty="0">
                <a:solidFill>
                  <a:srgbClr val="000000"/>
                </a:solidFill>
                <a:ea typeface="Times New Roman"/>
                <a:cs typeface="Times New Roman"/>
              </a:rPr>
              <a:t>Форму для этого "теста" для выпечки смазывали соляровым маслом - никаких подсолнечных и других масел в городе на Неве на первых порах блокады не было. Смогли бы сейчас съесть такой "хлеб"? Но даже такого эрзац-хлебушка полагалось всего-навсего 125 граммов на человека в сутки</a:t>
            </a:r>
            <a:r>
              <a:rPr lang="ru-RU" dirty="0" smtClean="0">
                <a:solidFill>
                  <a:srgbClr val="000000"/>
                </a:solidFill>
                <a:ea typeface="Times New Roman"/>
                <a:cs typeface="Times New Roman"/>
              </a:rPr>
              <a:t>.</a:t>
            </a:r>
          </a:p>
          <a:p>
            <a:pPr marL="137160" lvl="0" indent="0">
              <a:lnSpc>
                <a:spcPct val="115000"/>
              </a:lnSpc>
              <a:spcBef>
                <a:spcPts val="900"/>
              </a:spcBef>
              <a:buClr>
                <a:prstClr val="white">
                  <a:shade val="95000"/>
                </a:prstClr>
              </a:buClr>
              <a:buNone/>
            </a:pPr>
            <a:r>
              <a:rPr lang="ru-RU" dirty="0">
                <a:solidFill>
                  <a:srgbClr val="000000"/>
                </a:solidFill>
                <a:ea typeface="Times New Roman"/>
                <a:cs typeface="Times New Roman"/>
              </a:rPr>
              <a:t>В течение всей блокады рецептура хлеба менялась в зависимости от того, какие ингредиенты были в наличии. Всего, по данным историков и блокадников, было использовано 10 </a:t>
            </a:r>
            <a:r>
              <a:rPr lang="ru-RU" dirty="0" smtClean="0">
                <a:solidFill>
                  <a:srgbClr val="000000"/>
                </a:solidFill>
                <a:ea typeface="Times New Roman"/>
                <a:cs typeface="Times New Roman"/>
              </a:rPr>
              <a:t>рецептов изготовления хлеба.</a:t>
            </a:r>
            <a:endParaRPr lang="ru-RU" dirty="0"/>
          </a:p>
        </p:txBody>
      </p:sp>
    </p:spTree>
    <p:extLst>
      <p:ext uri="{BB962C8B-B14F-4D97-AF65-F5344CB8AC3E}">
        <p14:creationId xmlns:p14="http://schemas.microsoft.com/office/powerpoint/2010/main" xmlns="" val="2727807661"/>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260648"/>
            <a:ext cx="9036496" cy="6597352"/>
          </a:xfrm>
        </p:spPr>
        <p:txBody>
          <a:bodyPr>
            <a:normAutofit fontScale="70000" lnSpcReduction="20000"/>
          </a:bodyPr>
          <a:lstStyle/>
          <a:p>
            <a:pPr marL="137160" indent="0" algn="just">
              <a:lnSpc>
                <a:spcPct val="115000"/>
              </a:lnSpc>
              <a:spcAft>
                <a:spcPts val="1200"/>
              </a:spcAft>
              <a:buNone/>
            </a:pPr>
            <a:r>
              <a:rPr lang="ru-RU" sz="3100" dirty="0">
                <a:solidFill>
                  <a:schemeClr val="bg1"/>
                </a:solidFill>
                <a:ea typeface="Times New Roman"/>
                <a:cs typeface="Times New Roman"/>
              </a:rPr>
              <a:t>Над разработкой рецептуры </a:t>
            </a:r>
            <a:r>
              <a:rPr lang="ru-RU" sz="3100" dirty="0" smtClean="0">
                <a:solidFill>
                  <a:schemeClr val="bg1"/>
                </a:solidFill>
                <a:ea typeface="Times New Roman"/>
                <a:cs typeface="Times New Roman"/>
              </a:rPr>
              <a:t>Блокадного хлеба в </a:t>
            </a:r>
            <a:r>
              <a:rPr lang="ru-RU" sz="3100" dirty="0">
                <a:solidFill>
                  <a:schemeClr val="bg1"/>
                </a:solidFill>
                <a:ea typeface="Times New Roman"/>
                <a:cs typeface="Times New Roman"/>
              </a:rPr>
              <a:t>осажденном городе трудился коллектив Центральной лаборатории Ленинградского треста хлебопечения. </a:t>
            </a:r>
            <a:r>
              <a:rPr lang="ru-RU" sz="3100" dirty="0" smtClean="0">
                <a:solidFill>
                  <a:schemeClr val="bg1"/>
                </a:solidFill>
                <a:ea typeface="Times New Roman"/>
                <a:cs typeface="Times New Roman"/>
              </a:rPr>
              <a:t>Работу </a:t>
            </a:r>
            <a:r>
              <a:rPr lang="ru-RU" sz="3100" dirty="0">
                <a:solidFill>
                  <a:schemeClr val="bg1"/>
                </a:solidFill>
                <a:ea typeface="Times New Roman"/>
                <a:cs typeface="Times New Roman"/>
              </a:rPr>
              <a:t>они вели непрерывно, несмотря на бомбежки, обстрелы, нехватку воды и электричества. Рецептура хлеба в первую блокадную зиму: с конца 1941 до начала 1942 года менялась практически ежедневно. Всё зависело от того сырья, что имелось в наличии на заводах. Вместо ржаной обойной муки в хлеб клали овсяную, ячменную, кукурузную и соевую муку, мучную пыль, лузгу, рисовую мучку, отруби и соевый шрот. Иногда эти ингредиенты могли применяться одновременно – по пять – шесть добавок</a:t>
            </a:r>
            <a:r>
              <a:rPr lang="ru-RU" sz="3100" dirty="0" smtClean="0">
                <a:solidFill>
                  <a:schemeClr val="bg1"/>
                </a:solidFill>
                <a:ea typeface="Times New Roman"/>
                <a:cs typeface="Times New Roman"/>
              </a:rPr>
              <a:t>.</a:t>
            </a:r>
          </a:p>
          <a:p>
            <a:pPr marL="137160" indent="0" algn="just">
              <a:lnSpc>
                <a:spcPct val="115000"/>
              </a:lnSpc>
              <a:spcAft>
                <a:spcPts val="1200"/>
              </a:spcAft>
              <a:buNone/>
            </a:pPr>
            <a:r>
              <a:rPr lang="ru-RU" sz="3100" dirty="0">
                <a:solidFill>
                  <a:schemeClr val="bg1"/>
                </a:solidFill>
                <a:ea typeface="Times New Roman"/>
                <a:cs typeface="Times New Roman"/>
              </a:rPr>
              <a:t>В конце 1941 года, когда поступление продовольствия в город полностью прекратилось, специалисты начали искать заменители муки среди непищевого сырья. В хлеб стали добавлять </a:t>
            </a:r>
            <a:r>
              <a:rPr lang="ru-RU" sz="3100" dirty="0" err="1">
                <a:solidFill>
                  <a:schemeClr val="bg1"/>
                </a:solidFill>
                <a:ea typeface="Times New Roman"/>
                <a:cs typeface="Times New Roman"/>
              </a:rPr>
              <a:t>гидроцеллюлозу</a:t>
            </a:r>
            <a:r>
              <a:rPr lang="ru-RU" sz="3100" dirty="0">
                <a:solidFill>
                  <a:schemeClr val="bg1"/>
                </a:solidFill>
                <a:ea typeface="Times New Roman"/>
                <a:cs typeface="Times New Roman"/>
              </a:rPr>
              <a:t> – древесину коры дерева, сосновый луб, прошедшие обработку химическим </a:t>
            </a:r>
            <a:r>
              <a:rPr lang="ru-RU" sz="3100" dirty="0" smtClean="0">
                <a:solidFill>
                  <a:schemeClr val="bg1"/>
                </a:solidFill>
                <a:ea typeface="Times New Roman"/>
                <a:cs typeface="Times New Roman"/>
              </a:rPr>
              <a:t>путем. Необходимость </a:t>
            </a:r>
            <a:r>
              <a:rPr lang="ru-RU" sz="3100" dirty="0">
                <a:solidFill>
                  <a:schemeClr val="bg1"/>
                </a:solidFill>
                <a:ea typeface="Times New Roman"/>
                <a:cs typeface="Times New Roman"/>
              </a:rPr>
              <a:t>в таких заменителях отпала лишь после открытия « Дороги жизни» по льду Ладожского озера, которая позволила наладить хотя бы минимальное снабжение жителей осажденного Ленинграда. </a:t>
            </a:r>
            <a:endParaRPr lang="ru-RU" dirty="0"/>
          </a:p>
        </p:txBody>
      </p:sp>
    </p:spTree>
    <p:extLst>
      <p:ext uri="{BB962C8B-B14F-4D97-AF65-F5344CB8AC3E}">
        <p14:creationId xmlns:p14="http://schemas.microsoft.com/office/powerpoint/2010/main" xmlns="" val="576380076"/>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88640"/>
            <a:ext cx="8784976" cy="6480720"/>
          </a:xfrm>
        </p:spPr>
        <p:txBody>
          <a:bodyPr>
            <a:normAutofit fontScale="77500" lnSpcReduction="20000"/>
          </a:bodyPr>
          <a:lstStyle/>
          <a:p>
            <a:pPr marL="137160" indent="0">
              <a:lnSpc>
                <a:spcPct val="115000"/>
              </a:lnSpc>
              <a:spcBef>
                <a:spcPts val="900"/>
              </a:spcBef>
              <a:spcAft>
                <a:spcPts val="0"/>
              </a:spcAft>
              <a:buNone/>
            </a:pPr>
            <a:r>
              <a:rPr lang="ru-RU" sz="3100" dirty="0">
                <a:solidFill>
                  <a:srgbClr val="000000"/>
                </a:solidFill>
                <a:ea typeface="Times New Roman"/>
                <a:cs typeface="Times New Roman"/>
              </a:rPr>
              <a:t>В 1941 году, когда ещё оставался небольшой запас нормальных хлебных ингредиентов, хлеб для воинов и горожан пекли, смешивая ржаную, овсяную, ячменную, соевую и солодовую муку.</a:t>
            </a:r>
            <a:endParaRPr lang="ru-RU" sz="3100" dirty="0">
              <a:ea typeface="Calibri"/>
              <a:cs typeface="Times New Roman"/>
            </a:endParaRPr>
          </a:p>
          <a:p>
            <a:pPr marL="137160" indent="0">
              <a:lnSpc>
                <a:spcPct val="115000"/>
              </a:lnSpc>
              <a:spcBef>
                <a:spcPts val="1800"/>
              </a:spcBef>
              <a:spcAft>
                <a:spcPts val="0"/>
              </a:spcAft>
              <a:buNone/>
            </a:pPr>
            <a:r>
              <a:rPr lang="ru-RU" sz="3100" dirty="0">
                <a:solidFill>
                  <a:srgbClr val="000000"/>
                </a:solidFill>
                <a:ea typeface="Times New Roman"/>
                <a:cs typeface="Times New Roman"/>
              </a:rPr>
              <a:t>Через месяц, когда запасы растаяли, в блокадный хлеб </a:t>
            </a:r>
            <a:r>
              <a:rPr lang="ru-RU" sz="3100" dirty="0" smtClean="0">
                <a:solidFill>
                  <a:srgbClr val="000000"/>
                </a:solidFill>
                <a:ea typeface="Times New Roman"/>
                <a:cs typeface="Times New Roman"/>
              </a:rPr>
              <a:t>стали добавлять </a:t>
            </a:r>
            <a:r>
              <a:rPr lang="ru-RU" sz="3100" dirty="0">
                <a:solidFill>
                  <a:srgbClr val="000000"/>
                </a:solidFill>
                <a:ea typeface="Times New Roman"/>
                <a:cs typeface="Times New Roman"/>
              </a:rPr>
              <a:t>отруби, различные виды жмыха, в том числе льняного, и прогорклую муку, которую доставали в законсервированных складах, первоначально предназначавшуюся для животных.</a:t>
            </a:r>
            <a:endParaRPr lang="ru-RU" sz="3100" dirty="0">
              <a:ea typeface="Calibri"/>
              <a:cs typeface="Times New Roman"/>
            </a:endParaRPr>
          </a:p>
          <a:p>
            <a:pPr marL="137160" indent="0">
              <a:lnSpc>
                <a:spcPct val="115000"/>
              </a:lnSpc>
              <a:spcBef>
                <a:spcPts val="900"/>
              </a:spcBef>
              <a:spcAft>
                <a:spcPts val="0"/>
              </a:spcAft>
              <a:buNone/>
            </a:pPr>
            <a:r>
              <a:rPr lang="ru-RU" sz="3100" dirty="0">
                <a:solidFill>
                  <a:srgbClr val="000000"/>
                </a:solidFill>
                <a:ea typeface="Times New Roman"/>
                <a:cs typeface="Times New Roman"/>
              </a:rPr>
              <a:t>А ещё месяц спустя блокадный хлеб всё меньше стал напоминать собственно хлеб. Пекари делали тесто из целлюлозы, хлопкового жмыха, мучной сметки. В Ленинграде распорядились найти все использованные мешки из-под кукурузной, ржаной и другой муки. Мешки тщательно вытряхивали, а полученные таким образом остатки называли "вытряской" и, конечно, добавляли в тесто. Туда же шли даже берёзовые почки и кора хвойных деревьев.</a:t>
            </a:r>
            <a:endParaRPr lang="ru-RU" sz="3100" dirty="0">
              <a:ea typeface="Calibri"/>
              <a:cs typeface="Times New Roman"/>
            </a:endParaRPr>
          </a:p>
          <a:p>
            <a:endParaRPr lang="ru-RU" dirty="0"/>
          </a:p>
        </p:txBody>
      </p:sp>
    </p:spTree>
    <p:extLst>
      <p:ext uri="{BB962C8B-B14F-4D97-AF65-F5344CB8AC3E}">
        <p14:creationId xmlns:p14="http://schemas.microsoft.com/office/powerpoint/2010/main" xmlns="" val="2843894056"/>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260648"/>
            <a:ext cx="8712968" cy="6264696"/>
          </a:xfrm>
        </p:spPr>
        <p:txBody>
          <a:bodyPr>
            <a:normAutofit fontScale="85000" lnSpcReduction="20000"/>
          </a:bodyPr>
          <a:lstStyle/>
          <a:p>
            <a:pPr marL="137160" indent="0">
              <a:lnSpc>
                <a:spcPct val="115000"/>
              </a:lnSpc>
              <a:spcBef>
                <a:spcPts val="1800"/>
              </a:spcBef>
              <a:spcAft>
                <a:spcPts val="0"/>
              </a:spcAft>
              <a:buNone/>
            </a:pPr>
            <a:r>
              <a:rPr lang="ru-RU" dirty="0">
                <a:solidFill>
                  <a:srgbClr val="000000"/>
                </a:solidFill>
                <a:ea typeface="Times New Roman"/>
                <a:cs typeface="Times New Roman"/>
              </a:rPr>
              <a:t>Когда была в наличии, ленинградские булочники использовали коревую (от слова корка) муку. Откуда её брали? Когда в Ладоге тонули машины, везшие муку в блокадный город, а летом - с затонувших барж, ночью специальные бригады крючьями поднимали из воды мешки с мукой. Если это удавалось сделать быстро, муку ещё можно было использовать по прямому назначению, подсушив её. Однако часто она была уже окончательно испорчена водой. Тем не менее, в дело шла и такая мука!</a:t>
            </a:r>
            <a:endParaRPr lang="ru-RU" dirty="0">
              <a:ea typeface="Calibri"/>
              <a:cs typeface="Times New Roman"/>
            </a:endParaRPr>
          </a:p>
          <a:p>
            <a:pPr marL="137160" indent="0">
              <a:lnSpc>
                <a:spcPct val="115000"/>
              </a:lnSpc>
              <a:spcBef>
                <a:spcPts val="900"/>
              </a:spcBef>
              <a:spcAft>
                <a:spcPts val="0"/>
              </a:spcAft>
              <a:buNone/>
            </a:pPr>
            <a:r>
              <a:rPr lang="ru-RU" dirty="0">
                <a:solidFill>
                  <a:srgbClr val="000000"/>
                </a:solidFill>
                <a:ea typeface="Times New Roman"/>
                <a:cs typeface="Times New Roman"/>
              </a:rPr>
              <a:t>В середине драгоценного ладожского мешка некоторое количество муки в сердцевине оставалось сухим, а внешняя промокшая часть при высыхании схватывалась, превращаясь в твёрдую корку. Корки разбивали на куски, а затем измельчали и перемалывали. Так называемая "коревая мука" давала возможность значительно сократить количество других малосъедобных добавок к блокадному хлебу. А чтобы перебить запах гнили, в тесто добавляли тмин.</a:t>
            </a:r>
            <a:endParaRPr lang="ru-RU" dirty="0">
              <a:ea typeface="Calibri"/>
              <a:cs typeface="Times New Roman"/>
            </a:endParaRPr>
          </a:p>
          <a:p>
            <a:endParaRPr lang="ru-RU" dirty="0"/>
          </a:p>
        </p:txBody>
      </p:sp>
    </p:spTree>
    <p:extLst>
      <p:ext uri="{BB962C8B-B14F-4D97-AF65-F5344CB8AC3E}">
        <p14:creationId xmlns:p14="http://schemas.microsoft.com/office/powerpoint/2010/main" xmlns="" val="4231008216"/>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xmlns="" val="2541860967"/>
              </p:ext>
            </p:extLst>
          </p:nvPr>
        </p:nvGraphicFramePr>
        <p:xfrm>
          <a:off x="323528" y="260648"/>
          <a:ext cx="8507289" cy="6120681"/>
        </p:xfrm>
        <a:graphic>
          <a:graphicData uri="http://schemas.openxmlformats.org/drawingml/2006/table">
            <a:tbl>
              <a:tblPr firstRow="1" firstCol="1" bandRow="1"/>
              <a:tblGrid>
                <a:gridCol w="1215327"/>
                <a:gridCol w="1215327"/>
                <a:gridCol w="1215327"/>
                <a:gridCol w="1215327"/>
                <a:gridCol w="1215327"/>
                <a:gridCol w="1215327"/>
                <a:gridCol w="1215327"/>
              </a:tblGrid>
              <a:tr h="906611">
                <a:tc gridSpan="7">
                  <a:txBody>
                    <a:bodyPr/>
                    <a:lstStyle/>
                    <a:p>
                      <a:pPr algn="ctr">
                        <a:lnSpc>
                          <a:spcPct val="115000"/>
                        </a:lnSpc>
                        <a:spcBef>
                          <a:spcPts val="1200"/>
                        </a:spcBef>
                        <a:spcAft>
                          <a:spcPts val="1200"/>
                        </a:spcAft>
                      </a:pPr>
                      <a:r>
                        <a:rPr lang="ru-RU" sz="2400" b="1" dirty="0">
                          <a:solidFill>
                            <a:srgbClr val="222222"/>
                          </a:solidFill>
                          <a:effectLst/>
                          <a:latin typeface="+mn-lt"/>
                          <a:ea typeface="Times New Roman"/>
                          <a:cs typeface="Times New Roman"/>
                        </a:rPr>
                        <a:t>Суточные нормы питания с 20 ноября по 25 </a:t>
                      </a:r>
                      <a:r>
                        <a:rPr lang="ru-RU" sz="2400" b="1" dirty="0" smtClean="0">
                          <a:solidFill>
                            <a:srgbClr val="222222"/>
                          </a:solidFill>
                          <a:effectLst/>
                          <a:latin typeface="+mn-lt"/>
                          <a:ea typeface="Times New Roman"/>
                          <a:cs typeface="Times New Roman"/>
                        </a:rPr>
                        <a:t>декабря</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EAECF0"/>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587626">
                <a:tc>
                  <a:txBody>
                    <a:bodyPr/>
                    <a:lstStyle/>
                    <a:p>
                      <a:pPr>
                        <a:lnSpc>
                          <a:spcPct val="115000"/>
                        </a:lnSpc>
                      </a:pPr>
                      <a:endParaRPr lang="ru-RU" sz="1100" dirty="0">
                        <a:effectLst/>
                        <a:latin typeface="Calibri"/>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EAECF0"/>
                    </a:solidFill>
                  </a:tcPr>
                </a:tc>
                <a:tc>
                  <a:txBody>
                    <a:bodyPr/>
                    <a:lstStyle/>
                    <a:p>
                      <a:pPr algn="ctr">
                        <a:lnSpc>
                          <a:spcPct val="115000"/>
                        </a:lnSpc>
                        <a:spcBef>
                          <a:spcPts val="1200"/>
                        </a:spcBef>
                        <a:spcAft>
                          <a:spcPts val="1200"/>
                        </a:spcAft>
                      </a:pPr>
                      <a:r>
                        <a:rPr lang="ru-RU" sz="2400" b="1">
                          <a:solidFill>
                            <a:srgbClr val="222222"/>
                          </a:solidFill>
                          <a:effectLst/>
                          <a:latin typeface="+mn-lt"/>
                          <a:ea typeface="Times New Roman"/>
                          <a:cs typeface="Times New Roman"/>
                        </a:rPr>
                        <a:t>Хлеб (граммов)</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EAECF0"/>
                    </a:solidFill>
                  </a:tcPr>
                </a:tc>
                <a:tc>
                  <a:txBody>
                    <a:bodyPr/>
                    <a:lstStyle/>
                    <a:p>
                      <a:pPr algn="ctr">
                        <a:lnSpc>
                          <a:spcPct val="115000"/>
                        </a:lnSpc>
                        <a:spcBef>
                          <a:spcPts val="1200"/>
                        </a:spcBef>
                        <a:spcAft>
                          <a:spcPts val="1200"/>
                        </a:spcAft>
                      </a:pPr>
                      <a:r>
                        <a:rPr lang="ru-RU" sz="2400" b="1">
                          <a:solidFill>
                            <a:srgbClr val="222222"/>
                          </a:solidFill>
                          <a:effectLst/>
                          <a:latin typeface="+mn-lt"/>
                          <a:ea typeface="Times New Roman"/>
                          <a:cs typeface="Times New Roman"/>
                        </a:rPr>
                        <a:t>Крупа (граммов)</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EAECF0"/>
                    </a:solidFill>
                  </a:tcPr>
                </a:tc>
                <a:tc>
                  <a:txBody>
                    <a:bodyPr/>
                    <a:lstStyle/>
                    <a:p>
                      <a:pPr algn="ctr">
                        <a:lnSpc>
                          <a:spcPct val="115000"/>
                        </a:lnSpc>
                        <a:spcBef>
                          <a:spcPts val="1200"/>
                        </a:spcBef>
                        <a:spcAft>
                          <a:spcPts val="1200"/>
                        </a:spcAft>
                      </a:pPr>
                      <a:r>
                        <a:rPr lang="ru-RU" sz="2400" b="1" dirty="0">
                          <a:solidFill>
                            <a:srgbClr val="222222"/>
                          </a:solidFill>
                          <a:effectLst/>
                          <a:latin typeface="+mn-lt"/>
                          <a:ea typeface="Times New Roman"/>
                          <a:cs typeface="Times New Roman"/>
                        </a:rPr>
                        <a:t>Сахар (граммов)</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EAECF0"/>
                    </a:solidFill>
                  </a:tcPr>
                </a:tc>
                <a:tc>
                  <a:txBody>
                    <a:bodyPr/>
                    <a:lstStyle/>
                    <a:p>
                      <a:pPr algn="ctr">
                        <a:lnSpc>
                          <a:spcPct val="115000"/>
                        </a:lnSpc>
                        <a:spcBef>
                          <a:spcPts val="1200"/>
                        </a:spcBef>
                        <a:spcAft>
                          <a:spcPts val="1200"/>
                        </a:spcAft>
                      </a:pPr>
                      <a:r>
                        <a:rPr lang="ru-RU" sz="2400" b="1">
                          <a:solidFill>
                            <a:srgbClr val="222222"/>
                          </a:solidFill>
                          <a:effectLst/>
                          <a:latin typeface="+mn-lt"/>
                          <a:ea typeface="Times New Roman"/>
                          <a:cs typeface="Times New Roman"/>
                        </a:rPr>
                        <a:t>Жиры (граммов)</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EAECF0"/>
                    </a:solidFill>
                  </a:tcPr>
                </a:tc>
                <a:tc>
                  <a:txBody>
                    <a:bodyPr/>
                    <a:lstStyle/>
                    <a:p>
                      <a:pPr algn="ctr">
                        <a:lnSpc>
                          <a:spcPct val="115000"/>
                        </a:lnSpc>
                        <a:spcBef>
                          <a:spcPts val="1200"/>
                        </a:spcBef>
                        <a:spcAft>
                          <a:spcPts val="1200"/>
                        </a:spcAft>
                      </a:pPr>
                      <a:r>
                        <a:rPr lang="ru-RU" sz="2400" b="1" dirty="0">
                          <a:solidFill>
                            <a:srgbClr val="222222"/>
                          </a:solidFill>
                          <a:effectLst/>
                          <a:latin typeface="+mn-lt"/>
                          <a:ea typeface="Times New Roman"/>
                          <a:cs typeface="Times New Roman"/>
                        </a:rPr>
                        <a:t>Мясо (граммов)</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EAECF0"/>
                    </a:solidFill>
                  </a:tcPr>
                </a:tc>
                <a:tc>
                  <a:txBody>
                    <a:bodyPr/>
                    <a:lstStyle/>
                    <a:p>
                      <a:pPr algn="ctr">
                        <a:lnSpc>
                          <a:spcPct val="115000"/>
                        </a:lnSpc>
                        <a:spcBef>
                          <a:spcPts val="1200"/>
                        </a:spcBef>
                        <a:spcAft>
                          <a:spcPts val="1200"/>
                        </a:spcAft>
                      </a:pPr>
                      <a:r>
                        <a:rPr lang="ru-RU" sz="2400" b="1" dirty="0">
                          <a:solidFill>
                            <a:srgbClr val="222222"/>
                          </a:solidFill>
                          <a:effectLst/>
                          <a:latin typeface="+mn-lt"/>
                          <a:ea typeface="Times New Roman"/>
                          <a:cs typeface="Times New Roman"/>
                        </a:rPr>
                        <a:t>Калорий</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EAECF0"/>
                    </a:solidFill>
                  </a:tcPr>
                </a:tc>
              </a:tr>
              <a:tr h="906611">
                <a:tc>
                  <a:txBody>
                    <a:bodyPr/>
                    <a:lstStyle/>
                    <a:p>
                      <a:pPr algn="ctr">
                        <a:lnSpc>
                          <a:spcPct val="115000"/>
                        </a:lnSpc>
                        <a:spcBef>
                          <a:spcPts val="1200"/>
                        </a:spcBef>
                        <a:spcAft>
                          <a:spcPts val="1200"/>
                        </a:spcAft>
                      </a:pPr>
                      <a:r>
                        <a:rPr lang="ru-RU" sz="2400" dirty="0">
                          <a:solidFill>
                            <a:srgbClr val="222222"/>
                          </a:solidFill>
                          <a:effectLst/>
                          <a:latin typeface="+mn-lt"/>
                          <a:ea typeface="Times New Roman"/>
                          <a:cs typeface="Times New Roman"/>
                        </a:rPr>
                        <a:t>Рабочие и ИТР</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a:solidFill>
                            <a:srgbClr val="222222"/>
                          </a:solidFill>
                          <a:effectLst/>
                          <a:latin typeface="+mn-lt"/>
                          <a:ea typeface="Times New Roman"/>
                          <a:cs typeface="Times New Roman"/>
                        </a:rPr>
                        <a:t>250</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a:solidFill>
                            <a:srgbClr val="222222"/>
                          </a:solidFill>
                          <a:effectLst/>
                          <a:latin typeface="+mn-lt"/>
                          <a:ea typeface="Times New Roman"/>
                          <a:cs typeface="Times New Roman"/>
                        </a:rPr>
                        <a:t>50</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a:solidFill>
                            <a:srgbClr val="222222"/>
                          </a:solidFill>
                          <a:effectLst/>
                          <a:latin typeface="+mn-lt"/>
                          <a:ea typeface="Times New Roman"/>
                          <a:cs typeface="Times New Roman"/>
                        </a:rPr>
                        <a:t>50</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a:solidFill>
                            <a:srgbClr val="222222"/>
                          </a:solidFill>
                          <a:effectLst/>
                          <a:latin typeface="+mn-lt"/>
                          <a:ea typeface="Times New Roman"/>
                          <a:cs typeface="Times New Roman"/>
                        </a:rPr>
                        <a:t>20</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a:solidFill>
                            <a:srgbClr val="222222"/>
                          </a:solidFill>
                          <a:effectLst/>
                          <a:latin typeface="+mn-lt"/>
                          <a:ea typeface="Times New Roman"/>
                          <a:cs typeface="Times New Roman"/>
                        </a:rPr>
                        <a:t>50</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dirty="0">
                          <a:solidFill>
                            <a:srgbClr val="222222"/>
                          </a:solidFill>
                          <a:effectLst/>
                          <a:latin typeface="+mn-lt"/>
                          <a:ea typeface="Times New Roman"/>
                          <a:cs typeface="Times New Roman"/>
                        </a:rPr>
                        <a:t>1087</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r>
              <a:tr h="906611">
                <a:tc>
                  <a:txBody>
                    <a:bodyPr/>
                    <a:lstStyle/>
                    <a:p>
                      <a:pPr algn="ctr">
                        <a:lnSpc>
                          <a:spcPct val="115000"/>
                        </a:lnSpc>
                        <a:spcBef>
                          <a:spcPts val="1200"/>
                        </a:spcBef>
                        <a:spcAft>
                          <a:spcPts val="1200"/>
                        </a:spcAft>
                      </a:pPr>
                      <a:r>
                        <a:rPr lang="ru-RU" sz="2400" dirty="0">
                          <a:solidFill>
                            <a:srgbClr val="222222"/>
                          </a:solidFill>
                          <a:effectLst/>
                          <a:latin typeface="+mn-lt"/>
                          <a:ea typeface="Times New Roman"/>
                          <a:cs typeface="Times New Roman"/>
                        </a:rPr>
                        <a:t>Служащие</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a:solidFill>
                            <a:srgbClr val="222222"/>
                          </a:solidFill>
                          <a:effectLst/>
                          <a:latin typeface="+mn-lt"/>
                          <a:ea typeface="Times New Roman"/>
                          <a:cs typeface="Times New Roman"/>
                        </a:rPr>
                        <a:t>125</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a:solidFill>
                            <a:srgbClr val="222222"/>
                          </a:solidFill>
                          <a:effectLst/>
                          <a:latin typeface="+mn-lt"/>
                          <a:ea typeface="Times New Roman"/>
                          <a:cs typeface="Times New Roman"/>
                        </a:rPr>
                        <a:t>33,3</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a:solidFill>
                            <a:srgbClr val="222222"/>
                          </a:solidFill>
                          <a:effectLst/>
                          <a:latin typeface="+mn-lt"/>
                          <a:ea typeface="Times New Roman"/>
                          <a:cs typeface="Times New Roman"/>
                        </a:rPr>
                        <a:t>33,3</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a:solidFill>
                            <a:srgbClr val="222222"/>
                          </a:solidFill>
                          <a:effectLst/>
                          <a:latin typeface="+mn-lt"/>
                          <a:ea typeface="Times New Roman"/>
                          <a:cs typeface="Times New Roman"/>
                        </a:rPr>
                        <a:t>8,3</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a:solidFill>
                            <a:srgbClr val="222222"/>
                          </a:solidFill>
                          <a:effectLst/>
                          <a:latin typeface="+mn-lt"/>
                          <a:ea typeface="Times New Roman"/>
                          <a:cs typeface="Times New Roman"/>
                        </a:rPr>
                        <a:t>26,6</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dirty="0">
                          <a:solidFill>
                            <a:srgbClr val="222222"/>
                          </a:solidFill>
                          <a:effectLst/>
                          <a:latin typeface="+mn-lt"/>
                          <a:ea typeface="Times New Roman"/>
                          <a:cs typeface="Times New Roman"/>
                        </a:rPr>
                        <a:t>581</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r>
              <a:tr h="906611">
                <a:tc>
                  <a:txBody>
                    <a:bodyPr/>
                    <a:lstStyle/>
                    <a:p>
                      <a:pPr algn="ctr">
                        <a:lnSpc>
                          <a:spcPct val="115000"/>
                        </a:lnSpc>
                        <a:spcBef>
                          <a:spcPts val="1200"/>
                        </a:spcBef>
                        <a:spcAft>
                          <a:spcPts val="1200"/>
                        </a:spcAft>
                      </a:pPr>
                      <a:r>
                        <a:rPr lang="ru-RU" sz="2400" dirty="0">
                          <a:solidFill>
                            <a:srgbClr val="222222"/>
                          </a:solidFill>
                          <a:effectLst/>
                          <a:latin typeface="+mn-lt"/>
                          <a:ea typeface="Times New Roman"/>
                          <a:cs typeface="Times New Roman"/>
                        </a:rPr>
                        <a:t>Иждивенцы</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dirty="0">
                          <a:solidFill>
                            <a:srgbClr val="222222"/>
                          </a:solidFill>
                          <a:effectLst/>
                          <a:latin typeface="+mn-lt"/>
                          <a:ea typeface="Times New Roman"/>
                          <a:cs typeface="Times New Roman"/>
                        </a:rPr>
                        <a:t>125</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a:solidFill>
                            <a:srgbClr val="222222"/>
                          </a:solidFill>
                          <a:effectLst/>
                          <a:latin typeface="+mn-lt"/>
                          <a:ea typeface="Times New Roman"/>
                          <a:cs typeface="Times New Roman"/>
                        </a:rPr>
                        <a:t>20</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a:solidFill>
                            <a:srgbClr val="222222"/>
                          </a:solidFill>
                          <a:effectLst/>
                          <a:latin typeface="+mn-lt"/>
                          <a:ea typeface="Times New Roman"/>
                          <a:cs typeface="Times New Roman"/>
                        </a:rPr>
                        <a:t>26,6</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a:solidFill>
                            <a:srgbClr val="222222"/>
                          </a:solidFill>
                          <a:effectLst/>
                          <a:latin typeface="+mn-lt"/>
                          <a:ea typeface="Times New Roman"/>
                          <a:cs typeface="Times New Roman"/>
                        </a:rPr>
                        <a:t>6,6</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a:solidFill>
                            <a:srgbClr val="222222"/>
                          </a:solidFill>
                          <a:effectLst/>
                          <a:latin typeface="+mn-lt"/>
                          <a:ea typeface="Times New Roman"/>
                          <a:cs typeface="Times New Roman"/>
                        </a:rPr>
                        <a:t>13,2</a:t>
                      </a:r>
                      <a:endParaRPr lang="ru-RU" sz="240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dirty="0">
                          <a:solidFill>
                            <a:srgbClr val="222222"/>
                          </a:solidFill>
                          <a:effectLst/>
                          <a:latin typeface="+mn-lt"/>
                          <a:ea typeface="Times New Roman"/>
                          <a:cs typeface="Times New Roman"/>
                        </a:rPr>
                        <a:t>466</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r>
              <a:tr h="906611">
                <a:tc>
                  <a:txBody>
                    <a:bodyPr/>
                    <a:lstStyle/>
                    <a:p>
                      <a:pPr algn="ctr">
                        <a:lnSpc>
                          <a:spcPct val="115000"/>
                        </a:lnSpc>
                        <a:spcBef>
                          <a:spcPts val="1200"/>
                        </a:spcBef>
                        <a:spcAft>
                          <a:spcPts val="1200"/>
                        </a:spcAft>
                      </a:pPr>
                      <a:r>
                        <a:rPr lang="ru-RU" sz="2400" dirty="0">
                          <a:solidFill>
                            <a:srgbClr val="222222"/>
                          </a:solidFill>
                          <a:effectLst/>
                          <a:latin typeface="+mn-lt"/>
                          <a:ea typeface="Times New Roman"/>
                          <a:cs typeface="Times New Roman"/>
                        </a:rPr>
                        <a:t>Дети</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dirty="0">
                          <a:solidFill>
                            <a:srgbClr val="222222"/>
                          </a:solidFill>
                          <a:effectLst/>
                          <a:latin typeface="+mn-lt"/>
                          <a:ea typeface="Times New Roman"/>
                          <a:cs typeface="Times New Roman"/>
                        </a:rPr>
                        <a:t>125</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dirty="0">
                          <a:solidFill>
                            <a:srgbClr val="222222"/>
                          </a:solidFill>
                          <a:effectLst/>
                          <a:latin typeface="+mn-lt"/>
                          <a:ea typeface="Times New Roman"/>
                          <a:cs typeface="Times New Roman"/>
                        </a:rPr>
                        <a:t>40</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dirty="0">
                          <a:solidFill>
                            <a:srgbClr val="222222"/>
                          </a:solidFill>
                          <a:effectLst/>
                          <a:latin typeface="+mn-lt"/>
                          <a:ea typeface="Times New Roman"/>
                          <a:cs typeface="Times New Roman"/>
                        </a:rPr>
                        <a:t>40</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dirty="0">
                          <a:solidFill>
                            <a:srgbClr val="222222"/>
                          </a:solidFill>
                          <a:effectLst/>
                          <a:latin typeface="+mn-lt"/>
                          <a:ea typeface="Times New Roman"/>
                          <a:cs typeface="Times New Roman"/>
                        </a:rPr>
                        <a:t>16,6</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dirty="0">
                          <a:solidFill>
                            <a:srgbClr val="222222"/>
                          </a:solidFill>
                          <a:effectLst/>
                          <a:latin typeface="+mn-lt"/>
                          <a:ea typeface="Times New Roman"/>
                          <a:cs typeface="Times New Roman"/>
                        </a:rPr>
                        <a:t>13,2</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c>
                  <a:txBody>
                    <a:bodyPr/>
                    <a:lstStyle/>
                    <a:p>
                      <a:pPr algn="ctr">
                        <a:lnSpc>
                          <a:spcPct val="115000"/>
                        </a:lnSpc>
                        <a:spcBef>
                          <a:spcPts val="1200"/>
                        </a:spcBef>
                        <a:spcAft>
                          <a:spcPts val="1200"/>
                        </a:spcAft>
                      </a:pPr>
                      <a:r>
                        <a:rPr lang="ru-RU" sz="2400" dirty="0">
                          <a:solidFill>
                            <a:srgbClr val="222222"/>
                          </a:solidFill>
                          <a:effectLst/>
                          <a:latin typeface="+mn-lt"/>
                          <a:ea typeface="Times New Roman"/>
                          <a:cs typeface="Times New Roman"/>
                        </a:rPr>
                        <a:t>684</a:t>
                      </a:r>
                      <a:endParaRPr lang="ru-RU" sz="2400" dirty="0">
                        <a:effectLst/>
                        <a:latin typeface="+mn-lt"/>
                        <a:ea typeface="Calibri"/>
                        <a:cs typeface="Times New Roman"/>
                      </a:endParaRPr>
                    </a:p>
                  </a:txBody>
                  <a:tcPr marL="60960" marR="60960" marT="30480" marB="30480" anchor="ctr">
                    <a:lnL w="12700" cap="flat" cmpd="sng" algn="ctr">
                      <a:solidFill>
                        <a:srgbClr val="A2A9B1"/>
                      </a:solidFill>
                      <a:prstDash val="solid"/>
                      <a:round/>
                      <a:headEnd type="none" w="med" len="med"/>
                      <a:tailEnd type="none" w="med" len="med"/>
                    </a:lnL>
                    <a:lnR w="12700" cap="flat" cmpd="sng" algn="ctr">
                      <a:solidFill>
                        <a:srgbClr val="A2A9B1"/>
                      </a:solidFill>
                      <a:prstDash val="solid"/>
                      <a:round/>
                      <a:headEnd type="none" w="med" len="med"/>
                      <a:tailEnd type="none" w="med" len="med"/>
                    </a:lnR>
                    <a:lnT w="12700" cap="flat" cmpd="sng" algn="ctr">
                      <a:solidFill>
                        <a:srgbClr val="A2A9B1"/>
                      </a:solidFill>
                      <a:prstDash val="solid"/>
                      <a:round/>
                      <a:headEnd type="none" w="med" len="med"/>
                      <a:tailEnd type="none" w="med" len="med"/>
                    </a:lnT>
                    <a:lnB w="12700" cap="flat" cmpd="sng" algn="ctr">
                      <a:solidFill>
                        <a:srgbClr val="A2A9B1"/>
                      </a:solidFill>
                      <a:prstDash val="solid"/>
                      <a:round/>
                      <a:headEnd type="none" w="med" len="med"/>
                      <a:tailEnd type="none" w="med" len="med"/>
                    </a:lnB>
                    <a:solidFill>
                      <a:srgbClr val="F8F9FA"/>
                    </a:solidFill>
                  </a:tcPr>
                </a:tc>
              </a:tr>
            </a:tbl>
          </a:graphicData>
        </a:graphic>
      </p:graphicFrame>
    </p:spTree>
    <p:extLst>
      <p:ext uri="{BB962C8B-B14F-4D97-AF65-F5344CB8AC3E}">
        <p14:creationId xmlns:p14="http://schemas.microsoft.com/office/powerpoint/2010/main" xmlns="" val="1298865442"/>
      </p:ext>
    </p:extLst>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88640"/>
            <a:ext cx="9144000" cy="6669360"/>
          </a:xfrm>
        </p:spPr>
        <p:txBody>
          <a:bodyPr>
            <a:normAutofit/>
          </a:bodyPr>
          <a:lstStyle/>
          <a:p>
            <a:pPr marL="137160" indent="0">
              <a:lnSpc>
                <a:spcPct val="115000"/>
              </a:lnSpc>
              <a:spcBef>
                <a:spcPts val="900"/>
              </a:spcBef>
              <a:spcAft>
                <a:spcPts val="0"/>
              </a:spcAft>
              <a:buNone/>
            </a:pPr>
            <a:r>
              <a:rPr lang="ru-RU" sz="2400" dirty="0">
                <a:solidFill>
                  <a:srgbClr val="000000"/>
                </a:solidFill>
                <a:ea typeface="Times New Roman"/>
                <a:cs typeface="Times New Roman"/>
              </a:rPr>
              <a:t>Апокалипсис в несчастном Ленинграде случился в декабре, когда на протяжении трёх дней в городе не было никакого продовольствия. Замёрзла канализация, водопровод, не было электричества. Встали производства и все хлебопекарни</a:t>
            </a:r>
            <a:r>
              <a:rPr lang="ru-RU" sz="2400" dirty="0" smtClean="0">
                <a:solidFill>
                  <a:srgbClr val="000000"/>
                </a:solidFill>
                <a:ea typeface="Times New Roman"/>
                <a:cs typeface="Times New Roman"/>
              </a:rPr>
              <a:t>....</a:t>
            </a:r>
          </a:p>
          <a:p>
            <a:pPr marL="137160" indent="0">
              <a:lnSpc>
                <a:spcPct val="115000"/>
              </a:lnSpc>
              <a:spcBef>
                <a:spcPts val="900"/>
              </a:spcBef>
              <a:spcAft>
                <a:spcPts val="0"/>
              </a:spcAft>
              <a:buNone/>
            </a:pPr>
            <a:r>
              <a:rPr lang="ru-RU" sz="2400" b="1" i="1" dirty="0">
                <a:ea typeface="Calibri"/>
                <a:cs typeface="Times New Roman"/>
              </a:rPr>
              <a:t>Очереди за хлебом растянулись на несколько суток, хлеб начали выдавать мукой. «Получает человек муку, садится, потому что от усталости идти …не может, и хватает из мешка эту муку и прямо её ест…» - вспоминает ленинградец Александр Тихонов.</a:t>
            </a:r>
          </a:p>
          <a:p>
            <a:pPr marL="137160" indent="0">
              <a:lnSpc>
                <a:spcPct val="115000"/>
              </a:lnSpc>
              <a:spcBef>
                <a:spcPts val="900"/>
              </a:spcBef>
              <a:spcAft>
                <a:spcPts val="0"/>
              </a:spcAft>
              <a:buNone/>
            </a:pPr>
            <a:r>
              <a:rPr lang="ru-RU" sz="2400" dirty="0">
                <a:solidFill>
                  <a:srgbClr val="000000"/>
                </a:solidFill>
                <a:ea typeface="Times New Roman"/>
                <a:cs typeface="Times New Roman"/>
              </a:rPr>
              <a:t>Только с наступлением 40-градусных морозов по льду Ладожского озера была проложена автомобильная трасса - легендарная "Дорога жизни". Её устойчивая работа облегчила ситуацию с поставками хлеба и других продуктов. И уже в январе 1942 года продуктовые пайки и нормы хлеба стали увеличиваться.</a:t>
            </a:r>
            <a:endParaRPr lang="ru-RU" sz="2400" dirty="0">
              <a:ea typeface="Calibri"/>
              <a:cs typeface="Times New Roman"/>
            </a:endParaRPr>
          </a:p>
          <a:p>
            <a:endParaRPr lang="ru-RU" dirty="0"/>
          </a:p>
        </p:txBody>
      </p:sp>
    </p:spTree>
    <p:extLst>
      <p:ext uri="{BB962C8B-B14F-4D97-AF65-F5344CB8AC3E}">
        <p14:creationId xmlns:p14="http://schemas.microsoft.com/office/powerpoint/2010/main" xmlns="" val="736285246"/>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1" y="135014"/>
            <a:ext cx="8811609" cy="66063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85991483"/>
      </p:ext>
    </p:extLst>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476672"/>
            <a:ext cx="8724448" cy="58326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05559411"/>
      </p:ext>
    </p:extLst>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r>
              <a:rPr lang="ru-RU" dirty="0" smtClean="0">
                <a:latin typeface="+mn-lt"/>
              </a:rPr>
              <a:t>Дорога жизни</a:t>
            </a:r>
            <a:endParaRPr lang="ru-RU" dirty="0">
              <a:latin typeface="+mn-lt"/>
            </a:endParaRPr>
          </a:p>
        </p:txBody>
      </p:sp>
      <p:sp>
        <p:nvSpPr>
          <p:cNvPr id="3" name="Объект 2"/>
          <p:cNvSpPr>
            <a:spLocks noGrp="1"/>
          </p:cNvSpPr>
          <p:nvPr>
            <p:ph idx="1"/>
          </p:nvPr>
        </p:nvSpPr>
        <p:spPr>
          <a:xfrm>
            <a:off x="457200" y="980728"/>
            <a:ext cx="8229600" cy="5877272"/>
          </a:xfrm>
        </p:spPr>
        <p:txBody>
          <a:bodyPr>
            <a:normAutofit lnSpcReduction="10000"/>
          </a:bodyPr>
          <a:lstStyle/>
          <a:p>
            <a:pPr marL="137160" indent="0">
              <a:buNone/>
            </a:pPr>
            <a:r>
              <a:rPr lang="ru-RU" dirty="0" smtClean="0">
                <a:solidFill>
                  <a:schemeClr val="bg1"/>
                </a:solidFill>
              </a:rPr>
              <a:t>Трасса</a:t>
            </a:r>
            <a:r>
              <a:rPr lang="ru-RU" dirty="0">
                <a:solidFill>
                  <a:schemeClr val="bg1"/>
                </a:solidFill>
              </a:rPr>
              <a:t>, проложенная по Ладожскому озеру, была практически единственной связью блокадного Ленинграда с Большой землей. Летом по воде переправляли баржи, зимой по льду гнали машины и орудия. В Ленинград везли продовольствие и корреспонденцию, из Ленинграда - эвакуируемых жителей. За время работы с сентября 1941-го по март 1943-го по Дороге жизни переправили более 1,6 миллиона тонн грузов и эвакуировали свыше 1,3 миллиона человек.</a:t>
            </a:r>
          </a:p>
          <a:p>
            <a:pPr marL="137160" indent="0">
              <a:buNone/>
            </a:pPr>
            <a:r>
              <a:rPr lang="ru-RU" dirty="0">
                <a:solidFill>
                  <a:schemeClr val="bg1"/>
                </a:solidFill>
              </a:rPr>
              <a:t>Еще одна ледовая трасса, через Финский залив, тянулась от Лисьего Носа до Кронштадта и Ораниенбаума и далее в сторону островов. Позже ее назвали Малой дорогой жизни.</a:t>
            </a:r>
          </a:p>
          <a:p>
            <a:endParaRPr lang="ru-RU" dirty="0"/>
          </a:p>
        </p:txBody>
      </p:sp>
    </p:spTree>
    <p:extLst>
      <p:ext uri="{BB962C8B-B14F-4D97-AF65-F5344CB8AC3E}">
        <p14:creationId xmlns:p14="http://schemas.microsoft.com/office/powerpoint/2010/main" xmlns="" val="231508969"/>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fontScale="90000"/>
          </a:bodyPr>
          <a:lstStyle/>
          <a:p>
            <a:pPr algn="l"/>
            <a:r>
              <a:rPr lang="ru-RU" dirty="0" smtClean="0">
                <a:latin typeface="+mn-lt"/>
              </a:rPr>
              <a:t>Цели мероприятия:</a:t>
            </a:r>
            <a:endParaRPr lang="ru-RU" dirty="0">
              <a:latin typeface="+mn-lt"/>
            </a:endParaRPr>
          </a:p>
        </p:txBody>
      </p:sp>
      <p:sp>
        <p:nvSpPr>
          <p:cNvPr id="3" name="Объект 2"/>
          <p:cNvSpPr>
            <a:spLocks noGrp="1"/>
          </p:cNvSpPr>
          <p:nvPr>
            <p:ph idx="1"/>
          </p:nvPr>
        </p:nvSpPr>
        <p:spPr>
          <a:xfrm>
            <a:off x="457200" y="980728"/>
            <a:ext cx="8229600" cy="1368152"/>
          </a:xfrm>
        </p:spPr>
        <p:txBody>
          <a:bodyPr>
            <a:normAutofit lnSpcReduction="10000"/>
          </a:bodyPr>
          <a:lstStyle/>
          <a:p>
            <a:pPr marL="137160" indent="0">
              <a:buNone/>
            </a:pPr>
            <a:r>
              <a:rPr lang="ru-RU" dirty="0" smtClean="0"/>
              <a:t>Участие во Всероссийской акции «Блокадный хлеб», посвященной Дню снятия Блокады Ленинграда.</a:t>
            </a:r>
          </a:p>
          <a:p>
            <a:pPr marL="137160" indent="0">
              <a:buNone/>
            </a:pPr>
            <a:endParaRPr lang="ru-RU" dirty="0"/>
          </a:p>
        </p:txBody>
      </p:sp>
      <p:sp>
        <p:nvSpPr>
          <p:cNvPr id="8" name="Прямоугольник 7"/>
          <p:cNvSpPr/>
          <p:nvPr/>
        </p:nvSpPr>
        <p:spPr>
          <a:xfrm>
            <a:off x="467544" y="2132856"/>
            <a:ext cx="6174432" cy="646331"/>
          </a:xfrm>
          <a:prstGeom prst="rect">
            <a:avLst/>
          </a:prstGeom>
        </p:spPr>
        <p:txBody>
          <a:bodyPr wrap="square">
            <a:spAutoFit/>
          </a:bodyPr>
          <a:lstStyle/>
          <a:p>
            <a:r>
              <a:rPr lang="ru-RU" sz="3600" b="1" dirty="0" smtClean="0">
                <a:ln w="6350">
                  <a:noFill/>
                </a:ln>
                <a:gradFill>
                  <a:gsLst>
                    <a:gs pos="0">
                      <a:srgbClr val="CEB966">
                        <a:tint val="73000"/>
                        <a:satMod val="145000"/>
                      </a:srgbClr>
                    </a:gs>
                    <a:gs pos="73000">
                      <a:srgbClr val="CEB966">
                        <a:tint val="73000"/>
                        <a:satMod val="145000"/>
                      </a:srgbClr>
                    </a:gs>
                    <a:gs pos="100000">
                      <a:srgbClr val="CEB966">
                        <a:tint val="83000"/>
                        <a:satMod val="143000"/>
                      </a:srgbClr>
                    </a:gs>
                  </a:gsLst>
                  <a:lin ang="4800000" scaled="1"/>
                </a:gradFill>
                <a:effectLst>
                  <a:outerShdw blurRad="114300" dist="101600" dir="2700000" algn="tl" rotWithShape="0">
                    <a:srgbClr val="000000">
                      <a:alpha val="40000"/>
                    </a:srgbClr>
                  </a:outerShdw>
                </a:effectLst>
                <a:ea typeface="+mj-ea"/>
                <a:cs typeface="+mj-cs"/>
              </a:rPr>
              <a:t>Задачи мероприятия:</a:t>
            </a:r>
            <a:endParaRPr lang="ru-RU" sz="3600" dirty="0"/>
          </a:p>
        </p:txBody>
      </p:sp>
      <p:sp>
        <p:nvSpPr>
          <p:cNvPr id="10" name="Прямоугольник 9"/>
          <p:cNvSpPr/>
          <p:nvPr/>
        </p:nvSpPr>
        <p:spPr>
          <a:xfrm>
            <a:off x="251520" y="2780928"/>
            <a:ext cx="8566769" cy="3785652"/>
          </a:xfrm>
          <a:prstGeom prst="rect">
            <a:avLst/>
          </a:prstGeom>
        </p:spPr>
        <p:txBody>
          <a:bodyPr wrap="square">
            <a:spAutoFit/>
          </a:bodyPr>
          <a:lstStyle/>
          <a:p>
            <a:pPr>
              <a:buFont typeface="Arial" charset="0"/>
              <a:buChar char="•"/>
            </a:pPr>
            <a:r>
              <a:rPr lang="ru-RU" sz="2400" dirty="0" smtClean="0">
                <a:solidFill>
                  <a:prstClr val="white"/>
                </a:solidFill>
              </a:rPr>
              <a:t>Определить причины захвата немецкой армией </a:t>
            </a:r>
          </a:p>
          <a:p>
            <a:r>
              <a:rPr lang="ru-RU" sz="2400" dirty="0" smtClean="0">
                <a:solidFill>
                  <a:prstClr val="white"/>
                </a:solidFill>
              </a:rPr>
              <a:t>города Ленинграда и его блокады.</a:t>
            </a:r>
          </a:p>
          <a:p>
            <a:pPr>
              <a:buFont typeface="Arial" charset="0"/>
              <a:buChar char="•"/>
            </a:pPr>
            <a:r>
              <a:rPr lang="ru-RU" sz="2400" dirty="0" smtClean="0">
                <a:solidFill>
                  <a:prstClr val="white"/>
                </a:solidFill>
              </a:rPr>
              <a:t>Когда были введены карточки на продовольствие?</a:t>
            </a:r>
          </a:p>
          <a:p>
            <a:pPr>
              <a:buFont typeface="Arial" charset="0"/>
              <a:buChar char="•"/>
            </a:pPr>
            <a:r>
              <a:rPr lang="ru-RU" sz="2400" dirty="0" smtClean="0">
                <a:solidFill>
                  <a:prstClr val="white"/>
                </a:solidFill>
              </a:rPr>
              <a:t>Правда ли, что сгоревшие </a:t>
            </a:r>
            <a:r>
              <a:rPr lang="ru-RU" sz="2400" dirty="0" err="1" smtClean="0">
                <a:solidFill>
                  <a:prstClr val="white"/>
                </a:solidFill>
              </a:rPr>
              <a:t>Бадаевские</a:t>
            </a:r>
            <a:r>
              <a:rPr lang="ru-RU" sz="2400" dirty="0" smtClean="0">
                <a:solidFill>
                  <a:prstClr val="white"/>
                </a:solidFill>
              </a:rPr>
              <a:t> склады спасли</a:t>
            </a:r>
          </a:p>
          <a:p>
            <a:r>
              <a:rPr lang="ru-RU" sz="2400" dirty="0" smtClean="0">
                <a:solidFill>
                  <a:prstClr val="white"/>
                </a:solidFill>
              </a:rPr>
              <a:t>бы город от голода?</a:t>
            </a:r>
          </a:p>
          <a:p>
            <a:pPr>
              <a:buFont typeface="Arial" charset="0"/>
              <a:buChar char="•"/>
            </a:pPr>
            <a:r>
              <a:rPr lang="ru-RU" sz="2400" dirty="0" smtClean="0">
                <a:solidFill>
                  <a:prstClr val="white"/>
                </a:solidFill>
              </a:rPr>
              <a:t>Что такое коревая мука?</a:t>
            </a:r>
          </a:p>
          <a:p>
            <a:pPr>
              <a:buFont typeface="Arial" charset="0"/>
              <a:buChar char="•"/>
            </a:pPr>
            <a:r>
              <a:rPr lang="ru-RU" sz="2400" dirty="0" smtClean="0">
                <a:solidFill>
                  <a:prstClr val="white"/>
                </a:solidFill>
              </a:rPr>
              <a:t>Правда ли, что в хлеб добавляли  древесину?</a:t>
            </a:r>
          </a:p>
          <a:p>
            <a:pPr>
              <a:buFont typeface="Arial" charset="0"/>
              <a:buChar char="•"/>
            </a:pPr>
            <a:r>
              <a:rPr lang="ru-RU" sz="2400" dirty="0" smtClean="0">
                <a:solidFill>
                  <a:prstClr val="white"/>
                </a:solidFill>
              </a:rPr>
              <a:t>Сколько составляла норма хлеба на одного человека в</a:t>
            </a:r>
          </a:p>
          <a:p>
            <a:r>
              <a:rPr lang="ru-RU" sz="2400" dirty="0" smtClean="0">
                <a:solidFill>
                  <a:prstClr val="white"/>
                </a:solidFill>
              </a:rPr>
              <a:t>день? </a:t>
            </a:r>
          </a:p>
          <a:p>
            <a:pPr>
              <a:buFont typeface="Arial" charset="0"/>
              <a:buChar char="•"/>
            </a:pPr>
            <a:r>
              <a:rPr lang="ru-RU" sz="2400" dirty="0" smtClean="0"/>
              <a:t>Почему хлеб в блокадном Ленинграде стал его символом?</a:t>
            </a:r>
            <a:endParaRPr lang="ru-RU" sz="2400" dirty="0"/>
          </a:p>
        </p:txBody>
      </p:sp>
    </p:spTree>
    <p:extLst>
      <p:ext uri="{BB962C8B-B14F-4D97-AF65-F5344CB8AC3E}">
        <p14:creationId xmlns:p14="http://schemas.microsoft.com/office/powerpoint/2010/main" xmlns="" val="3216010515"/>
      </p:ext>
    </p:extLst>
  </p:cSld>
  <p:clrMapOvr>
    <a:masterClrMapping/>
  </p:clrMapOvr>
  <p:transition>
    <p:push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9745" y="260648"/>
            <a:ext cx="8551131" cy="62646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36110616"/>
      </p:ext>
    </p:extLst>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88640"/>
            <a:ext cx="8784976" cy="2808312"/>
          </a:xfrm>
        </p:spPr>
        <p:txBody>
          <a:bodyPr>
            <a:normAutofit fontScale="92500" lnSpcReduction="10000"/>
          </a:bodyPr>
          <a:lstStyle/>
          <a:p>
            <a:pPr marL="137160" indent="0">
              <a:buNone/>
            </a:pPr>
            <a:r>
              <a:rPr lang="ru-RU" dirty="0">
                <a:solidFill>
                  <a:srgbClr val="222222"/>
                </a:solidFill>
                <a:latin typeface="Arial"/>
                <a:ea typeface="Times New Roman"/>
              </a:rPr>
              <a:t>29 марта 1942 года в Ленинград прибыл из Псковской и Новгородской областей партизанский обоз с продовольствием для жителей города. Событие имело огромное воодушевляющее значение и продемонстрировало неспособность противника контролировать тыл своих войск, и возможность деблокирования города регулярной Красной </a:t>
            </a:r>
            <a:r>
              <a:rPr lang="ru-RU" dirty="0" smtClean="0">
                <a:solidFill>
                  <a:srgbClr val="222222"/>
                </a:solidFill>
                <a:latin typeface="Arial"/>
                <a:ea typeface="Times New Roman"/>
              </a:rPr>
              <a:t>армией</a:t>
            </a:r>
            <a:r>
              <a:rPr lang="ru-RU" dirty="0">
                <a:solidFill>
                  <a:srgbClr val="222222"/>
                </a:solidFill>
                <a:latin typeface="Arial"/>
                <a:ea typeface="Times New Roman"/>
              </a:rPr>
              <a:t>.</a:t>
            </a:r>
            <a:endParaRPr lang="ru-RU" dirty="0"/>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2846411"/>
            <a:ext cx="4896544" cy="36907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Прямоугольник 3"/>
          <p:cNvSpPr/>
          <p:nvPr/>
        </p:nvSpPr>
        <p:spPr>
          <a:xfrm>
            <a:off x="5724128" y="3244334"/>
            <a:ext cx="2880320" cy="461665"/>
          </a:xfrm>
          <a:prstGeom prst="rect">
            <a:avLst/>
          </a:prstGeom>
        </p:spPr>
        <p:txBody>
          <a:bodyPr wrap="square">
            <a:spAutoFit/>
          </a:bodyPr>
          <a:lstStyle/>
          <a:p>
            <a:r>
              <a:rPr lang="ru-RU" sz="2400" dirty="0" smtClean="0"/>
              <a:t>Партизанский </a:t>
            </a:r>
            <a:r>
              <a:rPr lang="ru-RU" sz="2400" dirty="0"/>
              <a:t>обоз</a:t>
            </a:r>
          </a:p>
        </p:txBody>
      </p:sp>
    </p:spTree>
    <p:extLst>
      <p:ext uri="{BB962C8B-B14F-4D97-AF65-F5344CB8AC3E}">
        <p14:creationId xmlns:p14="http://schemas.microsoft.com/office/powerpoint/2010/main" xmlns="" val="1779638948"/>
      </p:ext>
    </p:extLst>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88640"/>
            <a:ext cx="6552728" cy="41777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Прямоугольник 4"/>
          <p:cNvSpPr/>
          <p:nvPr/>
        </p:nvSpPr>
        <p:spPr>
          <a:xfrm>
            <a:off x="251520" y="4365104"/>
            <a:ext cx="8668592" cy="2308324"/>
          </a:xfrm>
          <a:prstGeom prst="rect">
            <a:avLst/>
          </a:prstGeom>
        </p:spPr>
        <p:txBody>
          <a:bodyPr wrap="square">
            <a:spAutoFit/>
          </a:bodyPr>
          <a:lstStyle/>
          <a:p>
            <a:r>
              <a:rPr lang="ru-RU" sz="2400" dirty="0">
                <a:solidFill>
                  <a:srgbClr val="000000"/>
                </a:solidFill>
                <a:ea typeface="Times New Roman"/>
              </a:rPr>
              <a:t>"Вода, мука и молитва", - говорили о блокадном хлебе ленинградцы. 125 граммов, минимальная дневная норма, продержалась с 20 ноября по 25 декабря 1941 года и привела к ужасающей смертности среди простых горожан, самых незащищённых категорий жителей Ленинграда. В декабре 1941 года только от голода умерли порядка 50 тысяч человек. </a:t>
            </a:r>
            <a:endParaRPr lang="ru-RU" sz="2400" dirty="0"/>
          </a:p>
        </p:txBody>
      </p:sp>
      <p:sp>
        <p:nvSpPr>
          <p:cNvPr id="6" name="Прямоугольник 5"/>
          <p:cNvSpPr/>
          <p:nvPr/>
        </p:nvSpPr>
        <p:spPr>
          <a:xfrm>
            <a:off x="7144940" y="476672"/>
            <a:ext cx="1872208" cy="3416320"/>
          </a:xfrm>
          <a:prstGeom prst="rect">
            <a:avLst/>
          </a:prstGeom>
        </p:spPr>
        <p:txBody>
          <a:bodyPr wrap="square">
            <a:spAutoFit/>
          </a:bodyPr>
          <a:lstStyle/>
          <a:p>
            <a:r>
              <a:rPr lang="ru-RU" sz="2400" dirty="0" smtClean="0"/>
              <a:t>Осень 1941 переправа через Ладожское озеро. В Ленинград – хлеб, из Ленинграда людей</a:t>
            </a:r>
            <a:endParaRPr lang="ru-RU" sz="2400" dirty="0"/>
          </a:p>
        </p:txBody>
      </p:sp>
    </p:spTree>
    <p:extLst>
      <p:ext uri="{BB962C8B-B14F-4D97-AF65-F5344CB8AC3E}">
        <p14:creationId xmlns:p14="http://schemas.microsoft.com/office/powerpoint/2010/main" xmlns="" val="2000850761"/>
      </p:ext>
    </p:extLst>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68375" y="981075"/>
            <a:ext cx="7205663" cy="489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41836996"/>
      </p:ext>
    </p:extLst>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116632"/>
            <a:ext cx="8928992" cy="6624736"/>
          </a:xfrm>
        </p:spPr>
        <p:txBody>
          <a:bodyPr>
            <a:normAutofit fontScale="85000" lnSpcReduction="20000"/>
          </a:bodyPr>
          <a:lstStyle/>
          <a:p>
            <a:pPr marL="137160" indent="0">
              <a:lnSpc>
                <a:spcPct val="115000"/>
              </a:lnSpc>
              <a:spcBef>
                <a:spcPts val="600"/>
              </a:spcBef>
              <a:spcAft>
                <a:spcPts val="600"/>
              </a:spcAft>
              <a:buNone/>
            </a:pPr>
            <a:r>
              <a:rPr lang="ru-RU" dirty="0" smtClean="0">
                <a:solidFill>
                  <a:schemeClr val="bg1"/>
                </a:solidFill>
              </a:rPr>
              <a:t>Лишь открытие «Дороги жизни» и улучшения снабжения города продуктами, городская администрация и штаб обороны Ленинграда принимают решение с 1 января 1942 года  создать стационары лечебного питания для ленинградцев на заводах и фабриках, 105 городских столовых. Ими воспользовались </a:t>
            </a:r>
            <a:r>
              <a:rPr lang="ru-RU" dirty="0" smtClean="0">
                <a:solidFill>
                  <a:schemeClr val="bg1"/>
                </a:solidFill>
                <a:ea typeface="Times New Roman"/>
                <a:cs typeface="Times New Roman"/>
              </a:rPr>
              <a:t>234 </a:t>
            </a:r>
            <a:r>
              <a:rPr lang="ru-RU" dirty="0">
                <a:solidFill>
                  <a:schemeClr val="bg1"/>
                </a:solidFill>
                <a:ea typeface="Times New Roman"/>
                <a:cs typeface="Times New Roman"/>
              </a:rPr>
              <a:t>тыс. человек, из них 69 % — рабочие, 18,5 % — служащие и 12,5 % — иждивенцы. В январе 1942 г. при гостинице «</a:t>
            </a:r>
            <a:r>
              <a:rPr lang="ru-RU" dirty="0" err="1">
                <a:solidFill>
                  <a:schemeClr val="bg1"/>
                </a:solidFill>
                <a:ea typeface="Times New Roman"/>
                <a:cs typeface="Times New Roman"/>
              </a:rPr>
              <a:t>Астория</a:t>
            </a:r>
            <a:r>
              <a:rPr lang="ru-RU" dirty="0">
                <a:solidFill>
                  <a:schemeClr val="bg1"/>
                </a:solidFill>
                <a:ea typeface="Times New Roman"/>
                <a:cs typeface="Times New Roman"/>
              </a:rPr>
              <a:t>» начал работать стационар для учёных и творческих работников.</a:t>
            </a:r>
            <a:endParaRPr lang="ru-RU" sz="3200" dirty="0">
              <a:solidFill>
                <a:schemeClr val="bg1"/>
              </a:solidFill>
              <a:ea typeface="Calibri"/>
              <a:cs typeface="Times New Roman"/>
            </a:endParaRPr>
          </a:p>
          <a:p>
            <a:pPr marL="137160" indent="0">
              <a:buNone/>
            </a:pPr>
            <a:r>
              <a:rPr lang="ru-RU" dirty="0">
                <a:solidFill>
                  <a:schemeClr val="bg1"/>
                </a:solidFill>
              </a:rPr>
              <a:t>По решению горисполкома, с января 1942 г. в городе открываются новые детские дома. За 5 месяцев в Ленинграде было организовано 85 детских домов, принявших 30 тыс. детей, оставшихся без родителей. </a:t>
            </a:r>
            <a:endParaRPr lang="ru-RU" dirty="0" smtClean="0">
              <a:solidFill>
                <a:schemeClr val="bg1"/>
              </a:solidFill>
            </a:endParaRPr>
          </a:p>
          <a:p>
            <a:pPr marL="137160" indent="0">
              <a:buNone/>
            </a:pPr>
            <a:r>
              <a:rPr lang="ru-RU" dirty="0">
                <a:solidFill>
                  <a:schemeClr val="bg1"/>
                </a:solidFill>
                <a:ea typeface="Times New Roman"/>
              </a:rPr>
              <a:t>При вузах открываются свои стационары, где учёные и другие работники вузов в течение 7-14 дней могли отдохнуть и получить усиленное питание, которое состояло из 20 г кофе, 60 г жиров, 40 г сахара или кондитерских изделий, 100 г мяса, 200 г крупы, 0,5 яйца, 350 г хлеба, 50 г вина в сутки, причём продукты выдавались с вырезанием купонов из продовольственных карточек.</a:t>
            </a:r>
            <a:endParaRPr lang="ru-RU" dirty="0">
              <a:solidFill>
                <a:schemeClr val="bg1"/>
              </a:solidFill>
            </a:endParaRPr>
          </a:p>
        </p:txBody>
      </p:sp>
    </p:spTree>
    <p:extLst>
      <p:ext uri="{BB962C8B-B14F-4D97-AF65-F5344CB8AC3E}">
        <p14:creationId xmlns:p14="http://schemas.microsoft.com/office/powerpoint/2010/main" xmlns="" val="1216976679"/>
      </p:ext>
    </p:extLst>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88640"/>
            <a:ext cx="8856984" cy="6552728"/>
          </a:xfrm>
        </p:spPr>
        <p:txBody>
          <a:bodyPr>
            <a:normAutofit lnSpcReduction="10000"/>
          </a:bodyPr>
          <a:lstStyle/>
          <a:p>
            <a:pPr marL="137160" indent="0">
              <a:lnSpc>
                <a:spcPct val="115000"/>
              </a:lnSpc>
              <a:spcBef>
                <a:spcPts val="600"/>
              </a:spcBef>
              <a:spcAft>
                <a:spcPts val="600"/>
              </a:spcAft>
              <a:buNone/>
            </a:pPr>
            <a:r>
              <a:rPr lang="ru-RU" sz="2400" dirty="0">
                <a:solidFill>
                  <a:srgbClr val="222222"/>
                </a:solidFill>
                <a:ea typeface="Times New Roman"/>
                <a:cs typeface="Times New Roman"/>
              </a:rPr>
              <a:t>В первом полугодии 1942 г. стационары, а затем столовые усиленного питания сыграли огромную роль в борьбе с недоеданием населения Ленинграда, восстановлении сил и здоровья значительного числа больных, ч</a:t>
            </a:r>
            <a:r>
              <a:rPr lang="ru-RU" sz="2400" dirty="0" smtClean="0">
                <a:solidFill>
                  <a:srgbClr val="222222"/>
                </a:solidFill>
                <a:ea typeface="Times New Roman"/>
                <a:cs typeface="Times New Roman"/>
              </a:rPr>
              <a:t>то </a:t>
            </a:r>
            <a:r>
              <a:rPr lang="ru-RU" sz="2400" dirty="0">
                <a:solidFill>
                  <a:srgbClr val="222222"/>
                </a:solidFill>
                <a:ea typeface="Times New Roman"/>
                <a:cs typeface="Times New Roman"/>
              </a:rPr>
              <a:t>спасло тысячи ленинградцев от гибели. Об этом свидетельствуют многочисленные отзывы самих блокадников и данные поликлиник</a:t>
            </a:r>
            <a:r>
              <a:rPr lang="ru-RU" sz="2400" dirty="0" smtClean="0">
                <a:solidFill>
                  <a:srgbClr val="222222"/>
                </a:solidFill>
                <a:ea typeface="Times New Roman"/>
                <a:cs typeface="Times New Roman"/>
              </a:rPr>
              <a:t>.</a:t>
            </a:r>
          </a:p>
          <a:p>
            <a:pPr marL="137160" indent="0">
              <a:lnSpc>
                <a:spcPct val="115000"/>
              </a:lnSpc>
              <a:spcBef>
                <a:spcPts val="600"/>
              </a:spcBef>
              <a:spcAft>
                <a:spcPts val="600"/>
              </a:spcAft>
              <a:buNone/>
            </a:pPr>
            <a:r>
              <a:rPr lang="ru-RU" sz="2400" dirty="0" smtClean="0">
                <a:solidFill>
                  <a:schemeClr val="bg1"/>
                </a:solidFill>
                <a:ea typeface="Times New Roman"/>
              </a:rPr>
              <a:t> </a:t>
            </a:r>
            <a:r>
              <a:rPr lang="ru-RU" sz="2400" dirty="0">
                <a:solidFill>
                  <a:schemeClr val="bg1"/>
                </a:solidFill>
                <a:ea typeface="Times New Roman"/>
              </a:rPr>
              <a:t>Во втором полугодии 1942 г. для преодоления последствий голода было госпитализировано: в октябре — 12 699, в ноябре 14 738 больных, нуждавшихся в усиленном питании.</a:t>
            </a:r>
            <a:endParaRPr lang="ru-RU" sz="2400" dirty="0">
              <a:solidFill>
                <a:schemeClr val="bg1"/>
              </a:solidFill>
              <a:ea typeface="Calibri"/>
              <a:cs typeface="Times New Roman"/>
            </a:endParaRPr>
          </a:p>
          <a:p>
            <a:pPr marL="137160" indent="0">
              <a:buNone/>
            </a:pPr>
            <a:r>
              <a:rPr lang="ru-RU" sz="2400" dirty="0" smtClean="0">
                <a:solidFill>
                  <a:schemeClr val="bg1"/>
                </a:solidFill>
              </a:rPr>
              <a:t>5 </a:t>
            </a:r>
            <a:r>
              <a:rPr lang="ru-RU" sz="2400" dirty="0">
                <a:solidFill>
                  <a:schemeClr val="bg1"/>
                </a:solidFill>
              </a:rPr>
              <a:t>февраля 1942 года в Городском Комитете был создан сельскохозяйственный отдел, в задачу которого входило создание вокруг Ленинграда системы сельскохозяйственных предприятий для снабжения города </a:t>
            </a:r>
            <a:r>
              <a:rPr lang="ru-RU" sz="2400" dirty="0" smtClean="0">
                <a:solidFill>
                  <a:schemeClr val="bg1"/>
                </a:solidFill>
              </a:rPr>
              <a:t>овощами а также </a:t>
            </a:r>
            <a:r>
              <a:rPr lang="ru-RU" sz="2400" dirty="0">
                <a:solidFill>
                  <a:schemeClr val="bg1"/>
                </a:solidFill>
              </a:rPr>
              <a:t>предусматривалось использование под овощеводство всех пригодных земельных участков внутри города.</a:t>
            </a:r>
          </a:p>
        </p:txBody>
      </p:sp>
    </p:spTree>
    <p:extLst>
      <p:ext uri="{BB962C8B-B14F-4D97-AF65-F5344CB8AC3E}">
        <p14:creationId xmlns:p14="http://schemas.microsoft.com/office/powerpoint/2010/main" xmlns="" val="4108564495"/>
      </p:ext>
    </p:extLst>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445695" y="4331568"/>
            <a:ext cx="4338265" cy="2492896"/>
          </a:xfrm>
        </p:spPr>
        <p:txBody>
          <a:bodyPr>
            <a:normAutofit/>
          </a:bodyPr>
          <a:lstStyle/>
          <a:p>
            <a:pPr marL="137160" indent="0">
              <a:buNone/>
            </a:pPr>
            <a:r>
              <a:rPr lang="ru-RU" sz="2400" dirty="0" smtClean="0">
                <a:solidFill>
                  <a:schemeClr val="bg1"/>
                </a:solidFill>
                <a:latin typeface="Helvetica"/>
                <a:ea typeface="Times New Roman"/>
              </a:rPr>
              <a:t>С </a:t>
            </a:r>
            <a:r>
              <a:rPr lang="ru-RU" sz="2400" dirty="0">
                <a:solidFill>
                  <a:schemeClr val="bg1"/>
                </a:solidFill>
                <a:latin typeface="Helvetica"/>
                <a:ea typeface="Times New Roman"/>
              </a:rPr>
              <a:t>тех пор прошло много лет, но до сих пор щемящей болью отражаются в сердце проникновенные строки Лидии </a:t>
            </a:r>
            <a:r>
              <a:rPr lang="ru-RU" sz="2400" dirty="0" err="1">
                <a:solidFill>
                  <a:schemeClr val="bg1"/>
                </a:solidFill>
                <a:latin typeface="Helvetica"/>
                <a:ea typeface="Times New Roman"/>
              </a:rPr>
              <a:t>Хямеляниной</a:t>
            </a:r>
            <a:r>
              <a:rPr lang="ru-RU" sz="2400" dirty="0" smtClean="0">
                <a:solidFill>
                  <a:schemeClr val="bg1"/>
                </a:solidFill>
                <a:latin typeface="Helvetica"/>
                <a:ea typeface="Times New Roman"/>
              </a:rPr>
              <a:t>…</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425573"/>
            <a:ext cx="4194175" cy="5980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45695" y="420513"/>
            <a:ext cx="4338265" cy="34354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56969744"/>
      </p:ext>
    </p:extLst>
  </p:cSld>
  <p:clrMapOvr>
    <a:masterClrMapping/>
  </p:clrMapOvr>
  <p:transition>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fontScale="90000"/>
          </a:bodyPr>
          <a:lstStyle/>
          <a:p>
            <a:r>
              <a:rPr lang="ru-RU" dirty="0" smtClean="0"/>
              <a:t>Символ б</a:t>
            </a:r>
            <a:r>
              <a:rPr lang="ru-RU" dirty="0" smtClean="0"/>
              <a:t>л</a:t>
            </a:r>
            <a:r>
              <a:rPr lang="ru-RU" dirty="0" smtClean="0"/>
              <a:t>окадного Ленинграда</a:t>
            </a:r>
            <a:endParaRPr lang="ru-RU" dirty="0"/>
          </a:p>
        </p:txBody>
      </p:sp>
      <p:pic>
        <p:nvPicPr>
          <p:cNvPr id="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1202617"/>
            <a:ext cx="5427927" cy="56553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Прямоугольник 5"/>
          <p:cNvSpPr/>
          <p:nvPr/>
        </p:nvSpPr>
        <p:spPr>
          <a:xfrm>
            <a:off x="6372200" y="2132856"/>
            <a:ext cx="2483116" cy="1200329"/>
          </a:xfrm>
          <a:prstGeom prst="rect">
            <a:avLst/>
          </a:prstGeom>
        </p:spPr>
        <p:txBody>
          <a:bodyPr wrap="none">
            <a:spAutoFit/>
          </a:bodyPr>
          <a:lstStyle/>
          <a:p>
            <a:r>
              <a:rPr lang="ru-RU" sz="3600" dirty="0" smtClean="0"/>
              <a:t>Блокадный </a:t>
            </a:r>
          </a:p>
          <a:p>
            <a:pPr algn="ctr"/>
            <a:r>
              <a:rPr lang="ru-RU" sz="3600" dirty="0" smtClean="0"/>
              <a:t>хлеб</a:t>
            </a:r>
            <a:endParaRPr lang="ru-RU" sz="36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88640"/>
            <a:ext cx="8136904" cy="6669360"/>
          </a:xfrm>
        </p:spPr>
        <p:txBody>
          <a:bodyPr>
            <a:normAutofit fontScale="92500" lnSpcReduction="20000"/>
          </a:bodyPr>
          <a:lstStyle/>
          <a:p>
            <a:pPr marL="137160" lvl="0" indent="0" algn="ctr">
              <a:buClr>
                <a:prstClr val="white">
                  <a:shade val="95000"/>
                </a:prstClr>
              </a:buClr>
              <a:buNone/>
            </a:pPr>
            <a:r>
              <a:rPr lang="ru-RU" sz="3900" b="1" dirty="0">
                <a:solidFill>
                  <a:schemeClr val="accent1">
                    <a:lumMod val="75000"/>
                  </a:schemeClr>
                </a:solidFill>
              </a:rPr>
              <a:t> </a:t>
            </a:r>
            <a:r>
              <a:rPr lang="ru-RU" sz="3900" b="1" i="1" dirty="0"/>
              <a:t>Блокадный хлеб</a:t>
            </a:r>
            <a:r>
              <a:rPr lang="ru-RU" sz="3900" b="1" i="1" dirty="0">
                <a:solidFill>
                  <a:schemeClr val="accent1">
                    <a:lumMod val="75000"/>
                  </a:schemeClr>
                </a:solidFill>
              </a:rPr>
              <a:t> </a:t>
            </a:r>
            <a:endParaRPr lang="ru-RU" sz="3900" b="1" i="1" dirty="0" smtClean="0">
              <a:solidFill>
                <a:schemeClr val="accent1">
                  <a:lumMod val="75000"/>
                </a:schemeClr>
              </a:solidFill>
            </a:endParaRPr>
          </a:p>
          <a:p>
            <a:pPr marL="137160" lvl="0" indent="0" algn="ctr">
              <a:buClr>
                <a:prstClr val="white">
                  <a:shade val="95000"/>
                </a:prstClr>
              </a:buClr>
              <a:buNone/>
            </a:pPr>
            <a:r>
              <a:rPr lang="ru-RU" sz="2600" b="1" i="1" dirty="0" smtClean="0"/>
              <a:t>Я </a:t>
            </a:r>
            <a:r>
              <a:rPr lang="ru-RU" sz="2600" b="1" i="1" dirty="0"/>
              <a:t>вспоминаю хлеб блокадных лет, </a:t>
            </a:r>
          </a:p>
          <a:p>
            <a:pPr marL="137160" lvl="0" indent="0" algn="ctr">
              <a:buClr>
                <a:prstClr val="white">
                  <a:shade val="95000"/>
                </a:prstClr>
              </a:buClr>
              <a:buNone/>
            </a:pPr>
            <a:r>
              <a:rPr lang="ru-RU" sz="2600" b="1" i="1" dirty="0"/>
              <a:t>Который в детском доме нам давали. </a:t>
            </a:r>
          </a:p>
          <a:p>
            <a:pPr marL="137160" lvl="0" indent="0" algn="ctr">
              <a:buClr>
                <a:prstClr val="white">
                  <a:shade val="95000"/>
                </a:prstClr>
              </a:buClr>
              <a:buNone/>
            </a:pPr>
            <a:r>
              <a:rPr lang="ru-RU" sz="2600" b="1" i="1" dirty="0"/>
              <a:t>Не из муки он был – из наших бед, </a:t>
            </a:r>
          </a:p>
          <a:p>
            <a:pPr marL="137160" lvl="0" indent="0" algn="ctr">
              <a:buClr>
                <a:prstClr val="white">
                  <a:shade val="95000"/>
                </a:prstClr>
              </a:buClr>
              <a:buNone/>
            </a:pPr>
            <a:r>
              <a:rPr lang="ru-RU" sz="2600" b="1" i="1" dirty="0"/>
              <a:t>И что в него тогда только не клали! </a:t>
            </a:r>
          </a:p>
          <a:p>
            <a:pPr marL="137160" lvl="0" indent="0" algn="ctr">
              <a:buClr>
                <a:prstClr val="white">
                  <a:shade val="95000"/>
                </a:prstClr>
              </a:buClr>
              <a:buNone/>
            </a:pPr>
            <a:r>
              <a:rPr lang="ru-RU" sz="2600" b="1" i="1" dirty="0"/>
              <a:t>Хлеб был с мякиною, макухой и ботвой, </a:t>
            </a:r>
          </a:p>
          <a:p>
            <a:pPr marL="137160" lvl="0" indent="0" algn="ctr">
              <a:buClr>
                <a:prstClr val="white">
                  <a:shade val="95000"/>
                </a:prstClr>
              </a:buClr>
              <a:buNone/>
            </a:pPr>
            <a:r>
              <a:rPr lang="ru-RU" sz="2600" b="1" i="1" dirty="0"/>
              <a:t>С корой. Колючий так, что режет десна. </a:t>
            </a:r>
          </a:p>
          <a:p>
            <a:pPr marL="137160" lvl="0" indent="0" algn="ctr">
              <a:buClr>
                <a:prstClr val="white">
                  <a:shade val="95000"/>
                </a:prstClr>
              </a:buClr>
              <a:buNone/>
            </a:pPr>
            <a:r>
              <a:rPr lang="ru-RU" sz="2600" b="1" i="1" dirty="0"/>
              <a:t>Тяжелый, горький – с хвоей, лебедой. </a:t>
            </a:r>
          </a:p>
          <a:p>
            <a:pPr marL="137160" lvl="0" indent="0" algn="ctr">
              <a:buClr>
                <a:prstClr val="white">
                  <a:shade val="95000"/>
                </a:prstClr>
              </a:buClr>
              <a:buNone/>
            </a:pPr>
            <a:r>
              <a:rPr lang="ru-RU" sz="2600" b="1" i="1" dirty="0"/>
              <a:t>На праздник, очень редко – чистый просто.</a:t>
            </a:r>
          </a:p>
          <a:p>
            <a:pPr marL="137160" lvl="0" indent="0" algn="ctr">
              <a:buClr>
                <a:prstClr val="white">
                  <a:shade val="95000"/>
                </a:prstClr>
              </a:buClr>
              <a:buNone/>
            </a:pPr>
            <a:r>
              <a:rPr lang="ru-RU" sz="2600" b="1" i="1" dirty="0"/>
              <a:t>Но самый сильный голод был, когда </a:t>
            </a:r>
          </a:p>
          <a:p>
            <a:pPr marL="137160" lvl="0" indent="0" algn="ctr">
              <a:buClr>
                <a:prstClr val="white">
                  <a:shade val="95000"/>
                </a:prstClr>
              </a:buClr>
              <a:buNone/>
            </a:pPr>
            <a:r>
              <a:rPr lang="ru-RU" sz="2600" b="1" i="1" dirty="0"/>
              <a:t>Хлеб мы по два-три дня не получали. </a:t>
            </a:r>
            <a:endParaRPr lang="ru-RU" sz="2600" b="1" i="1" dirty="0" smtClean="0"/>
          </a:p>
          <a:p>
            <a:pPr marL="137160" indent="0" algn="ctr">
              <a:buNone/>
            </a:pPr>
            <a:r>
              <a:rPr lang="ru-RU" sz="2600" b="1" i="1" dirty="0" smtClean="0"/>
              <a:t>Мы </a:t>
            </a:r>
            <a:r>
              <a:rPr lang="ru-RU" sz="2600" b="1" i="1" dirty="0"/>
              <a:t>понимали, что война – это беда. </a:t>
            </a:r>
          </a:p>
          <a:p>
            <a:pPr marL="137160" indent="0" algn="ctr">
              <a:buNone/>
            </a:pPr>
            <a:r>
              <a:rPr lang="ru-RU" sz="2600" b="1" i="1" dirty="0"/>
              <a:t>Но каждый день с надеждой хлеба ждали. </a:t>
            </a:r>
          </a:p>
          <a:p>
            <a:pPr marL="137160" indent="0" algn="ctr">
              <a:buNone/>
            </a:pPr>
            <a:r>
              <a:rPr lang="ru-RU" sz="2600" b="1" i="1" dirty="0"/>
              <a:t>Не дни мы голодали, а года. </a:t>
            </a:r>
          </a:p>
          <a:p>
            <a:pPr marL="137160" indent="0" algn="ctr">
              <a:buNone/>
            </a:pPr>
            <a:r>
              <a:rPr lang="ru-RU" sz="2600" b="1" i="1" dirty="0"/>
              <a:t>Хоть раз наесться досыта мечтали. </a:t>
            </a:r>
          </a:p>
          <a:p>
            <a:pPr marL="137160" indent="0" algn="ctr">
              <a:buNone/>
            </a:pPr>
            <a:r>
              <a:rPr lang="ru-RU" sz="2600" b="1" i="1" dirty="0"/>
              <a:t>Кто видел, не забудет никогда, </a:t>
            </a:r>
          </a:p>
          <a:p>
            <a:pPr marL="137160" indent="0" algn="ctr">
              <a:buNone/>
            </a:pPr>
            <a:r>
              <a:rPr lang="ru-RU" sz="2600" b="1" i="1" dirty="0"/>
              <a:t>Как с голоду детишки умирали.</a:t>
            </a:r>
          </a:p>
          <a:p>
            <a:pPr marL="137160" indent="0">
              <a:buNone/>
            </a:pPr>
            <a:endParaRPr lang="ru-RU" dirty="0"/>
          </a:p>
        </p:txBody>
      </p:sp>
    </p:spTree>
    <p:extLst>
      <p:ext uri="{BB962C8B-B14F-4D97-AF65-F5344CB8AC3E}">
        <p14:creationId xmlns:p14="http://schemas.microsoft.com/office/powerpoint/2010/main" xmlns="" val="950535157"/>
      </p:ext>
    </p:extLst>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88640"/>
            <a:ext cx="8784976" cy="6480720"/>
          </a:xfrm>
        </p:spPr>
        <p:txBody>
          <a:bodyPr>
            <a:normAutofit fontScale="92500"/>
          </a:bodyPr>
          <a:lstStyle/>
          <a:p>
            <a:pPr marL="137160" indent="0" algn="just">
              <a:lnSpc>
                <a:spcPct val="115000"/>
              </a:lnSpc>
              <a:spcAft>
                <a:spcPts val="1200"/>
              </a:spcAft>
              <a:buNone/>
            </a:pPr>
            <a:r>
              <a:rPr lang="ru-RU" sz="2600" dirty="0">
                <a:solidFill>
                  <a:schemeClr val="bg1"/>
                </a:solidFill>
                <a:ea typeface="Times New Roman"/>
                <a:cs typeface="Times New Roman"/>
              </a:rPr>
              <a:t>Говорят, что блокадный хлеб был без запаха и вкуса? Но вот что говорит об этом жительница Ленинграда, пережившая блокаду, Зинаида Павловна Овчаренко: </a:t>
            </a:r>
            <a:endParaRPr lang="ru-RU" sz="2600" dirty="0" smtClean="0">
              <a:solidFill>
                <a:schemeClr val="bg1"/>
              </a:solidFill>
              <a:ea typeface="Times New Roman"/>
              <a:cs typeface="Times New Roman"/>
            </a:endParaRPr>
          </a:p>
          <a:p>
            <a:pPr marL="137160" indent="0" algn="just">
              <a:lnSpc>
                <a:spcPct val="115000"/>
              </a:lnSpc>
              <a:spcAft>
                <a:spcPts val="1200"/>
              </a:spcAft>
              <a:buNone/>
            </a:pPr>
            <a:r>
              <a:rPr lang="ru-RU" sz="2600" b="1" dirty="0" smtClean="0">
                <a:ea typeface="Times New Roman"/>
                <a:cs typeface="Times New Roman"/>
              </a:rPr>
              <a:t>«</a:t>
            </a:r>
            <a:r>
              <a:rPr lang="ru-RU" sz="2600" b="1" dirty="0">
                <a:ea typeface="Times New Roman"/>
                <a:cs typeface="Times New Roman"/>
              </a:rPr>
              <a:t>До сих пор помню этот маленький, толщиной не более 3 см., черный липкий кусочек. С удивительным запахом, от которого не оторваться и очень вкусный! Хотя знаю, муки в нем было мало, в основном разные примеси. Мне и сегодня не забыть тот волнующий запах»… </a:t>
            </a:r>
            <a:endParaRPr lang="ru-RU" sz="2600" b="1" dirty="0">
              <a:ea typeface="Calibri"/>
              <a:cs typeface="Times New Roman"/>
            </a:endParaRPr>
          </a:p>
          <a:p>
            <a:pPr marL="137160" indent="0">
              <a:lnSpc>
                <a:spcPct val="115000"/>
              </a:lnSpc>
              <a:spcBef>
                <a:spcPts val="900"/>
              </a:spcBef>
              <a:spcAft>
                <a:spcPts val="0"/>
              </a:spcAft>
              <a:buNone/>
            </a:pPr>
            <a:r>
              <a:rPr lang="ru-RU" sz="2600" dirty="0">
                <a:solidFill>
                  <a:schemeClr val="bg1"/>
                </a:solidFill>
                <a:ea typeface="Calibri"/>
                <a:cs typeface="Times New Roman"/>
              </a:rPr>
              <a:t>Вы только представьте, для многих ленинградцев этот кусочек хлеба был и завтраком, и обедом и ужином. То, что сегодня мы не задумываясь съедаем в два укуса, голодные мужчины, женщины и дети, растягивали на 24 часа, чтобы выжить. Именно поэтому блокадные 125 граммов — сейчас один из главных символов блокады Ленинграда.</a:t>
            </a:r>
          </a:p>
          <a:p>
            <a:endParaRPr lang="ru-RU" dirty="0"/>
          </a:p>
        </p:txBody>
      </p:sp>
    </p:spTree>
    <p:extLst>
      <p:ext uri="{BB962C8B-B14F-4D97-AF65-F5344CB8AC3E}">
        <p14:creationId xmlns:p14="http://schemas.microsoft.com/office/powerpoint/2010/main" xmlns="" val="922232284"/>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1143000"/>
          </a:xfrm>
        </p:spPr>
        <p:txBody>
          <a:bodyPr>
            <a:normAutofit/>
          </a:bodyPr>
          <a:lstStyle/>
          <a:p>
            <a:pPr algn="l"/>
            <a:r>
              <a:rPr lang="ru-RU" sz="3600" dirty="0" smtClean="0">
                <a:latin typeface="+mn-lt"/>
              </a:rPr>
              <a:t>План мероприятия:</a:t>
            </a:r>
            <a:endParaRPr lang="ru-RU" sz="3600" dirty="0">
              <a:latin typeface="+mn-lt"/>
            </a:endParaRPr>
          </a:p>
        </p:txBody>
      </p:sp>
      <p:sp>
        <p:nvSpPr>
          <p:cNvPr id="3" name="Содержимое 2"/>
          <p:cNvSpPr>
            <a:spLocks noGrp="1"/>
          </p:cNvSpPr>
          <p:nvPr>
            <p:ph idx="1"/>
          </p:nvPr>
        </p:nvSpPr>
        <p:spPr/>
        <p:txBody>
          <a:bodyPr/>
          <a:lstStyle/>
          <a:p>
            <a:r>
              <a:rPr lang="ru-RU" dirty="0" smtClean="0"/>
              <a:t>Нападение Германии на СССР. План «Барбаросса».</a:t>
            </a:r>
          </a:p>
          <a:p>
            <a:r>
              <a:rPr lang="ru-RU" dirty="0" smtClean="0"/>
              <a:t>Довоенный Ленинград.</a:t>
            </a:r>
          </a:p>
          <a:p>
            <a:r>
              <a:rPr lang="ru-RU" dirty="0" smtClean="0"/>
              <a:t> </a:t>
            </a:r>
            <a:r>
              <a:rPr lang="ru-RU" dirty="0" smtClean="0"/>
              <a:t>С</a:t>
            </a:r>
            <a:r>
              <a:rPr lang="ru-RU" dirty="0" smtClean="0"/>
              <a:t>троительство укреплений</a:t>
            </a:r>
          </a:p>
          <a:p>
            <a:r>
              <a:rPr lang="ru-RU" dirty="0" smtClean="0"/>
              <a:t>Начало продовольственного кризиса.</a:t>
            </a:r>
          </a:p>
          <a:p>
            <a:r>
              <a:rPr lang="ru-RU" dirty="0" smtClean="0"/>
              <a:t>Начало  Блокады. Блокадный хлеб.</a:t>
            </a:r>
          </a:p>
          <a:p>
            <a:r>
              <a:rPr lang="ru-RU" dirty="0" smtClean="0"/>
              <a:t>«Дорога жизни».</a:t>
            </a:r>
          </a:p>
          <a:p>
            <a:r>
              <a:rPr lang="ru-RU" dirty="0" smtClean="0"/>
              <a:t>Символ блокадного Ленинграда.</a:t>
            </a:r>
          </a:p>
          <a:p>
            <a:endParaRPr lang="ru-RU" dirty="0" smtClean="0"/>
          </a:p>
          <a:p>
            <a:endParaRPr lang="ru-RU"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0648"/>
            <a:ext cx="8229600" cy="6480720"/>
          </a:xfrm>
        </p:spPr>
        <p:txBody>
          <a:bodyPr>
            <a:normAutofit fontScale="92500" lnSpcReduction="20000"/>
          </a:bodyPr>
          <a:lstStyle/>
          <a:p>
            <a:pPr marL="137160" indent="0">
              <a:lnSpc>
                <a:spcPct val="115000"/>
              </a:lnSpc>
              <a:spcBef>
                <a:spcPts val="900"/>
              </a:spcBef>
              <a:spcAft>
                <a:spcPts val="0"/>
              </a:spcAft>
              <a:buNone/>
            </a:pPr>
            <a:r>
              <a:rPr lang="ru-RU" dirty="0" smtClean="0">
                <a:solidFill>
                  <a:srgbClr val="000000"/>
                </a:solidFill>
                <a:latin typeface="Arial"/>
                <a:ea typeface="Times New Roman"/>
                <a:cs typeface="Times New Roman"/>
              </a:rPr>
              <a:t>Нынешнее </a:t>
            </a:r>
            <a:r>
              <a:rPr lang="ru-RU" dirty="0">
                <a:solidFill>
                  <a:srgbClr val="000000"/>
                </a:solidFill>
                <a:latin typeface="Arial"/>
                <a:ea typeface="Times New Roman"/>
                <a:cs typeface="Times New Roman"/>
              </a:rPr>
              <a:t>поколение молодёжи, да и те, кто постарше, всё меньше помнят о том, за счёт чего выжил блокадный Ленинград. А выжил он благодаря мужеству русских людей, которые сражались за город и жили в нём, "Дороге жизни", проходившей по льду Ладожского озера, и, конечно, хлебу! Который, правда, и хлебом назвать было нельзя, поскольку состоял он из пищевых и непищевых добавок. Увидев "тот" ленинградский хлеб, испечённый по блокадному рецепту, многие наши современники поморщились бы. Но пережившие блокаду, а также их дети и внуки до сих пор благодарны ленинградскому хлебушку и никогда не выкидывали заплесневевшую горбушку даже спустя десятки лет после окончания войны.</a:t>
            </a:r>
            <a:endParaRPr lang="ru-RU" sz="2000" dirty="0">
              <a:latin typeface="Calibri"/>
              <a:ea typeface="Calibri"/>
              <a:cs typeface="Times New Roman"/>
            </a:endParaRPr>
          </a:p>
          <a:p>
            <a:endParaRPr lang="ru-RU" dirty="0"/>
          </a:p>
        </p:txBody>
      </p:sp>
    </p:spTree>
    <p:extLst>
      <p:ext uri="{BB962C8B-B14F-4D97-AF65-F5344CB8AC3E}">
        <p14:creationId xmlns:p14="http://schemas.microsoft.com/office/powerpoint/2010/main" xmlns="" val="3059457704"/>
      </p:ext>
    </p:extLst>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260648"/>
            <a:ext cx="8718550" cy="6407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12215648"/>
      </p:ext>
    </p:extLst>
  </p:cSld>
  <p:clrMapOvr>
    <a:masterClrMapping/>
  </p:clrMapOvr>
  <p:transition>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l"/>
            <a:r>
              <a:rPr lang="ru-RU" dirty="0" smtClean="0"/>
              <a:t>Рефлексия:</a:t>
            </a:r>
            <a:endParaRPr lang="ru-RU" dirty="0"/>
          </a:p>
        </p:txBody>
      </p:sp>
      <p:sp>
        <p:nvSpPr>
          <p:cNvPr id="3" name="Содержимое 2"/>
          <p:cNvSpPr>
            <a:spLocks noGrp="1"/>
          </p:cNvSpPr>
          <p:nvPr>
            <p:ph idx="1"/>
          </p:nvPr>
        </p:nvSpPr>
        <p:spPr/>
        <p:txBody>
          <a:bodyPr>
            <a:normAutofit fontScale="92500" lnSpcReduction="10000"/>
          </a:bodyPr>
          <a:lstStyle/>
          <a:p>
            <a:pPr>
              <a:buFont typeface="Arial" charset="0"/>
              <a:buChar char="•"/>
            </a:pPr>
            <a:r>
              <a:rPr lang="ru-RU" dirty="0" smtClean="0">
                <a:solidFill>
                  <a:schemeClr val="bg1"/>
                </a:solidFill>
              </a:rPr>
              <a:t>Определить причины захвата немецкой армией </a:t>
            </a:r>
          </a:p>
          <a:p>
            <a:r>
              <a:rPr lang="ru-RU" dirty="0" smtClean="0">
                <a:solidFill>
                  <a:schemeClr val="bg1"/>
                </a:solidFill>
              </a:rPr>
              <a:t>города Ленинграда и его блокады.</a:t>
            </a:r>
          </a:p>
          <a:p>
            <a:pPr>
              <a:buFont typeface="Arial" charset="0"/>
              <a:buChar char="•"/>
            </a:pPr>
            <a:r>
              <a:rPr lang="ru-RU" dirty="0" smtClean="0">
                <a:solidFill>
                  <a:schemeClr val="bg1"/>
                </a:solidFill>
              </a:rPr>
              <a:t>Когда были введены карточки на продовольствие?</a:t>
            </a:r>
          </a:p>
          <a:p>
            <a:pPr>
              <a:buFont typeface="Arial" charset="0"/>
              <a:buChar char="•"/>
            </a:pPr>
            <a:r>
              <a:rPr lang="ru-RU" dirty="0" smtClean="0">
                <a:solidFill>
                  <a:schemeClr val="bg1"/>
                </a:solidFill>
              </a:rPr>
              <a:t>Правда ли, что сгоревшие </a:t>
            </a:r>
            <a:r>
              <a:rPr lang="ru-RU" dirty="0" err="1" smtClean="0">
                <a:solidFill>
                  <a:schemeClr val="bg1"/>
                </a:solidFill>
              </a:rPr>
              <a:t>Бадаевские</a:t>
            </a:r>
            <a:r>
              <a:rPr lang="ru-RU" dirty="0" smtClean="0">
                <a:solidFill>
                  <a:schemeClr val="bg1"/>
                </a:solidFill>
              </a:rPr>
              <a:t> склады спасли</a:t>
            </a:r>
          </a:p>
          <a:p>
            <a:r>
              <a:rPr lang="ru-RU" dirty="0" smtClean="0">
                <a:solidFill>
                  <a:schemeClr val="bg1"/>
                </a:solidFill>
              </a:rPr>
              <a:t>бы город от голода?</a:t>
            </a:r>
          </a:p>
          <a:p>
            <a:pPr>
              <a:buFont typeface="Arial" charset="0"/>
              <a:buChar char="•"/>
            </a:pPr>
            <a:r>
              <a:rPr lang="ru-RU" dirty="0" smtClean="0">
                <a:solidFill>
                  <a:schemeClr val="bg1"/>
                </a:solidFill>
              </a:rPr>
              <a:t>Что такое коревая мука?</a:t>
            </a:r>
          </a:p>
          <a:p>
            <a:pPr>
              <a:buFont typeface="Arial" charset="0"/>
              <a:buChar char="•"/>
            </a:pPr>
            <a:r>
              <a:rPr lang="ru-RU" dirty="0" smtClean="0">
                <a:solidFill>
                  <a:schemeClr val="bg1"/>
                </a:solidFill>
              </a:rPr>
              <a:t>Правда ли, что в хлеб добавляли  древесину?</a:t>
            </a:r>
          </a:p>
          <a:p>
            <a:pPr>
              <a:buFont typeface="Arial" charset="0"/>
              <a:buChar char="•"/>
            </a:pPr>
            <a:r>
              <a:rPr lang="ru-RU" dirty="0" smtClean="0">
                <a:solidFill>
                  <a:schemeClr val="bg1"/>
                </a:solidFill>
              </a:rPr>
              <a:t>Сколько составляла норма хлеба на одного человека в день, начиная с 20 ноября 1941 года? </a:t>
            </a:r>
          </a:p>
          <a:p>
            <a:pPr>
              <a:buFont typeface="Arial" charset="0"/>
              <a:buChar char="•"/>
            </a:pPr>
            <a:r>
              <a:rPr lang="ru-RU" dirty="0" smtClean="0">
                <a:solidFill>
                  <a:schemeClr val="bg1"/>
                </a:solidFill>
              </a:rPr>
              <a:t>Правда ли, что Гитлер хотел стереть Ленинград с лица Земли? Почему?</a:t>
            </a:r>
          </a:p>
          <a:p>
            <a:endParaRPr lang="ru-RU" dirty="0"/>
          </a:p>
        </p:txBody>
      </p:sp>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9552" y="2708920"/>
            <a:ext cx="8229600" cy="1143000"/>
          </a:xfrm>
        </p:spPr>
        <p:txBody>
          <a:bodyPr>
            <a:noAutofit/>
          </a:bodyPr>
          <a:lstStyle/>
          <a:p>
            <a:r>
              <a:rPr lang="ru-RU" sz="8800" dirty="0" smtClean="0"/>
              <a:t>Спасибо за внимание!</a:t>
            </a:r>
            <a:endParaRPr lang="ru-RU" sz="8800" dirty="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1008112"/>
          </a:xfrm>
        </p:spPr>
        <p:txBody>
          <a:bodyPr>
            <a:normAutofit fontScale="90000"/>
          </a:bodyPr>
          <a:lstStyle/>
          <a:p>
            <a:r>
              <a:rPr lang="ru-RU" dirty="0" smtClean="0">
                <a:solidFill>
                  <a:schemeClr val="accent1">
                    <a:lumMod val="50000"/>
                  </a:schemeClr>
                </a:solidFill>
              </a:rPr>
              <a:t>Нападение Германии на СССР</a:t>
            </a:r>
            <a:br>
              <a:rPr lang="ru-RU" dirty="0" smtClean="0">
                <a:solidFill>
                  <a:schemeClr val="accent1">
                    <a:lumMod val="50000"/>
                  </a:schemeClr>
                </a:solidFill>
              </a:rPr>
            </a:br>
            <a:r>
              <a:rPr lang="ru-RU" dirty="0" smtClean="0">
                <a:solidFill>
                  <a:schemeClr val="accent1">
                    <a:lumMod val="50000"/>
                  </a:schemeClr>
                </a:solidFill>
              </a:rPr>
              <a:t>план «Барбаросса»</a:t>
            </a:r>
            <a:endParaRPr lang="ru-RU" dirty="0">
              <a:solidFill>
                <a:schemeClr val="accent1">
                  <a:lumMod val="50000"/>
                </a:schemeClr>
              </a:solidFill>
            </a:endParaRPr>
          </a:p>
        </p:txBody>
      </p:sp>
      <p:sp>
        <p:nvSpPr>
          <p:cNvPr id="3" name="Объект 2"/>
          <p:cNvSpPr>
            <a:spLocks noGrp="1"/>
          </p:cNvSpPr>
          <p:nvPr>
            <p:ph idx="1"/>
          </p:nvPr>
        </p:nvSpPr>
        <p:spPr>
          <a:xfrm>
            <a:off x="3275856" y="1268760"/>
            <a:ext cx="5868144" cy="5069160"/>
          </a:xfrm>
        </p:spPr>
        <p:txBody>
          <a:bodyPr>
            <a:noAutofit/>
          </a:bodyPr>
          <a:lstStyle/>
          <a:p>
            <a:r>
              <a:rPr lang="ru-RU" sz="2400" dirty="0">
                <a:solidFill>
                  <a:schemeClr val="bg1"/>
                </a:solidFill>
                <a:latin typeface="Arial"/>
                <a:ea typeface="Times New Roman"/>
              </a:rPr>
              <a:t>18 декабря </a:t>
            </a:r>
            <a:r>
              <a:rPr lang="ru-RU" sz="2400" dirty="0" smtClean="0">
                <a:solidFill>
                  <a:schemeClr val="bg1"/>
                </a:solidFill>
                <a:latin typeface="Arial"/>
                <a:ea typeface="Times New Roman"/>
              </a:rPr>
              <a:t>1940 года Гитлер  подписал </a:t>
            </a:r>
            <a:r>
              <a:rPr lang="ru-RU" sz="2400" dirty="0">
                <a:solidFill>
                  <a:schemeClr val="bg1"/>
                </a:solidFill>
                <a:latin typeface="Arial"/>
                <a:ea typeface="Times New Roman"/>
              </a:rPr>
              <a:t>директиву № 21, </a:t>
            </a:r>
            <a:r>
              <a:rPr lang="ru-RU" sz="2400" dirty="0" smtClean="0">
                <a:solidFill>
                  <a:schemeClr val="bg1"/>
                </a:solidFill>
                <a:latin typeface="Arial"/>
                <a:ea typeface="Times New Roman"/>
              </a:rPr>
              <a:t>известную как </a:t>
            </a:r>
            <a:r>
              <a:rPr lang="ru-RU" sz="2400" dirty="0" smtClean="0">
                <a:solidFill>
                  <a:schemeClr val="bg1"/>
                </a:solidFill>
                <a:latin typeface="Arial"/>
                <a:ea typeface="Times New Roman"/>
                <a:cs typeface="Times New Roman"/>
              </a:rPr>
              <a:t>План «Барбаросса». </a:t>
            </a:r>
            <a:r>
              <a:rPr lang="ru-RU" sz="2400" dirty="0" smtClean="0">
                <a:solidFill>
                  <a:schemeClr val="bg1"/>
                </a:solidFill>
                <a:latin typeface="Arial"/>
                <a:ea typeface="Times New Roman"/>
              </a:rPr>
              <a:t>Этот </a:t>
            </a:r>
            <a:r>
              <a:rPr lang="ru-RU" sz="2400" dirty="0">
                <a:solidFill>
                  <a:schemeClr val="bg1"/>
                </a:solidFill>
                <a:latin typeface="Arial"/>
                <a:ea typeface="Times New Roman"/>
              </a:rPr>
              <a:t>план предусматривал нападение на </a:t>
            </a:r>
            <a:r>
              <a:rPr lang="ru-RU" sz="2400" dirty="0" smtClean="0">
                <a:solidFill>
                  <a:schemeClr val="bg1"/>
                </a:solidFill>
                <a:latin typeface="Arial"/>
                <a:ea typeface="Times New Roman"/>
                <a:cs typeface="Times New Roman"/>
              </a:rPr>
              <a:t>СССР</a:t>
            </a:r>
            <a:r>
              <a:rPr lang="ru-RU" sz="2400" dirty="0" smtClean="0">
                <a:solidFill>
                  <a:schemeClr val="bg1"/>
                </a:solidFill>
                <a:latin typeface="Arial"/>
                <a:ea typeface="Times New Roman"/>
              </a:rPr>
              <a:t> тремя</a:t>
            </a:r>
            <a:r>
              <a:rPr lang="ru-RU" sz="2400" dirty="0">
                <a:solidFill>
                  <a:schemeClr val="bg1"/>
                </a:solidFill>
                <a:latin typeface="Arial"/>
                <a:ea typeface="Times New Roman"/>
              </a:rPr>
              <a:t> </a:t>
            </a:r>
            <a:r>
              <a:rPr lang="ru-RU" sz="2400" dirty="0" smtClean="0">
                <a:solidFill>
                  <a:schemeClr val="bg1"/>
                </a:solidFill>
                <a:latin typeface="Arial"/>
                <a:ea typeface="Times New Roman"/>
              </a:rPr>
              <a:t>группами армий: ГА «Север»</a:t>
            </a:r>
            <a:r>
              <a:rPr lang="ru-RU" sz="2400" dirty="0">
                <a:solidFill>
                  <a:schemeClr val="bg1"/>
                </a:solidFill>
                <a:latin typeface="Arial"/>
                <a:ea typeface="Times New Roman"/>
              </a:rPr>
              <a:t> на Ленинград</a:t>
            </a:r>
            <a:r>
              <a:rPr lang="ru-RU" sz="2400" dirty="0" smtClean="0">
                <a:solidFill>
                  <a:schemeClr val="bg1"/>
                </a:solidFill>
                <a:latin typeface="Arial"/>
                <a:ea typeface="Times New Roman"/>
              </a:rPr>
              <a:t>, ГА «Центр»</a:t>
            </a:r>
            <a:r>
              <a:rPr lang="ru-RU" sz="2400" dirty="0">
                <a:solidFill>
                  <a:schemeClr val="bg1"/>
                </a:solidFill>
                <a:latin typeface="Arial"/>
                <a:ea typeface="Times New Roman"/>
              </a:rPr>
              <a:t> </a:t>
            </a:r>
            <a:r>
              <a:rPr lang="ru-RU" sz="2400" dirty="0" smtClean="0">
                <a:solidFill>
                  <a:schemeClr val="bg1"/>
                </a:solidFill>
                <a:latin typeface="Arial"/>
                <a:ea typeface="Times New Roman"/>
              </a:rPr>
              <a:t>на Москву</a:t>
            </a:r>
            <a:r>
              <a:rPr lang="ru-RU" sz="2400" dirty="0">
                <a:solidFill>
                  <a:schemeClr val="bg1"/>
                </a:solidFill>
                <a:latin typeface="Arial"/>
                <a:ea typeface="Times New Roman"/>
              </a:rPr>
              <a:t> и </a:t>
            </a:r>
            <a:r>
              <a:rPr lang="ru-RU" sz="2400" dirty="0" smtClean="0">
                <a:solidFill>
                  <a:schemeClr val="bg1"/>
                </a:solidFill>
                <a:latin typeface="Arial"/>
                <a:ea typeface="Times New Roman"/>
              </a:rPr>
              <a:t>ГА «Юг»</a:t>
            </a:r>
            <a:r>
              <a:rPr lang="ru-RU" sz="2400" dirty="0">
                <a:solidFill>
                  <a:schemeClr val="bg1"/>
                </a:solidFill>
                <a:latin typeface="Arial"/>
                <a:ea typeface="Times New Roman"/>
              </a:rPr>
              <a:t> на </a:t>
            </a:r>
            <a:r>
              <a:rPr lang="ru-RU" sz="2400" dirty="0" smtClean="0">
                <a:solidFill>
                  <a:schemeClr val="bg1"/>
                </a:solidFill>
                <a:latin typeface="Arial"/>
                <a:ea typeface="Times New Roman"/>
              </a:rPr>
              <a:t>Киев. </a:t>
            </a:r>
            <a:r>
              <a:rPr lang="ru-RU" sz="2400" dirty="0">
                <a:solidFill>
                  <a:schemeClr val="bg1"/>
                </a:solidFill>
                <a:latin typeface="Arial"/>
                <a:ea typeface="Times New Roman"/>
              </a:rPr>
              <a:t>Захват Москвы предполагалось производить только после захвата Ленинграда и </a:t>
            </a:r>
            <a:r>
              <a:rPr lang="ru-RU" sz="2400" dirty="0">
                <a:solidFill>
                  <a:schemeClr val="bg1"/>
                </a:solidFill>
                <a:latin typeface="Arial"/>
                <a:ea typeface="Times New Roman"/>
                <a:cs typeface="Times New Roman"/>
              </a:rPr>
              <a:t>Кронштадта</a:t>
            </a:r>
            <a:r>
              <a:rPr lang="ru-RU" sz="2400" dirty="0">
                <a:solidFill>
                  <a:schemeClr val="bg1"/>
                </a:solidFill>
                <a:latin typeface="Arial"/>
                <a:ea typeface="Times New Roman"/>
              </a:rPr>
              <a:t>. Уже в директиве № 32 от 11 июня 1941 года Гитлер определял время </a:t>
            </a:r>
            <a:r>
              <a:rPr lang="ru-RU" sz="2400" dirty="0" smtClean="0">
                <a:solidFill>
                  <a:schemeClr val="bg1"/>
                </a:solidFill>
                <a:latin typeface="Arial"/>
                <a:ea typeface="Times New Roman"/>
              </a:rPr>
              <a:t>«</a:t>
            </a:r>
            <a:r>
              <a:rPr lang="ru-RU" sz="2400" dirty="0">
                <a:solidFill>
                  <a:schemeClr val="bg1"/>
                </a:solidFill>
                <a:latin typeface="Arial"/>
                <a:ea typeface="Times New Roman"/>
              </a:rPr>
              <a:t>победоносного похода на Восток» как конец </a:t>
            </a:r>
            <a:r>
              <a:rPr lang="ru-RU" sz="2400" dirty="0" smtClean="0">
                <a:solidFill>
                  <a:schemeClr val="bg1"/>
                </a:solidFill>
                <a:latin typeface="Arial"/>
                <a:ea typeface="Times New Roman"/>
              </a:rPr>
              <a:t>осени</a:t>
            </a:r>
            <a:r>
              <a:rPr lang="ru-RU" sz="2400" u="sng" baseline="30000" dirty="0">
                <a:solidFill>
                  <a:srgbClr val="0B0080"/>
                </a:solidFill>
                <a:latin typeface="Arial"/>
                <a:ea typeface="Times New Roman"/>
                <a:cs typeface="Times New Roman"/>
              </a:rPr>
              <a:t>.</a:t>
            </a:r>
            <a:endParaRPr lang="ru-RU" sz="2400"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460" y="1268760"/>
            <a:ext cx="3744416" cy="55172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19802423"/>
      </p:ext>
    </p:extLst>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1" y="476672"/>
            <a:ext cx="8229600" cy="504056"/>
          </a:xfrm>
        </p:spPr>
        <p:txBody>
          <a:bodyPr>
            <a:normAutofit fontScale="90000"/>
          </a:bodyPr>
          <a:lstStyle/>
          <a:p>
            <a:r>
              <a:rPr lang="ru-RU" dirty="0" smtClean="0"/>
              <a:t>Довоенный Ленинград </a:t>
            </a:r>
            <a:endParaRPr lang="ru-RU"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1" y="1556792"/>
            <a:ext cx="8637406" cy="51125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95292284"/>
      </p:ext>
    </p:extLst>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332656"/>
            <a:ext cx="8424936" cy="63051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27921518"/>
      </p:ext>
    </p:extLst>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404664"/>
            <a:ext cx="8784976" cy="6336704"/>
          </a:xfrm>
        </p:spPr>
        <p:txBody>
          <a:bodyPr>
            <a:normAutofit fontScale="85000" lnSpcReduction="10000"/>
          </a:bodyPr>
          <a:lstStyle/>
          <a:p>
            <a:pPr marL="137160" indent="0">
              <a:lnSpc>
                <a:spcPct val="115000"/>
              </a:lnSpc>
              <a:spcBef>
                <a:spcPts val="600"/>
              </a:spcBef>
              <a:spcAft>
                <a:spcPts val="600"/>
              </a:spcAft>
              <a:buNone/>
            </a:pPr>
            <a:r>
              <a:rPr lang="ru-RU" dirty="0">
                <a:solidFill>
                  <a:schemeClr val="bg1"/>
                </a:solidFill>
                <a:latin typeface="Arial"/>
                <a:ea typeface="Times New Roman"/>
                <a:cs typeface="Times New Roman"/>
              </a:rPr>
              <a:t>Ленинград был вторым по значению городом в СССР с населением около </a:t>
            </a:r>
            <a:r>
              <a:rPr lang="ru-RU" u="sng" dirty="0">
                <a:solidFill>
                  <a:schemeClr val="bg1"/>
                </a:solidFill>
                <a:latin typeface="Arial"/>
                <a:ea typeface="Times New Roman"/>
                <a:cs typeface="Times New Roman"/>
              </a:rPr>
              <a:t>3,2 млн </a:t>
            </a:r>
            <a:r>
              <a:rPr lang="ru-RU" u="sng" dirty="0" smtClean="0">
                <a:solidFill>
                  <a:schemeClr val="bg1"/>
                </a:solidFill>
                <a:latin typeface="Arial"/>
                <a:ea typeface="Times New Roman"/>
                <a:cs typeface="Times New Roman"/>
              </a:rPr>
              <a:t>человек</a:t>
            </a:r>
            <a:r>
              <a:rPr lang="ru-RU" dirty="0" smtClean="0">
                <a:solidFill>
                  <a:schemeClr val="bg1"/>
                </a:solidFill>
                <a:latin typeface="Arial"/>
                <a:ea typeface="Times New Roman"/>
                <a:cs typeface="Times New Roman"/>
              </a:rPr>
              <a:t>. Он </a:t>
            </a:r>
            <a:r>
              <a:rPr lang="ru-RU" dirty="0">
                <a:solidFill>
                  <a:schemeClr val="bg1"/>
                </a:solidFill>
                <a:latin typeface="Arial"/>
                <a:ea typeface="Times New Roman"/>
                <a:cs typeface="Times New Roman"/>
              </a:rPr>
              <a:t>давал стране почти четверть от всей продукции тяжёлого </a:t>
            </a:r>
            <a:r>
              <a:rPr lang="ru-RU" u="sng" dirty="0">
                <a:solidFill>
                  <a:schemeClr val="bg1"/>
                </a:solidFill>
                <a:latin typeface="Arial"/>
                <a:ea typeface="Times New Roman"/>
                <a:cs typeface="Times New Roman"/>
              </a:rPr>
              <a:t>машиностроения</a:t>
            </a:r>
            <a:r>
              <a:rPr lang="ru-RU" dirty="0">
                <a:solidFill>
                  <a:schemeClr val="bg1"/>
                </a:solidFill>
                <a:latin typeface="Arial"/>
                <a:ea typeface="Times New Roman"/>
                <a:cs typeface="Times New Roman"/>
              </a:rPr>
              <a:t> и треть продукции </a:t>
            </a:r>
            <a:r>
              <a:rPr lang="ru-RU" u="sng" dirty="0" smtClean="0">
                <a:solidFill>
                  <a:schemeClr val="bg1"/>
                </a:solidFill>
                <a:latin typeface="Arial"/>
                <a:ea typeface="Times New Roman"/>
                <a:cs typeface="Times New Roman"/>
              </a:rPr>
              <a:t>электротехнической</a:t>
            </a:r>
            <a:r>
              <a:rPr lang="ru-RU" dirty="0" smtClean="0">
                <a:solidFill>
                  <a:schemeClr val="bg1"/>
                </a:solidFill>
                <a:latin typeface="Arial"/>
                <a:ea typeface="Times New Roman"/>
                <a:cs typeface="Times New Roman"/>
              </a:rPr>
              <a:t> промышленности, </a:t>
            </a:r>
            <a:r>
              <a:rPr lang="ru-RU" dirty="0">
                <a:solidFill>
                  <a:schemeClr val="bg1"/>
                </a:solidFill>
                <a:latin typeface="Arial"/>
                <a:ea typeface="Times New Roman"/>
                <a:cs typeface="Times New Roman"/>
              </a:rPr>
              <a:t>в нём действовало 333 крупных промышленных предприятия, на них работало 565 тыс. человек. Работало большое количество заводов и фабрик местной промышленности и артелей. Примерно 75 % выпускаемой продукции приходилось на </a:t>
            </a:r>
            <a:r>
              <a:rPr lang="ru-RU" u="sng" dirty="0">
                <a:solidFill>
                  <a:schemeClr val="bg1"/>
                </a:solidFill>
                <a:latin typeface="Arial"/>
                <a:ea typeface="Times New Roman"/>
                <a:cs typeface="Times New Roman"/>
              </a:rPr>
              <a:t>оборонный комплекс</a:t>
            </a:r>
            <a:r>
              <a:rPr lang="ru-RU" dirty="0">
                <a:solidFill>
                  <a:schemeClr val="bg1"/>
                </a:solidFill>
                <a:latin typeface="Arial"/>
                <a:ea typeface="Times New Roman"/>
                <a:cs typeface="Times New Roman"/>
              </a:rPr>
              <a:t>, для которого был характерен высокий профессиональный уровень инженеров и техников. Очень высок был научно-технический потенциал Ленинграда, где насчитывалось 130 </a:t>
            </a:r>
            <a:r>
              <a:rPr lang="ru-RU" u="sng" dirty="0" smtClean="0">
                <a:solidFill>
                  <a:schemeClr val="bg1"/>
                </a:solidFill>
                <a:latin typeface="Arial"/>
                <a:ea typeface="Times New Roman"/>
                <a:cs typeface="Times New Roman"/>
              </a:rPr>
              <a:t>научно-исследовательских институтов</a:t>
            </a:r>
            <a:r>
              <a:rPr lang="ru-RU" dirty="0" smtClean="0">
                <a:solidFill>
                  <a:schemeClr val="bg1"/>
                </a:solidFill>
                <a:latin typeface="Arial"/>
                <a:ea typeface="Times New Roman"/>
                <a:cs typeface="Times New Roman"/>
              </a:rPr>
              <a:t> и</a:t>
            </a:r>
            <a:r>
              <a:rPr lang="ru-RU" dirty="0">
                <a:solidFill>
                  <a:schemeClr val="bg1"/>
                </a:solidFill>
                <a:latin typeface="Arial"/>
                <a:ea typeface="Times New Roman"/>
                <a:cs typeface="Times New Roman"/>
              </a:rPr>
              <a:t> </a:t>
            </a:r>
            <a:r>
              <a:rPr lang="ru-RU" u="sng" dirty="0">
                <a:solidFill>
                  <a:schemeClr val="bg1"/>
                </a:solidFill>
                <a:latin typeface="Arial"/>
                <a:ea typeface="Times New Roman"/>
                <a:cs typeface="Times New Roman"/>
              </a:rPr>
              <a:t>конструкторских бюро</a:t>
            </a:r>
            <a:r>
              <a:rPr lang="ru-RU" dirty="0">
                <a:solidFill>
                  <a:schemeClr val="bg1"/>
                </a:solidFill>
                <a:latin typeface="Arial"/>
                <a:ea typeface="Times New Roman"/>
                <a:cs typeface="Times New Roman"/>
              </a:rPr>
              <a:t>, 60 </a:t>
            </a:r>
            <a:r>
              <a:rPr lang="ru-RU" u="sng" dirty="0">
                <a:solidFill>
                  <a:schemeClr val="bg1"/>
                </a:solidFill>
                <a:latin typeface="Arial"/>
                <a:ea typeface="Times New Roman"/>
                <a:cs typeface="Times New Roman"/>
              </a:rPr>
              <a:t>высших учебных заведений</a:t>
            </a:r>
            <a:r>
              <a:rPr lang="ru-RU" dirty="0">
                <a:solidFill>
                  <a:schemeClr val="bg1"/>
                </a:solidFill>
                <a:latin typeface="Arial"/>
                <a:ea typeface="Times New Roman"/>
                <a:cs typeface="Times New Roman"/>
              </a:rPr>
              <a:t> и 106 </a:t>
            </a:r>
            <a:r>
              <a:rPr lang="ru-RU" u="sng" dirty="0" smtClean="0">
                <a:solidFill>
                  <a:schemeClr val="bg1"/>
                </a:solidFill>
                <a:latin typeface="Arial"/>
                <a:ea typeface="Times New Roman"/>
                <a:cs typeface="Times New Roman"/>
              </a:rPr>
              <a:t>техникумов</a:t>
            </a:r>
            <a:r>
              <a:rPr lang="ru-RU" dirty="0" smtClean="0">
                <a:solidFill>
                  <a:schemeClr val="bg1"/>
                </a:solidFill>
                <a:latin typeface="Arial"/>
                <a:ea typeface="Times New Roman"/>
                <a:cs typeface="Times New Roman"/>
              </a:rPr>
              <a:t>.</a:t>
            </a:r>
            <a:endParaRPr lang="ru-RU" sz="3200" dirty="0">
              <a:solidFill>
                <a:schemeClr val="bg1"/>
              </a:solidFill>
              <a:latin typeface="Calibri"/>
              <a:ea typeface="Calibri"/>
              <a:cs typeface="Times New Roman"/>
            </a:endParaRPr>
          </a:p>
          <a:p>
            <a:endParaRPr lang="ru-RU" dirty="0"/>
          </a:p>
        </p:txBody>
      </p:sp>
    </p:spTree>
    <p:extLst>
      <p:ext uri="{BB962C8B-B14F-4D97-AF65-F5344CB8AC3E}">
        <p14:creationId xmlns:p14="http://schemas.microsoft.com/office/powerpoint/2010/main" xmlns="" val="1589064657"/>
      </p:ext>
    </p:extLst>
  </p:cSld>
  <p:clrMapOvr>
    <a:masterClrMapping/>
  </p:clrMapOvr>
  <p:transition>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476672"/>
            <a:ext cx="8229600" cy="6381328"/>
          </a:xfrm>
        </p:spPr>
        <p:txBody>
          <a:bodyPr>
            <a:normAutofit fontScale="92500" lnSpcReduction="10000"/>
          </a:bodyPr>
          <a:lstStyle/>
          <a:p>
            <a:pPr marL="137160" indent="0">
              <a:lnSpc>
                <a:spcPct val="115000"/>
              </a:lnSpc>
              <a:spcBef>
                <a:spcPts val="600"/>
              </a:spcBef>
              <a:spcAft>
                <a:spcPts val="600"/>
              </a:spcAft>
              <a:buNone/>
            </a:pPr>
            <a:r>
              <a:rPr lang="ru-RU" sz="2600" dirty="0">
                <a:solidFill>
                  <a:srgbClr val="222222"/>
                </a:solidFill>
                <a:ea typeface="Times New Roman"/>
                <a:cs typeface="Times New Roman"/>
              </a:rPr>
              <a:t>С захватом Ленинграда немецкое командование могло бы разрешить ряд важных задач, а именно:</a:t>
            </a:r>
            <a:endParaRPr lang="ru-RU" sz="2600" dirty="0">
              <a:ea typeface="Calibri"/>
              <a:cs typeface="Times New Roman"/>
            </a:endParaRPr>
          </a:p>
          <a:p>
            <a:pPr marL="0" lvl="0" indent="0">
              <a:lnSpc>
                <a:spcPct val="115000"/>
              </a:lnSpc>
              <a:spcAft>
                <a:spcPts val="120"/>
              </a:spcAft>
              <a:buNone/>
              <a:tabLst>
                <a:tab pos="457200" algn="l"/>
              </a:tabLst>
            </a:pPr>
            <a:r>
              <a:rPr lang="ru-RU" sz="2600" dirty="0" smtClean="0">
                <a:solidFill>
                  <a:srgbClr val="222222"/>
                </a:solidFill>
                <a:ea typeface="Times New Roman"/>
                <a:cs typeface="Times New Roman"/>
              </a:rPr>
              <a:t>- овладеть </a:t>
            </a:r>
            <a:r>
              <a:rPr lang="ru-RU" sz="2600" dirty="0">
                <a:solidFill>
                  <a:srgbClr val="222222"/>
                </a:solidFill>
                <a:ea typeface="Times New Roman"/>
                <a:cs typeface="Times New Roman"/>
              </a:rPr>
              <a:t>мощной экономической базой Советского Союза, дававшей до войны около 12 % общесоюзной промышленной продукции;</a:t>
            </a:r>
            <a:endParaRPr lang="ru-RU" sz="2600" dirty="0">
              <a:ea typeface="Calibri"/>
              <a:cs typeface="Times New Roman"/>
            </a:endParaRPr>
          </a:p>
          <a:p>
            <a:pPr marL="0" lvl="0" indent="0">
              <a:lnSpc>
                <a:spcPct val="115000"/>
              </a:lnSpc>
              <a:spcAft>
                <a:spcPts val="120"/>
              </a:spcAft>
              <a:buNone/>
              <a:tabLst>
                <a:tab pos="457200" algn="l"/>
              </a:tabLst>
            </a:pPr>
            <a:r>
              <a:rPr lang="ru-RU" sz="2600" dirty="0" smtClean="0">
                <a:solidFill>
                  <a:srgbClr val="222222"/>
                </a:solidFill>
                <a:ea typeface="Times New Roman"/>
                <a:cs typeface="Times New Roman"/>
              </a:rPr>
              <a:t>- захватить </a:t>
            </a:r>
            <a:r>
              <a:rPr lang="ru-RU" sz="2600" dirty="0">
                <a:solidFill>
                  <a:srgbClr val="222222"/>
                </a:solidFill>
                <a:ea typeface="Times New Roman"/>
                <a:cs typeface="Times New Roman"/>
              </a:rPr>
              <a:t>или уничтожить </a:t>
            </a:r>
            <a:r>
              <a:rPr lang="ru-RU" sz="2600" u="sng" dirty="0">
                <a:solidFill>
                  <a:schemeClr val="bg1"/>
                </a:solidFill>
                <a:ea typeface="Times New Roman"/>
                <a:cs typeface="Times New Roman"/>
              </a:rPr>
              <a:t>Балтийский военно-морской</a:t>
            </a:r>
            <a:r>
              <a:rPr lang="ru-RU" sz="2600" dirty="0">
                <a:solidFill>
                  <a:srgbClr val="222222"/>
                </a:solidFill>
                <a:ea typeface="Times New Roman"/>
                <a:cs typeface="Times New Roman"/>
              </a:rPr>
              <a:t>, а также огромный торговый флот;</a:t>
            </a:r>
            <a:endParaRPr lang="ru-RU" sz="2600" dirty="0">
              <a:ea typeface="Calibri"/>
              <a:cs typeface="Times New Roman"/>
            </a:endParaRPr>
          </a:p>
          <a:p>
            <a:pPr marL="0" lvl="0" indent="0">
              <a:lnSpc>
                <a:spcPct val="115000"/>
              </a:lnSpc>
              <a:spcAft>
                <a:spcPts val="120"/>
              </a:spcAft>
              <a:buNone/>
              <a:tabLst>
                <a:tab pos="457200" algn="l"/>
              </a:tabLst>
            </a:pPr>
            <a:r>
              <a:rPr lang="ru-RU" sz="2600" dirty="0" smtClean="0">
                <a:solidFill>
                  <a:srgbClr val="222222"/>
                </a:solidFill>
                <a:ea typeface="Times New Roman"/>
                <a:cs typeface="Times New Roman"/>
              </a:rPr>
              <a:t>- обеспечить </a:t>
            </a:r>
            <a:r>
              <a:rPr lang="ru-RU" sz="2600" dirty="0">
                <a:solidFill>
                  <a:srgbClr val="222222"/>
                </a:solidFill>
                <a:ea typeface="Times New Roman"/>
                <a:cs typeface="Times New Roman"/>
              </a:rPr>
              <a:t>левый фланг ГА «Центр», ведущей наступление на Москву, и высвободить большие силы ГА «Север</a:t>
            </a:r>
            <a:r>
              <a:rPr lang="ru-RU" sz="2600" dirty="0" smtClean="0">
                <a:solidFill>
                  <a:srgbClr val="222222"/>
                </a:solidFill>
                <a:ea typeface="Times New Roman"/>
                <a:cs typeface="Times New Roman"/>
              </a:rPr>
              <a:t>»;</a:t>
            </a:r>
            <a:endParaRPr lang="ru-RU" sz="2600" dirty="0">
              <a:ea typeface="Calibri"/>
              <a:cs typeface="Times New Roman"/>
            </a:endParaRPr>
          </a:p>
          <a:p>
            <a:pPr marL="0" lvl="0" indent="0">
              <a:lnSpc>
                <a:spcPct val="115000"/>
              </a:lnSpc>
              <a:spcAft>
                <a:spcPts val="120"/>
              </a:spcAft>
              <a:buNone/>
              <a:tabLst>
                <a:tab pos="457200" algn="l"/>
              </a:tabLst>
            </a:pPr>
            <a:r>
              <a:rPr lang="ru-RU" sz="2600" dirty="0" smtClean="0">
                <a:solidFill>
                  <a:srgbClr val="222222"/>
                </a:solidFill>
                <a:ea typeface="Times New Roman"/>
                <a:cs typeface="Times New Roman"/>
              </a:rPr>
              <a:t>- закрепить </a:t>
            </a:r>
            <a:r>
              <a:rPr lang="ru-RU" sz="2600" dirty="0">
                <a:solidFill>
                  <a:srgbClr val="222222"/>
                </a:solidFill>
                <a:ea typeface="Times New Roman"/>
                <a:cs typeface="Times New Roman"/>
              </a:rPr>
              <a:t>своё господство на </a:t>
            </a:r>
            <a:r>
              <a:rPr lang="ru-RU" sz="2600" u="sng" dirty="0">
                <a:solidFill>
                  <a:schemeClr val="bg1"/>
                </a:solidFill>
                <a:ea typeface="Times New Roman"/>
                <a:cs typeface="Times New Roman"/>
              </a:rPr>
              <a:t>Балтийском море</a:t>
            </a:r>
            <a:r>
              <a:rPr lang="ru-RU" sz="2600" dirty="0">
                <a:solidFill>
                  <a:srgbClr val="222222"/>
                </a:solidFill>
                <a:ea typeface="Times New Roman"/>
                <a:cs typeface="Times New Roman"/>
              </a:rPr>
              <a:t> и обезопасить поставки</a:t>
            </a:r>
            <a:r>
              <a:rPr lang="ru-RU" sz="2600" dirty="0">
                <a:solidFill>
                  <a:schemeClr val="bg1"/>
                </a:solidFill>
                <a:ea typeface="Times New Roman"/>
                <a:cs typeface="Times New Roman"/>
              </a:rPr>
              <a:t> </a:t>
            </a:r>
            <a:r>
              <a:rPr lang="ru-RU" sz="2600" u="sng" dirty="0" smtClean="0">
                <a:solidFill>
                  <a:schemeClr val="bg1"/>
                </a:solidFill>
                <a:ea typeface="Times New Roman"/>
                <a:cs typeface="Times New Roman"/>
              </a:rPr>
              <a:t>руды</a:t>
            </a:r>
            <a:r>
              <a:rPr lang="ru-RU" sz="2600" dirty="0" smtClean="0">
                <a:solidFill>
                  <a:srgbClr val="222222"/>
                </a:solidFill>
                <a:ea typeface="Times New Roman"/>
                <a:cs typeface="Times New Roman"/>
              </a:rPr>
              <a:t> из </a:t>
            </a:r>
            <a:r>
              <a:rPr lang="ru-RU" sz="2600" dirty="0">
                <a:solidFill>
                  <a:srgbClr val="222222"/>
                </a:solidFill>
                <a:ea typeface="Times New Roman"/>
                <a:cs typeface="Times New Roman"/>
              </a:rPr>
              <a:t>портов </a:t>
            </a:r>
            <a:r>
              <a:rPr lang="ru-RU" sz="2600" u="sng" dirty="0">
                <a:solidFill>
                  <a:schemeClr val="bg1"/>
                </a:solidFill>
                <a:ea typeface="Times New Roman"/>
                <a:cs typeface="Times New Roman"/>
              </a:rPr>
              <a:t>Норвегии</a:t>
            </a:r>
            <a:r>
              <a:rPr lang="ru-RU" sz="2600" dirty="0">
                <a:solidFill>
                  <a:srgbClr val="222222"/>
                </a:solidFill>
                <a:ea typeface="Times New Roman"/>
                <a:cs typeface="Times New Roman"/>
              </a:rPr>
              <a:t> для германской </a:t>
            </a:r>
            <a:r>
              <a:rPr lang="ru-RU" sz="2600" dirty="0" smtClean="0">
                <a:solidFill>
                  <a:srgbClr val="222222"/>
                </a:solidFill>
                <a:ea typeface="Times New Roman"/>
                <a:cs typeface="Times New Roman"/>
              </a:rPr>
              <a:t>промышленности.</a:t>
            </a:r>
            <a:endParaRPr lang="ru-RU" sz="2600" dirty="0">
              <a:ea typeface="Calibri"/>
              <a:cs typeface="Times New Roman"/>
            </a:endParaRPr>
          </a:p>
          <a:p>
            <a:pPr marL="137160" indent="0">
              <a:buNone/>
            </a:pPr>
            <a:r>
              <a:rPr lang="ru-RU" sz="3000" dirty="0">
                <a:solidFill>
                  <a:prstClr val="black"/>
                </a:solidFill>
              </a:rPr>
              <a:t>22 июня 1941 г. Без объявления войны Германия напала на Советский Союз.</a:t>
            </a:r>
            <a:endParaRPr lang="ru-RU" sz="3000" dirty="0"/>
          </a:p>
        </p:txBody>
      </p:sp>
    </p:spTree>
    <p:extLst>
      <p:ext uri="{BB962C8B-B14F-4D97-AF65-F5344CB8AC3E}">
        <p14:creationId xmlns:p14="http://schemas.microsoft.com/office/powerpoint/2010/main" xmlns="" val="3365638301"/>
      </p:ext>
    </p:extLst>
  </p:cSld>
  <p:clrMapOvr>
    <a:masterClrMapping/>
  </p:clrMapOvr>
  <p:transition>
    <p:push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1299</TotalTime>
  <Words>2376</Words>
  <Application>Microsoft Office PowerPoint</Application>
  <PresentationFormat>Экран (4:3)</PresentationFormat>
  <Paragraphs>154</Paragraphs>
  <Slides>43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43</vt:i4>
      </vt:variant>
    </vt:vector>
  </HeadingPairs>
  <TitlesOfParts>
    <vt:vector size="44" baseType="lpstr">
      <vt:lpstr>Апекс</vt:lpstr>
      <vt:lpstr>Блокадный хлеб урок мужества</vt:lpstr>
      <vt:lpstr>Слайд 2</vt:lpstr>
      <vt:lpstr>Цели мероприятия:</vt:lpstr>
      <vt:lpstr>План мероприятия:</vt:lpstr>
      <vt:lpstr>Нападение Германии на СССР план «Барбаросса»</vt:lpstr>
      <vt:lpstr>Довоенный Ленинград </vt:lpstr>
      <vt:lpstr>Слайд 7</vt:lpstr>
      <vt:lpstr>Слайд 8</vt:lpstr>
      <vt:lpstr>Слайд 9</vt:lpstr>
      <vt:lpstr>Строительство укреплений</vt:lpstr>
      <vt:lpstr>Слайд 11</vt:lpstr>
      <vt:lpstr>Начало продовольственного кризиса</vt:lpstr>
      <vt:lpstr>Слайд 13</vt:lpstr>
      <vt:lpstr>Начало Блокады. Блокадный хлеб</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Дорога жизни</vt:lpstr>
      <vt:lpstr>Слайд 30</vt:lpstr>
      <vt:lpstr>Слайд 31</vt:lpstr>
      <vt:lpstr>Слайд 32</vt:lpstr>
      <vt:lpstr>Слайд 33</vt:lpstr>
      <vt:lpstr>Слайд 34</vt:lpstr>
      <vt:lpstr>Слайд 35</vt:lpstr>
      <vt:lpstr>Слайд 36</vt:lpstr>
      <vt:lpstr>Символ блокадного Ленинграда</vt:lpstr>
      <vt:lpstr>Слайд 38</vt:lpstr>
      <vt:lpstr>Слайд 39</vt:lpstr>
      <vt:lpstr>Слайд 40</vt:lpstr>
      <vt:lpstr>Слайд 41</vt:lpstr>
      <vt:lpstr>Рефлексия:</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userok</dc:creator>
  <cp:lastModifiedBy>userok</cp:lastModifiedBy>
  <cp:revision>75</cp:revision>
  <dcterms:created xsi:type="dcterms:W3CDTF">2019-01-11T04:34:25Z</dcterms:created>
  <dcterms:modified xsi:type="dcterms:W3CDTF">2020-01-27T08:30:56Z</dcterms:modified>
</cp:coreProperties>
</file>