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2" r:id="rId1"/>
  </p:sldMasterIdLst>
  <p:notesMasterIdLst>
    <p:notesMasterId r:id="rId41"/>
  </p:notesMasterIdLst>
  <p:sldIdLst>
    <p:sldId id="326" r:id="rId2"/>
    <p:sldId id="286" r:id="rId3"/>
    <p:sldId id="285" r:id="rId4"/>
    <p:sldId id="288" r:id="rId5"/>
    <p:sldId id="279" r:id="rId6"/>
    <p:sldId id="258" r:id="rId7"/>
    <p:sldId id="259" r:id="rId8"/>
    <p:sldId id="292" r:id="rId9"/>
    <p:sldId id="261" r:id="rId10"/>
    <p:sldId id="281" r:id="rId11"/>
    <p:sldId id="262" r:id="rId12"/>
    <p:sldId id="310" r:id="rId13"/>
    <p:sldId id="324" r:id="rId14"/>
    <p:sldId id="294" r:id="rId15"/>
    <p:sldId id="296" r:id="rId16"/>
    <p:sldId id="298" r:id="rId17"/>
    <p:sldId id="300" r:id="rId18"/>
    <p:sldId id="266" r:id="rId19"/>
    <p:sldId id="302" r:id="rId20"/>
    <p:sldId id="303" r:id="rId21"/>
    <p:sldId id="304" r:id="rId22"/>
    <p:sldId id="305" r:id="rId23"/>
    <p:sldId id="269" r:id="rId24"/>
    <p:sldId id="306" r:id="rId25"/>
    <p:sldId id="307" r:id="rId26"/>
    <p:sldId id="308" r:id="rId27"/>
    <p:sldId id="309" r:id="rId28"/>
    <p:sldId id="270" r:id="rId29"/>
    <p:sldId id="277" r:id="rId30"/>
    <p:sldId id="312" r:id="rId31"/>
    <p:sldId id="313" r:id="rId32"/>
    <p:sldId id="314" r:id="rId33"/>
    <p:sldId id="316" r:id="rId34"/>
    <p:sldId id="317" r:id="rId35"/>
    <p:sldId id="318" r:id="rId36"/>
    <p:sldId id="320" r:id="rId37"/>
    <p:sldId id="321" r:id="rId38"/>
    <p:sldId id="325" r:id="rId39"/>
    <p:sldId id="323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131" autoAdjust="0"/>
    <p:restoredTop sz="90575" autoAdjust="0"/>
  </p:normalViewPr>
  <p:slideViewPr>
    <p:cSldViewPr>
      <p:cViewPr varScale="1">
        <p:scale>
          <a:sx n="65" d="100"/>
          <a:sy n="65" d="100"/>
        </p:scale>
        <p:origin x="-13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AFD4D-ED91-4CF9-890D-3797AEB6F16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A5F05-2968-47EF-80AB-6C4CA2961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A5F05-2968-47EF-80AB-6C4CA2961AD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4D3AC74-3A2D-49E9-9649-C256F8D61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BE996-982F-4482-895F-52A21A08BD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37C04-236C-4086-9F7C-910E344284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A49CB-9F0D-4456-90B8-1DE0E982B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316E6-E3D2-4E08-96DD-B4752AE8B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60FE0-9F38-4238-9692-F0CA31CAC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FA08C6A-A961-4651-ABB6-8867E786F6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A5675-9637-4021-967D-EEC8697D34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2A096-37E7-42C8-9E54-06169EE31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313A3B8A-0DF9-46C1-BB33-5CD17496A3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3D7F8-6664-4BC8-BE69-FDBABBF9B9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F1286-3269-475A-95F7-7F8068798A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23436-F341-4807-9650-66C96757B7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D708F7-9C4C-47BF-88E0-C8B2077C99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C39F5B-4296-4677-B798-5C5B59FB3B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  <p:sldLayoutId id="2147484074" r:id="rId12"/>
    <p:sldLayoutId id="2147484075" r:id="rId13"/>
    <p:sldLayoutId id="2147484076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4581129"/>
            <a:ext cx="8458200" cy="1296143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solidFill>
                  <a:srgbClr val="FF0000"/>
                </a:solidFill>
              </a:rPr>
              <a:t>Озеро Байкал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5517232"/>
            <a:ext cx="8712968" cy="115212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Разработал: преподаватель биологии с основами экологии</a:t>
            </a:r>
          </a:p>
          <a:p>
            <a:pPr algn="r"/>
            <a:r>
              <a:rPr lang="ru-RU" dirty="0" smtClean="0"/>
              <a:t>АФОГБПОУ «ТПТ»</a:t>
            </a:r>
          </a:p>
          <a:p>
            <a:pPr algn="r"/>
            <a:r>
              <a:rPr lang="ru-RU" dirty="0" err="1" smtClean="0"/>
              <a:t>Самородова</a:t>
            </a:r>
            <a:r>
              <a:rPr lang="ru-RU" dirty="0" smtClean="0"/>
              <a:t> Ольга </a:t>
            </a:r>
            <a:r>
              <a:rPr lang="ru-RU" dirty="0" smtClean="0"/>
              <a:t>Федоровна</a:t>
            </a:r>
            <a:endParaRPr lang="ru-RU" dirty="0"/>
          </a:p>
        </p:txBody>
      </p:sp>
      <p:pic>
        <p:nvPicPr>
          <p:cNvPr id="6" name="Рисунок 5" descr="http://www.rusevents.info/files/prazdnik/den-bayka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464496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5e2f_25e039d9_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5773" b="25773"/>
          <a:stretch>
            <a:fillRect/>
          </a:stretch>
        </p:blipFill>
        <p:spPr>
          <a:xfrm>
            <a:off x="-285749" y="0"/>
            <a:ext cx="942975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4221088"/>
            <a:ext cx="3995936" cy="129496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Озеро дает жизнь всему живому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0" y="142852"/>
            <a:ext cx="3500430" cy="40005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При сильном морозе трещины, имеющие местное название «становые щели», разрывают лёд на отдельные поля. Длина таких трещин — 10—30 км, а ширина — 2—3 м. Разрывы происходят ежегодно примерно в одних и тех же районах озера.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8" y="2214554"/>
            <a:ext cx="328614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Сопровождаются они громким треском, напоминающим раскаты грома или выстрелы из пушек. Человеку, стоящему на льду, кажется, что ледяной покров лопается как раз под ногами и он сейчас провалится в бездну.</a:t>
            </a:r>
          </a:p>
          <a:p>
            <a:pPr algn="ctr"/>
            <a:r>
              <a:rPr lang="ru-RU" sz="2000" dirty="0"/>
              <a:t>Благодаря трещинам во льду рыба на озере не гибнет от недостатка кислорода.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5877272"/>
            <a:ext cx="8329642" cy="859536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Весной прозрачность воды составляет 40м</a:t>
            </a:r>
            <a:r>
              <a:rPr lang="ru-RU" sz="24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</p:txBody>
      </p:sp>
      <p:pic>
        <p:nvPicPr>
          <p:cNvPr id="8" name="Содержимое 7" descr="62242627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58260" cy="5406908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Замерзшая вода из Байкала имеет удивительный рисунок из-за высокой прозрачности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97068"/>
            <a:ext cx="8424936" cy="492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оо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864436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оо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634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6712"/>
            <a:ext cx="7939608" cy="45868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54162"/>
            <a:ext cx="8587680" cy="452596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3556" name="Picture 4" descr="оо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28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77799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Осетр – царь-рыба Байкала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2" descr="http://fishretail.ru/data/news/315115/27113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712968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22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712968" cy="655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ХОДУЛЬНЫЕ ДЕРЕВЬЯ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357298"/>
            <a:ext cx="3392356" cy="48800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песчаном склоне в северной части бухты Песчаная растут знаменитые ходульные деревья, которые давно стали символом Байкала. Могучие сосны и лиственницы с закрученными ветром ветвями поднялись над землей на корнях-ходулях. </a:t>
            </a:r>
          </a:p>
        </p:txBody>
      </p:sp>
      <p:pic>
        <p:nvPicPr>
          <p:cNvPr id="8" name="Содержимое 7" descr="8207e986-97b1-4182-a55b-f158ff9fcb7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14744" y="1146476"/>
            <a:ext cx="5241007" cy="5497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20688"/>
            <a:ext cx="8371656" cy="67471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16832"/>
            <a:ext cx="8299648" cy="416329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1748" name="Picture 5" descr="http://900igr.net/datas/okruzhajuschij-mir/Belovezhskaja-puscha/0023-023-Orlan-belokhv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568952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 сентября 1999 года</a:t>
            </a:r>
            <a:r>
              <a:rPr lang="ru-RU" b="1" dirty="0" smtClean="0">
                <a:solidFill>
                  <a:schemeClr val="tx1"/>
                </a:solidFill>
              </a:rPr>
              <a:t> - присвоили статус объекта Всемирного природного наследия ЮНЕСКО      «</a:t>
            </a:r>
            <a:r>
              <a:rPr lang="ru-RU" b="1" dirty="0" smtClean="0">
                <a:solidFill>
                  <a:srgbClr val="FF0000"/>
                </a:solidFill>
              </a:rPr>
              <a:t>озеру Байкал»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4320480" cy="439248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Славное море, священные воды,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Великий Байкал в самом сердце страны,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Сибири жемчужина, чудо природы,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Легенды и сказки тобой рождены!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rusevents.info/files/prazdnik/den-bayka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4464496" cy="4656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Степной орел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quila nipalensis 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8064896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Орлан долгохвост и Могильник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allas's Fish Eagle ( Haliaeetus leucoryphus) 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96044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Kaiseradler Aquila heliaca 4 am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36912"/>
            <a:ext cx="410445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Байкальская нерпа или Байкальский тюлень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2492896"/>
            <a:ext cx="6120680" cy="35872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b.ru/misc/i/gallery/11458/8388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8280920" cy="4752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1752" y="764704"/>
            <a:ext cx="8302696" cy="5337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5720" y="4869160"/>
            <a:ext cx="8143932" cy="1584176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dirty="0" smtClean="0">
                <a:solidFill>
                  <a:schemeClr val="tx1"/>
                </a:solidFill>
                <a:latin typeface="Arial" charset="0"/>
              </a:rPr>
              <a:t>Детёныши рождаются в середине марта. Обычно у нерпы рождается один малыш весом до 4кг. Шкура детёныша серебристого цвета. Около 4-6 недель малыш проводит внутри логова, питаясь молоком матери.</a:t>
            </a:r>
          </a:p>
        </p:txBody>
      </p:sp>
      <p:pic>
        <p:nvPicPr>
          <p:cNvPr id="10" name="Рисунок 9" descr="000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5"/>
            <a:ext cx="8496944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Бурый медведь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&amp;Bcy;&amp;ucy;&amp;rcy;&amp;ycy;&amp;jcy; &amp;mcy;&amp;iecy;&amp;dcy;&amp;vcy;&amp;iecy;&amp;dcy;&amp;soft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08912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Лоси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&amp;Lcy;&amp;ocy;&amp;scy;&amp;soft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9928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Баргузинский соболь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m0-tub-ru.yandex.net/i?id=8c123afc69afd2bbb8bdf21fc50dc4cb&amp;n=33&amp;h=215&amp;w=33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45287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m0-tub-ru.yandex.net/i?id=a006d77fde5fd2219c26ce9f9ba40321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32856"/>
            <a:ext cx="4104456" cy="4281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animalsfoto.com/photo/38/3841ef16014866b345539ced838b066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21088"/>
            <a:ext cx="3371113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Кабарга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pcy;&amp;rcy;&amp;ocy;&amp;bcy;&amp;lcy;&amp;iecy;&amp;mcy;&amp;ycy; &amp;bcy;&amp;acy;&amp;jcy;&amp;kcy;&amp;acy;&amp;l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81642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im0-tub-ru.yandex.net/i?id=d867f59c51b436aeaf34aae49672712e&amp;n=33&amp;h=215&amp;w=38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852936"/>
            <a:ext cx="3633470" cy="3707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85728"/>
            <a:ext cx="8280400" cy="9286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байкальские широколобки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85720" y="5286388"/>
            <a:ext cx="8401080" cy="1428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  <a:latin typeface="Arial" charset="0"/>
              </a:rPr>
              <a:t>Могут жить на глубине до 1500 м. Мягкое тело рыбки похоже на студень. Серо-зеленая окраска и большая голова, украшенная длинными шиповидными выростами, делают </a:t>
            </a:r>
            <a:r>
              <a:rPr lang="ru-RU" sz="2200" dirty="0" err="1" smtClean="0">
                <a:solidFill>
                  <a:schemeClr val="tx1"/>
                </a:solidFill>
                <a:latin typeface="Arial" charset="0"/>
              </a:rPr>
              <a:t>широколобку</a:t>
            </a:r>
            <a:r>
              <a:rPr lang="ru-RU" sz="2200" dirty="0" smtClean="0">
                <a:solidFill>
                  <a:schemeClr val="tx1"/>
                </a:solidFill>
                <a:latin typeface="Arial" charset="0"/>
              </a:rPr>
              <a:t> похожей на жабу.</a:t>
            </a:r>
          </a:p>
        </p:txBody>
      </p:sp>
      <p:pic>
        <p:nvPicPr>
          <p:cNvPr id="10" name="Содержимое 9" descr="Batracho_baicalensis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214422"/>
            <a:ext cx="6500858" cy="3949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92869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Бенедикция ломкая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517232"/>
            <a:ext cx="9144000" cy="10801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Моллюск. Высота раковины 50 мм. Живет глубоко – от 100 до 500 м. Название «ломкая» получила за хрупкость тонкой, полупрозрачной раковинки.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7" name="Рисунок 6" descr="KakoyVekNaDne_BenediksiyaLomkayaDi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142984"/>
            <a:ext cx="7063532" cy="4158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1-07-07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2248"/>
            <a:ext cx="8640960" cy="6487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714488"/>
          </a:xfrm>
        </p:spPr>
        <p:txBody>
          <a:bodyPr>
            <a:noAutofit/>
          </a:bodyPr>
          <a:lstStyle/>
          <a:p>
            <a:r>
              <a:rPr lang="ru-RU" sz="6000" dirty="0" smtClean="0"/>
              <a:t>БАЙКАЛ </a:t>
            </a:r>
            <a:r>
              <a:rPr lang="ru-RU" sz="6000" b="1" dirty="0" smtClean="0"/>
              <a:t>– </a:t>
            </a:r>
            <a:br>
              <a:rPr lang="ru-RU" sz="6000" b="1" dirty="0" smtClean="0"/>
            </a:br>
            <a:r>
              <a:rPr lang="ru-RU" sz="3200" b="1" dirty="0" smtClean="0"/>
              <a:t>озеро, из которого можно пить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 flipH="1" flipV="1">
            <a:off x="251520" y="7101407"/>
            <a:ext cx="72008" cy="7200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2011-07-07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69544" y="4941168"/>
            <a:ext cx="7127776" cy="534583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0180" name="Рисунок 3" descr="http://uslide.ru/images/16/22358/96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5888"/>
            <a:ext cx="878522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http://uslide.ru/images/16/22358/96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785225" cy="655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Загрязнение Байкала из-за целлюлозно-бумажного комбината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im0-tub-ru.yandex.net/i?id=514cfb9c899d17b25eda8776011e7380&amp;n=33&amp;h=215&amp;w=32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416824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496944" cy="694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00808"/>
            <a:ext cx="8515672" cy="43793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https://ds01.infourok.ru/uploads/ex/056c/0000b533-681e2dc3/2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48680"/>
            <a:ext cx="8371656" cy="74672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16832"/>
            <a:ext cx="8299648" cy="416329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52228" name="Picture 4" descr="ооо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658"/>
            <a:ext cx="8568952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04" name="Picture 4" descr="ооо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88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32656"/>
            <a:ext cx="5904656" cy="43251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берегах Байкала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84784"/>
            <a:ext cx="7848872" cy="4595341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53252" name="Picture 4" descr="э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529332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4276" name="Picture 4" descr="ооо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87079" cy="607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2204848" y="836712"/>
            <a:ext cx="360041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8370" name="Picture 2" descr="https://im0-tub-ru.yandex.net/i?id=ca5d7a8768edc4e3f46eb853ec2416d8&amp;n=33&amp;h=215&amp;w=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3600400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4" descr="http://landmarks.ru/wp-content/uploads/2016/04/otdyh-na-bajkale-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01008"/>
            <a:ext cx="3190503" cy="2920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sibiryak-info.ru/wp-content/uploads/2016/10/P10100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548680"/>
            <a:ext cx="376364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372" name="Picture 4" descr="http://zoozel.ru/gallery/images/872679_hamar-daban-baik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861048"/>
            <a:ext cx="4176464" cy="244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наполнить котловину озера водой, все реки Земли должны были бы в него течь 300.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Ангара опустошила б озеро за 400 лет (при том, что ни капли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воды б не попало в озеро).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Если всю воду, содержащеюся в Байкале  разделить на всех проживающих в России, то на каждого придется  2773 железнодорожных цистерны по 60 тонн каждая.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5891485"/>
          </a:xfrm>
        </p:spPr>
        <p:txBody>
          <a:bodyPr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344816" cy="89073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так выглядит Байкал из космоса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875"/>
            <a:ext cx="8784976" cy="5328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 flipH="1">
            <a:off x="10692680" y="6165304"/>
            <a:ext cx="304800" cy="28572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205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285720" y="4509120"/>
            <a:ext cx="8786874" cy="16561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глубине Байкал занимает первое место среди озер земного шара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63491990779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56399"/>
            <a:ext cx="8856984" cy="460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Байкал впадает 336 постоянных рек и ручьёв.</a:t>
            </a:r>
          </a:p>
        </p:txBody>
      </p:sp>
      <p:sp>
        <p:nvSpPr>
          <p:cNvPr id="4100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760"/>
            <a:ext cx="8229600" cy="122413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200" dirty="0" smtClean="0">
                <a:solidFill>
                  <a:schemeClr val="tx1"/>
                </a:solidFill>
                <a:latin typeface="Arial" charset="0"/>
              </a:rPr>
              <a:t>При этом половину объёма воды, поступающей в озеро приносит река Селенга. А вытекает из Байкала только одна единственная река - Ангара.</a:t>
            </a:r>
          </a:p>
        </p:txBody>
      </p:sp>
      <p:pic>
        <p:nvPicPr>
          <p:cNvPr id="10" name="Содержимое 9" descr="Жуж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2428868"/>
            <a:ext cx="7920880" cy="4158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786874" cy="939784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водного зеркала Байкала 31470 кв.км</a:t>
            </a:r>
          </a:p>
        </p:txBody>
      </p:sp>
      <p:sp>
        <p:nvSpPr>
          <p:cNvPr id="512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2984"/>
            <a:ext cx="8229600" cy="164307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200" dirty="0" smtClean="0">
                <a:solidFill>
                  <a:schemeClr val="tx1"/>
                </a:solidFill>
                <a:latin typeface="Arial" charset="0"/>
              </a:rPr>
              <a:t>Чтобы представить громадность водного тела Байкала укажем, что Ангаре нужно 387 лет беспрерывной работы, чтобы осушить его водную чашу, при условии, что за это время в Байкал ни попадёт ни литра воды.</a:t>
            </a:r>
          </a:p>
        </p:txBody>
      </p:sp>
      <p:pic>
        <p:nvPicPr>
          <p:cNvPr id="6" name="Содержимое 5" descr="river_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2708920"/>
            <a:ext cx="7632848" cy="39261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Красив Байкал в любое время года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276872"/>
            <a:ext cx="7272808" cy="380325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6388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568952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-114300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5661248"/>
            <a:ext cx="8715436" cy="11253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половины года озеро затянуто льдом. К концу зимы толщина льда на Байкале достигает 1 м, а в заливах — 1,5—2 м. </a:t>
            </a:r>
          </a:p>
        </p:txBody>
      </p:sp>
      <p:pic>
        <p:nvPicPr>
          <p:cNvPr id="8" name="Содержимое 7" descr="river_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496944" cy="5298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1132</TotalTime>
  <Words>506</Words>
  <Application>Microsoft Office PowerPoint</Application>
  <PresentationFormat>Экран (4:3)</PresentationFormat>
  <Paragraphs>50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Трек</vt:lpstr>
      <vt:lpstr>Озеро Байкал</vt:lpstr>
      <vt:lpstr>12 сентября 1999 года - присвоили статус объекта Всемирного природного наследия ЮНЕСКО      «озеру Байкал»</vt:lpstr>
      <vt:lpstr>БАЙКАЛ –  озеро, из которого можно пить</vt:lpstr>
      <vt:lpstr>Вот так выглядит Байкал из космоса</vt:lpstr>
      <vt:lpstr>Слайд 5</vt:lpstr>
      <vt:lpstr>В Байкал впадает 336 постоянных рек и ручьёв.</vt:lpstr>
      <vt:lpstr>Площадь водного зеркала Байкала 31470 кв.км</vt:lpstr>
      <vt:lpstr>Красив Байкал в любое время года</vt:lpstr>
      <vt:lpstr>Слайд 9</vt:lpstr>
      <vt:lpstr>Озеро дает жизнь всему живому</vt:lpstr>
      <vt:lpstr> </vt:lpstr>
      <vt:lpstr>Замерзшая вода из Байкала имеет удивительный рисунок из-за высокой прозрачности</vt:lpstr>
      <vt:lpstr>Слайд 13</vt:lpstr>
      <vt:lpstr>Слайд 14</vt:lpstr>
      <vt:lpstr>Слайд 15</vt:lpstr>
      <vt:lpstr>Осетр – царь-рыба Байкала</vt:lpstr>
      <vt:lpstr>Слайд 17</vt:lpstr>
      <vt:lpstr>ХОДУЛЬНЫЕ ДЕРЕВЬЯ</vt:lpstr>
      <vt:lpstr>Слайд 19</vt:lpstr>
      <vt:lpstr>Степной орел</vt:lpstr>
      <vt:lpstr>Орлан долгохвост и Могильник</vt:lpstr>
      <vt:lpstr>Байкальская нерпа или Байкальский тюлень</vt:lpstr>
      <vt:lpstr>Слайд 23</vt:lpstr>
      <vt:lpstr>Бурый медведь</vt:lpstr>
      <vt:lpstr>Лоси</vt:lpstr>
      <vt:lpstr>Баргузинский соболь</vt:lpstr>
      <vt:lpstr>Кабарга</vt:lpstr>
      <vt:lpstr>байкальские широколобки</vt:lpstr>
      <vt:lpstr>Бенедикция ломкая</vt:lpstr>
      <vt:lpstr>Слайд 30</vt:lpstr>
      <vt:lpstr>Загрязнение Байкала из-за целлюлозно-бумажного комбината</vt:lpstr>
      <vt:lpstr>Слайд 32</vt:lpstr>
      <vt:lpstr>Слайд 33</vt:lpstr>
      <vt:lpstr>Слайд 34</vt:lpstr>
      <vt:lpstr>На берегах Байкала</vt:lpstr>
      <vt:lpstr>Слайд 36</vt:lpstr>
      <vt:lpstr>Слайд 37</vt:lpstr>
      <vt:lpstr>Интересно</vt:lpstr>
      <vt:lpstr>Слайд 39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Байкал</dc:title>
  <dc:creator>Admin</dc:creator>
  <cp:lastModifiedBy>BIBL</cp:lastModifiedBy>
  <cp:revision>28</cp:revision>
  <dcterms:created xsi:type="dcterms:W3CDTF">2009-12-14T16:17:14Z</dcterms:created>
  <dcterms:modified xsi:type="dcterms:W3CDTF">2017-09-25T09:11:36Z</dcterms:modified>
</cp:coreProperties>
</file>