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23" r:id="rId2"/>
    <p:sldId id="314" r:id="rId3"/>
    <p:sldId id="309" r:id="rId4"/>
    <p:sldId id="322" r:id="rId5"/>
    <p:sldId id="311" r:id="rId6"/>
    <p:sldId id="324" r:id="rId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CC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870" cy="501016"/>
          </a:xfrm>
          <a:prstGeom prst="rect">
            <a:avLst/>
          </a:prstGeom>
        </p:spPr>
        <p:txBody>
          <a:bodyPr vert="horz" lIns="92729" tIns="46365" rIns="92729" bIns="4636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9" y="1"/>
            <a:ext cx="2984870" cy="501016"/>
          </a:xfrm>
          <a:prstGeom prst="rect">
            <a:avLst/>
          </a:prstGeom>
        </p:spPr>
        <p:txBody>
          <a:bodyPr vert="horz" lIns="92729" tIns="46365" rIns="92729" bIns="46365" rtlCol="0"/>
          <a:lstStyle>
            <a:lvl1pPr algn="r">
              <a:defRPr sz="1200"/>
            </a:lvl1pPr>
          </a:lstStyle>
          <a:p>
            <a:fld id="{C34ED0A1-A874-49B9-91A8-54AB07E21C9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29" tIns="46365" rIns="92729" bIns="4636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4"/>
            <a:ext cx="5510530" cy="4509136"/>
          </a:xfrm>
          <a:prstGeom prst="rect">
            <a:avLst/>
          </a:prstGeom>
        </p:spPr>
        <p:txBody>
          <a:bodyPr vert="horz" lIns="92729" tIns="46365" rIns="92729" bIns="4636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7546"/>
            <a:ext cx="2984870" cy="501016"/>
          </a:xfrm>
          <a:prstGeom prst="rect">
            <a:avLst/>
          </a:prstGeom>
        </p:spPr>
        <p:txBody>
          <a:bodyPr vert="horz" lIns="92729" tIns="46365" rIns="92729" bIns="4636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9" y="9517546"/>
            <a:ext cx="2984870" cy="501016"/>
          </a:xfrm>
          <a:prstGeom prst="rect">
            <a:avLst/>
          </a:prstGeom>
        </p:spPr>
        <p:txBody>
          <a:bodyPr vert="horz" lIns="92729" tIns="46365" rIns="92729" bIns="46365" rtlCol="0" anchor="b"/>
          <a:lstStyle>
            <a:lvl1pPr algn="r">
              <a:defRPr sz="1200"/>
            </a:lvl1pPr>
          </a:lstStyle>
          <a:p>
            <a:fld id="{7A5DEA56-FDA4-4A12-8DAC-7DD4C812FD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023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017FA-5787-4796-AF72-6581D35A2B6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AD5E1-7ACA-48E5-8567-6DE72490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е Томск\Видео,аудио,фото\zvezd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074" y="1268760"/>
            <a:ext cx="189307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9" name="Text Box 6"/>
          <p:cNvSpPr txBox="1">
            <a:spLocks noChangeArrowheads="1"/>
          </p:cNvSpPr>
          <p:nvPr/>
        </p:nvSpPr>
        <p:spPr bwMode="auto">
          <a:xfrm>
            <a:off x="628670" y="556182"/>
            <a:ext cx="8243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ru-RU" altLang="ru-RU" sz="2000" b="1" dirty="0">
                <a:solidFill>
                  <a:srgbClr val="800000"/>
                </a:solidFill>
                <a:latin typeface="Tahoma" pitchFamily="34" charset="0"/>
              </a:rPr>
              <a:t>МИНИСТЕРСВО ОБОРОНЫ РОССИЙСКОЙ ФЕДЕРАЦИИ</a:t>
            </a:r>
          </a:p>
        </p:txBody>
      </p:sp>
      <p:sp>
        <p:nvSpPr>
          <p:cNvPr id="25" name="AutoShape 28" descr="Пергамент"/>
          <p:cNvSpPr>
            <a:spLocks noChangeArrowheads="1"/>
          </p:cNvSpPr>
          <p:nvPr/>
        </p:nvSpPr>
        <p:spPr bwMode="auto">
          <a:xfrm>
            <a:off x="8460432" y="116632"/>
            <a:ext cx="468312" cy="404813"/>
          </a:xfrm>
          <a:prstGeom prst="roundRect">
            <a:avLst>
              <a:gd name="adj" fmla="val 43912"/>
            </a:avLst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rgbClr val="FFCCCC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fld id="{531EFBD5-DFCB-4BC8-B1AE-873440077914}" type="slidenum">
              <a:rPr lang="ru-RU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pPr>
                <a:defRPr/>
              </a:pPr>
              <a:t>1</a:t>
            </a:fld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0" y="-65153"/>
            <a:ext cx="1470025" cy="698500"/>
            <a:chOff x="0" y="-37"/>
            <a:chExt cx="1074" cy="440"/>
          </a:xfrm>
        </p:grpSpPr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7"/>
              <a:ext cx="107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10"/>
              <a:ext cx="615" cy="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Заголовок 8"/>
          <p:cNvSpPr txBox="1">
            <a:spLocks/>
          </p:cNvSpPr>
          <p:nvPr/>
        </p:nvSpPr>
        <p:spPr bwMode="auto">
          <a:xfrm>
            <a:off x="918624" y="3429000"/>
            <a:ext cx="767620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ru-RU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</a:t>
            </a:r>
          </a:p>
          <a:p>
            <a:pPr>
              <a:defRPr/>
            </a:pPr>
            <a:r>
              <a:rPr lang="ru-RU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отбора на военную службу по контракту</a:t>
            </a:r>
          </a:p>
          <a:p>
            <a:pPr>
              <a:defRPr/>
            </a:pPr>
            <a:r>
              <a:rPr lang="ru-RU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(3 разряда), г. Томск</a:t>
            </a:r>
          </a:p>
          <a:p>
            <a:pPr>
              <a:defRPr/>
            </a:pP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1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Овал 30"/>
          <p:cNvSpPr/>
          <p:nvPr/>
        </p:nvSpPr>
        <p:spPr>
          <a:xfrm>
            <a:off x="191875" y="2962827"/>
            <a:ext cx="1944216" cy="1214446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Военная </a:t>
            </a:r>
            <a:r>
              <a:rPr lang="ru-RU" sz="1400" b="1" dirty="0">
                <a:solidFill>
                  <a:schemeClr val="bg1"/>
                </a:solidFill>
              </a:rPr>
              <a:t>служба по призыву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900" b="1" dirty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b="1" dirty="0">
                <a:solidFill>
                  <a:srgbClr val="FFFF00"/>
                </a:solidFill>
              </a:rPr>
              <a:t>1 ГОД</a:t>
            </a:r>
          </a:p>
        </p:txBody>
      </p:sp>
      <p:sp>
        <p:nvSpPr>
          <p:cNvPr id="57349" name="Text Box 6"/>
          <p:cNvSpPr txBox="1">
            <a:spLocks noChangeArrowheads="1"/>
          </p:cNvSpPr>
          <p:nvPr/>
        </p:nvSpPr>
        <p:spPr bwMode="auto">
          <a:xfrm>
            <a:off x="572720" y="229057"/>
            <a:ext cx="82438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kumimoji="1" lang="ru-RU" altLang="ru-RU" sz="2000" b="1" dirty="0" smtClean="0">
                <a:solidFill>
                  <a:srgbClr val="800000"/>
                </a:solidFill>
                <a:latin typeface="Tahoma" pitchFamily="34" charset="0"/>
              </a:rPr>
              <a:t>Внесение </a:t>
            </a:r>
            <a:r>
              <a:rPr kumimoji="1" lang="ru-RU" altLang="ru-RU" sz="2000" b="1" dirty="0">
                <a:solidFill>
                  <a:srgbClr val="800000"/>
                </a:solidFill>
                <a:latin typeface="Tahoma" pitchFamily="34" charset="0"/>
              </a:rPr>
              <a:t>изменений в Федеральный закон</a:t>
            </a:r>
          </a:p>
          <a:p>
            <a:pPr algn="ctr" eaLnBrk="1" hangingPunct="1"/>
            <a:r>
              <a:rPr kumimoji="1" lang="ru-RU" altLang="ru-RU" sz="2000" b="1" dirty="0">
                <a:solidFill>
                  <a:srgbClr val="800000"/>
                </a:solidFill>
                <a:latin typeface="Tahoma" pitchFamily="34" charset="0"/>
              </a:rPr>
              <a:t>«О воинской обязанности и военной службе»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67164" y="4703897"/>
            <a:ext cx="4824413" cy="986639"/>
          </a:xfrm>
          <a:prstGeom prst="round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1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1600" b="1" spc="-30" dirty="0">
                <a:solidFill>
                  <a:prstClr val="black"/>
                </a:solidFill>
              </a:rPr>
              <a:t>Уволенные </a:t>
            </a:r>
            <a:r>
              <a:rPr lang="ru-RU" sz="1600" b="1" spc="-30" dirty="0">
                <a:solidFill>
                  <a:schemeClr val="tx1"/>
                </a:solidFill>
              </a:rPr>
              <a:t> по несоблюдению условий контракта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1600" b="1" spc="-30" dirty="0">
                <a:solidFill>
                  <a:prstClr val="black"/>
                </a:solidFill>
              </a:rPr>
              <a:t>и не выслужившие срок военной службы по призыву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1600" b="1" spc="-30" dirty="0">
                <a:solidFill>
                  <a:prstClr val="black"/>
                </a:solidFill>
              </a:rPr>
              <a:t>обязаны пройти военную службу по призыву </a:t>
            </a:r>
            <a:endParaRPr lang="ru-RU" sz="1400" b="1" spc="-30" dirty="0">
              <a:solidFill>
                <a:prstClr val="black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1400" b="1" spc="-30" dirty="0">
                <a:solidFill>
                  <a:prstClr val="black"/>
                </a:solidFill>
              </a:rPr>
              <a:t> </a:t>
            </a:r>
            <a:r>
              <a:rPr lang="ru-RU" sz="1400" i="1" spc="-30" dirty="0">
                <a:solidFill>
                  <a:schemeClr val="tx1"/>
                </a:solidFill>
              </a:rPr>
              <a:t>(два дня службы по контракту равны одному дню по призыву)</a:t>
            </a:r>
          </a:p>
        </p:txBody>
      </p:sp>
      <p:sp>
        <p:nvSpPr>
          <p:cNvPr id="30" name="Овал 29"/>
          <p:cNvSpPr/>
          <p:nvPr/>
        </p:nvSpPr>
        <p:spPr>
          <a:xfrm>
            <a:off x="6991577" y="3015800"/>
            <a:ext cx="1944216" cy="1214446"/>
          </a:xfrm>
          <a:prstGeom prst="ellipse">
            <a:avLst/>
          </a:prstGeom>
          <a:solidFill>
            <a:srgbClr val="99FF99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Военная служба по контракту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900" b="1" dirty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2 ГОДА</a:t>
            </a:r>
          </a:p>
        </p:txBody>
      </p:sp>
      <p:grpSp>
        <p:nvGrpSpPr>
          <p:cNvPr id="3" name="Группа 37"/>
          <p:cNvGrpSpPr>
            <a:grpSpLocks/>
          </p:cNvGrpSpPr>
          <p:nvPr/>
        </p:nvGrpSpPr>
        <p:grpSpPr bwMode="auto">
          <a:xfrm>
            <a:off x="5355572" y="3191222"/>
            <a:ext cx="1584325" cy="863600"/>
            <a:chOff x="6338265" y="3240970"/>
            <a:chExt cx="1728985" cy="720080"/>
          </a:xfrm>
        </p:grpSpPr>
        <p:sp>
          <p:nvSpPr>
            <p:cNvPr id="37" name="Стрелка вправо 36"/>
            <p:cNvSpPr/>
            <p:nvPr/>
          </p:nvSpPr>
          <p:spPr>
            <a:xfrm>
              <a:off x="6338265" y="3240970"/>
              <a:ext cx="1728985" cy="720080"/>
            </a:xfrm>
            <a:prstGeom prst="rightArrow">
              <a:avLst/>
            </a:prstGeom>
            <a:solidFill>
              <a:schemeClr val="accent1">
                <a:alpha val="19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dirty="0"/>
            </a:p>
          </p:txBody>
        </p:sp>
        <p:sp>
          <p:nvSpPr>
            <p:cNvPr id="57369" name="TextBox 32"/>
            <p:cNvSpPr txBox="1">
              <a:spLocks noChangeArrowheads="1"/>
            </p:cNvSpPr>
            <p:nvPr/>
          </p:nvSpPr>
          <p:spPr bwMode="auto">
            <a:xfrm>
              <a:off x="6338265" y="3479084"/>
              <a:ext cx="1649482" cy="205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/>
              <a:r>
                <a:rPr lang="ru-RU" altLang="ru-RU" sz="1600" b="1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альтернатива</a:t>
              </a:r>
            </a:p>
          </p:txBody>
        </p:sp>
      </p:grpSp>
      <p:grpSp>
        <p:nvGrpSpPr>
          <p:cNvPr id="4" name="Группа 39"/>
          <p:cNvGrpSpPr>
            <a:grpSpLocks/>
          </p:cNvGrpSpPr>
          <p:nvPr/>
        </p:nvGrpSpPr>
        <p:grpSpPr bwMode="auto">
          <a:xfrm>
            <a:off x="2141361" y="3174424"/>
            <a:ext cx="1512887" cy="863600"/>
            <a:chOff x="2267744" y="2353444"/>
            <a:chExt cx="1728192" cy="720000"/>
          </a:xfrm>
        </p:grpSpPr>
        <p:sp>
          <p:nvSpPr>
            <p:cNvPr id="39" name="Стрелка влево 38"/>
            <p:cNvSpPr/>
            <p:nvPr/>
          </p:nvSpPr>
          <p:spPr>
            <a:xfrm>
              <a:off x="2267744" y="2353444"/>
              <a:ext cx="1728192" cy="720000"/>
            </a:xfrm>
            <a:prstGeom prst="lef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dirty="0"/>
            </a:p>
          </p:txBody>
        </p:sp>
        <p:sp>
          <p:nvSpPr>
            <p:cNvPr id="57367" name="TextBox 31"/>
            <p:cNvSpPr txBox="1">
              <a:spLocks noChangeArrowheads="1"/>
            </p:cNvSpPr>
            <p:nvPr/>
          </p:nvSpPr>
          <p:spPr bwMode="auto">
            <a:xfrm>
              <a:off x="2267744" y="2546453"/>
              <a:ext cx="1728192" cy="282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1" hangingPunct="1"/>
              <a:r>
                <a:rPr lang="ru-RU" altLang="ru-RU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обязанность</a:t>
              </a:r>
            </a:p>
          </p:txBody>
        </p:sp>
      </p:grpSp>
      <p:sp>
        <p:nvSpPr>
          <p:cNvPr id="42" name="Стрелка углом 41"/>
          <p:cNvSpPr/>
          <p:nvPr/>
        </p:nvSpPr>
        <p:spPr>
          <a:xfrm rot="10800000">
            <a:off x="7079643" y="4437112"/>
            <a:ext cx="1008062" cy="1036637"/>
          </a:xfrm>
          <a:prstGeom prst="bentArrow">
            <a:avLst>
              <a:gd name="adj1" fmla="val 25000"/>
              <a:gd name="adj2" fmla="val 26027"/>
              <a:gd name="adj3" fmla="val 25000"/>
              <a:gd name="adj4" fmla="val 43750"/>
            </a:avLst>
          </a:prstGeom>
          <a:solidFill>
            <a:schemeClr val="accent5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Стрелка углом 42"/>
          <p:cNvSpPr/>
          <p:nvPr/>
        </p:nvSpPr>
        <p:spPr>
          <a:xfrm rot="16200000">
            <a:off x="942182" y="4323035"/>
            <a:ext cx="995363" cy="1079500"/>
          </a:xfrm>
          <a:prstGeom prst="bentArrow">
            <a:avLst>
              <a:gd name="adj1" fmla="val 25000"/>
              <a:gd name="adj2" fmla="val 26027"/>
              <a:gd name="adj3" fmla="val 25000"/>
              <a:gd name="adj4" fmla="val 43750"/>
            </a:avLst>
          </a:prstGeom>
          <a:solidFill>
            <a:schemeClr val="accent5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654248" y="3174424"/>
            <a:ext cx="1656184" cy="84099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 eaLnBrk="1" hangingPunct="1">
              <a:defRPr/>
            </a:pPr>
            <a:r>
              <a:rPr lang="ru-RU" b="1" dirty="0"/>
              <a:t>ВЫБОР гражданина</a:t>
            </a:r>
          </a:p>
        </p:txBody>
      </p:sp>
      <p:sp>
        <p:nvSpPr>
          <p:cNvPr id="25" name="AutoShape 28" descr="Пергамент"/>
          <p:cNvSpPr>
            <a:spLocks noChangeArrowheads="1"/>
          </p:cNvSpPr>
          <p:nvPr/>
        </p:nvSpPr>
        <p:spPr bwMode="auto">
          <a:xfrm>
            <a:off x="8460432" y="116632"/>
            <a:ext cx="468312" cy="404813"/>
          </a:xfrm>
          <a:prstGeom prst="roundRect">
            <a:avLst>
              <a:gd name="adj" fmla="val 43912"/>
            </a:avLst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solidFill>
              <a:srgbClr val="FFCCCC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fld id="{531EFBD5-DFCB-4BC8-B1AE-873440077914}" type="slidenum"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pPr>
                <a:defRPr/>
              </a:pPr>
              <a:t>2</a:t>
            </a:fld>
            <a:endParaRPr lang="ru-RU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10918" y="1412776"/>
            <a:ext cx="8136904" cy="973479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tx1"/>
                </a:solidFill>
              </a:rPr>
              <a:t>В соответствии с Федеральным законом от </a:t>
            </a:r>
            <a:r>
              <a:rPr lang="ru-RU" b="1" dirty="0">
                <a:solidFill>
                  <a:schemeClr val="tx1"/>
                </a:solidFill>
              </a:rPr>
              <a:t>1</a:t>
            </a:r>
            <a:r>
              <a:rPr lang="ru-RU" b="1" dirty="0" smtClean="0">
                <a:solidFill>
                  <a:schemeClr val="tx1"/>
                </a:solidFill>
              </a:rPr>
              <a:t> мая 2017 г. № 91-ФЗ </a:t>
            </a:r>
            <a:r>
              <a:rPr lang="ru-RU" b="1" spc="-30" dirty="0" smtClean="0">
                <a:solidFill>
                  <a:schemeClr val="tx1"/>
                </a:solidFill>
              </a:rPr>
              <a:t>гражданам, получившим среднее профессиональное образование, предоставлено 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b="1" spc="-30" dirty="0" smtClean="0">
                <a:solidFill>
                  <a:srgbClr val="FF0000"/>
                </a:solidFill>
              </a:rPr>
              <a:t>право заключать контракт </a:t>
            </a:r>
            <a:r>
              <a:rPr lang="ru-RU" b="1" spc="-30" dirty="0" smtClean="0">
                <a:solidFill>
                  <a:schemeClr val="tx1"/>
                </a:solidFill>
              </a:rPr>
              <a:t>о прохождении </a:t>
            </a:r>
            <a:r>
              <a:rPr lang="ru-RU" b="1" spc="-30" dirty="0">
                <a:solidFill>
                  <a:schemeClr val="tx1"/>
                </a:solidFill>
              </a:rPr>
              <a:t>военной службы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spc="-30" dirty="0" smtClean="0">
                <a:solidFill>
                  <a:schemeClr val="tx1"/>
                </a:solidFill>
              </a:rPr>
              <a:t>на </a:t>
            </a:r>
            <a:r>
              <a:rPr lang="ru-RU" b="1" spc="-30" dirty="0">
                <a:solidFill>
                  <a:schemeClr val="tx1"/>
                </a:solidFill>
              </a:rPr>
              <a:t>два года </a:t>
            </a:r>
            <a:r>
              <a:rPr lang="ru-RU" b="1" spc="-30" dirty="0" smtClean="0">
                <a:solidFill>
                  <a:schemeClr val="tx1"/>
                </a:solidFill>
              </a:rPr>
              <a:t>вместо военной службы по призыву</a:t>
            </a:r>
            <a:endParaRPr lang="ru-RU" b="1" spc="-30" dirty="0">
              <a:solidFill>
                <a:schemeClr val="tx1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ru-RU" sz="1600" b="1" dirty="0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6351" y="-59266"/>
            <a:ext cx="1470025" cy="698500"/>
            <a:chOff x="0" y="-37"/>
            <a:chExt cx="1074" cy="440"/>
          </a:xfrm>
        </p:grpSpPr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7"/>
              <a:ext cx="107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10"/>
              <a:ext cx="615" cy="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671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8282" y="-232055"/>
            <a:ext cx="6840538" cy="13223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100" b="1" dirty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Требования, предъявляемые к кандидату при поступлении на военную службу по контракту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9940" y="1538147"/>
            <a:ext cx="3824288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lIns="72000" rIns="0"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chemeClr val="tx1"/>
                </a:solidFill>
              </a:rPr>
              <a:t>Возраст</a:t>
            </a:r>
            <a:r>
              <a:rPr lang="ru-RU" sz="1050" b="1" dirty="0">
                <a:solidFill>
                  <a:schemeClr val="tx1"/>
                </a:solidFill>
              </a:rPr>
              <a:t> </a:t>
            </a:r>
            <a:r>
              <a:rPr lang="ru-RU" sz="1050" dirty="0">
                <a:solidFill>
                  <a:schemeClr val="tx1"/>
                </a:solidFill>
              </a:rPr>
              <a:t>– при заключении первого контракта– </a:t>
            </a:r>
            <a:r>
              <a:rPr lang="ru-RU" sz="1050" b="1" dirty="0">
                <a:solidFill>
                  <a:schemeClr val="tx1"/>
                </a:solidFill>
              </a:rPr>
              <a:t>18-40 </a:t>
            </a:r>
            <a:r>
              <a:rPr lang="ru-RU" sz="1050" b="1" dirty="0" smtClean="0">
                <a:solidFill>
                  <a:schemeClr val="tx1"/>
                </a:solidFill>
              </a:rPr>
              <a:t>лет</a:t>
            </a:r>
            <a:endParaRPr lang="ru-RU" sz="105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73941" y="2168569"/>
            <a:ext cx="42291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000" dirty="0" smtClean="0">
                <a:solidFill>
                  <a:schemeClr val="tx1"/>
                </a:solidFill>
              </a:rPr>
              <a:t>Показатели </a:t>
            </a:r>
            <a:r>
              <a:rPr lang="ru-RU" sz="1000" dirty="0">
                <a:solidFill>
                  <a:schemeClr val="tx1"/>
                </a:solidFill>
              </a:rPr>
              <a:t>состояния здоровья учитываются в зависимости от ВУС и особенностей прохождения военной службы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89939" y="2060848"/>
            <a:ext cx="3824289" cy="615553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chemeClr val="tx1"/>
                </a:solidFill>
              </a:rPr>
              <a:t>Здоровье</a:t>
            </a:r>
            <a:r>
              <a:rPr lang="ru-RU" sz="1000" dirty="0">
                <a:solidFill>
                  <a:schemeClr val="tx1"/>
                </a:solidFill>
              </a:rPr>
              <a:t>  – годен к военной службе</a:t>
            </a:r>
          </a:p>
          <a:p>
            <a:pPr algn="just">
              <a:defRPr/>
            </a:pPr>
            <a:r>
              <a:rPr lang="ru-RU" sz="1000" dirty="0">
                <a:solidFill>
                  <a:schemeClr val="tx1"/>
                </a:solidFill>
              </a:rPr>
              <a:t>                          </a:t>
            </a:r>
            <a:r>
              <a:rPr lang="ru-RU" sz="1000" dirty="0" smtClean="0">
                <a:solidFill>
                  <a:schemeClr val="tx1"/>
                </a:solidFill>
              </a:rPr>
              <a:t>  – </a:t>
            </a:r>
            <a:r>
              <a:rPr lang="ru-RU" sz="1000" dirty="0">
                <a:solidFill>
                  <a:schemeClr val="tx1"/>
                </a:solidFill>
              </a:rPr>
              <a:t>годен к военной службе с незначительными</a:t>
            </a:r>
          </a:p>
          <a:p>
            <a:pPr algn="just">
              <a:defRPr/>
            </a:pPr>
            <a:r>
              <a:rPr lang="ru-RU" sz="1000" dirty="0">
                <a:solidFill>
                  <a:schemeClr val="tx1"/>
                </a:solidFill>
              </a:rPr>
              <a:t>                            </a:t>
            </a:r>
            <a:r>
              <a:rPr lang="ru-RU" sz="1000" dirty="0" smtClean="0">
                <a:solidFill>
                  <a:schemeClr val="tx1"/>
                </a:solidFill>
              </a:rPr>
              <a:t>   </a:t>
            </a:r>
            <a:r>
              <a:rPr lang="ru-RU" sz="1000" dirty="0">
                <a:solidFill>
                  <a:schemeClr val="tx1"/>
                </a:solidFill>
              </a:rPr>
              <a:t>ограничениями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389" y="3100330"/>
            <a:ext cx="3825875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chemeClr val="tx1"/>
                </a:solidFill>
              </a:rPr>
              <a:t>Физическая подготовленность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– сдача нормативов в соответствии с требованиями НФП-2009 </a:t>
            </a:r>
          </a:p>
        </p:txBody>
      </p:sp>
      <p:sp>
        <p:nvSpPr>
          <p:cNvPr id="3" name="Прямоугольник 5"/>
          <p:cNvSpPr/>
          <p:nvPr/>
        </p:nvSpPr>
        <p:spPr>
          <a:xfrm>
            <a:off x="179388" y="4005064"/>
            <a:ext cx="3825875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tIns="0" bIns="0"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chemeClr val="tx1"/>
                </a:solidFill>
              </a:rPr>
              <a:t>Профессиональная  подготовленность</a:t>
            </a:r>
            <a:r>
              <a:rPr lang="ru-RU" sz="1400" dirty="0">
                <a:solidFill>
                  <a:schemeClr val="tx1"/>
                </a:solidFill>
              </a:rPr>
              <a:t>:</a:t>
            </a:r>
          </a:p>
          <a:p>
            <a:pPr algn="just">
              <a:defRPr/>
            </a:pPr>
            <a:r>
              <a:rPr lang="ru-RU" sz="1000" dirty="0">
                <a:solidFill>
                  <a:schemeClr val="tx1"/>
                </a:solidFill>
              </a:rPr>
              <a:t>– </a:t>
            </a:r>
            <a:r>
              <a:rPr lang="ru-RU" sz="1000" dirty="0" smtClean="0">
                <a:solidFill>
                  <a:schemeClr val="tx1"/>
                </a:solidFill>
              </a:rPr>
              <a:t> находящиеся в запасе или проходящие службу по призыву</a:t>
            </a:r>
            <a:endParaRPr lang="ru-RU" sz="10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</a:rPr>
              <a:t>–  </a:t>
            </a:r>
            <a:r>
              <a:rPr lang="ru-RU" sz="1000" dirty="0">
                <a:solidFill>
                  <a:schemeClr val="tx1"/>
                </a:solidFill>
              </a:rPr>
              <a:t>не  проходившие военную </a:t>
            </a:r>
            <a:r>
              <a:rPr lang="ru-RU" sz="1000" dirty="0" smtClean="0">
                <a:solidFill>
                  <a:schemeClr val="tx1"/>
                </a:solidFill>
              </a:rPr>
              <a:t>службу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390" y="4978043"/>
            <a:ext cx="3825875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chemeClr val="tx1"/>
                </a:solidFill>
              </a:rPr>
              <a:t>Профпригодность</a:t>
            </a:r>
            <a:r>
              <a:rPr lang="ru-RU" sz="1000" b="1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– </a:t>
            </a:r>
            <a:r>
              <a:rPr lang="en-US" sz="1000" dirty="0">
                <a:solidFill>
                  <a:schemeClr val="tx1"/>
                </a:solidFill>
              </a:rPr>
              <a:t>I</a:t>
            </a:r>
            <a:r>
              <a:rPr lang="ru-RU" sz="1000" dirty="0">
                <a:solidFill>
                  <a:schemeClr val="tx1"/>
                </a:solidFill>
              </a:rPr>
              <a:t>, </a:t>
            </a:r>
            <a:r>
              <a:rPr lang="en-US" sz="1000" dirty="0">
                <a:solidFill>
                  <a:schemeClr val="tx1"/>
                </a:solidFill>
              </a:rPr>
              <a:t>II </a:t>
            </a:r>
            <a:r>
              <a:rPr lang="ru-RU" sz="1000" dirty="0">
                <a:solidFill>
                  <a:schemeClr val="tx1"/>
                </a:solidFill>
              </a:rPr>
              <a:t>категории, при отсутствии таких кандидатов рассматриваются кандидаты с </a:t>
            </a:r>
            <a:r>
              <a:rPr lang="en-US" sz="1000" dirty="0">
                <a:solidFill>
                  <a:schemeClr val="tx1"/>
                </a:solidFill>
              </a:rPr>
              <a:t>III </a:t>
            </a:r>
            <a:r>
              <a:rPr lang="ru-RU" sz="1000" dirty="0">
                <a:solidFill>
                  <a:schemeClr val="tx1"/>
                </a:solidFill>
              </a:rPr>
              <a:t>категорией</a:t>
            </a:r>
          </a:p>
        </p:txBody>
      </p:sp>
      <p:sp>
        <p:nvSpPr>
          <p:cNvPr id="11" name="Прямоугольник 16"/>
          <p:cNvSpPr/>
          <p:nvPr/>
        </p:nvSpPr>
        <p:spPr>
          <a:xfrm>
            <a:off x="4492287" y="3054163"/>
            <a:ext cx="4248150" cy="55399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kumimoji="1" lang="ru-RU" sz="1000" dirty="0">
                <a:solidFill>
                  <a:schemeClr val="tx1"/>
                </a:solidFill>
              </a:rPr>
              <a:t>Физическая подготовленность </a:t>
            </a:r>
            <a:r>
              <a:rPr kumimoji="1" lang="ru-RU" sz="1000" b="1" dirty="0">
                <a:solidFill>
                  <a:schemeClr val="tx1"/>
                </a:solidFill>
              </a:rPr>
              <a:t>проверяется</a:t>
            </a:r>
            <a:r>
              <a:rPr kumimoji="1" lang="ru-RU" sz="1000" dirty="0">
                <a:solidFill>
                  <a:schemeClr val="tx1"/>
                </a:solidFill>
              </a:rPr>
              <a:t> по установленным нормативам </a:t>
            </a:r>
            <a:r>
              <a:rPr kumimoji="1" lang="ru-RU" sz="1000" b="1" dirty="0">
                <a:solidFill>
                  <a:schemeClr val="tx1"/>
                </a:solidFill>
              </a:rPr>
              <a:t>на силу, быстроту и выносливость</a:t>
            </a:r>
            <a:r>
              <a:rPr kumimoji="1" lang="ru-RU" sz="1000" dirty="0">
                <a:solidFill>
                  <a:schemeClr val="tx1"/>
                </a:solidFill>
              </a:rPr>
              <a:t>, на выбор по одному из упражнений на каждое физическое качество</a:t>
            </a:r>
            <a:endParaRPr lang="ru-RU" sz="10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6"/>
          <p:cNvSpPr/>
          <p:nvPr/>
        </p:nvSpPr>
        <p:spPr>
          <a:xfrm>
            <a:off x="4473941" y="5085764"/>
            <a:ext cx="4229100" cy="24622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kumimoji="1" lang="ru-RU" sz="1000" dirty="0" smtClean="0">
                <a:solidFill>
                  <a:schemeClr val="tx1"/>
                </a:solidFill>
              </a:rPr>
              <a:t>Повышение качества </a:t>
            </a:r>
            <a:r>
              <a:rPr kumimoji="1" lang="ru-RU" sz="1000" dirty="0">
                <a:solidFill>
                  <a:schemeClr val="tx1"/>
                </a:solidFill>
              </a:rPr>
              <a:t>при комплектовании дефицитных специальностей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6"/>
          <p:cNvSpPr/>
          <p:nvPr/>
        </p:nvSpPr>
        <p:spPr>
          <a:xfrm>
            <a:off x="4492287" y="4066619"/>
            <a:ext cx="42291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kumimoji="1" lang="ru-RU" sz="1000" dirty="0" smtClean="0">
                <a:solidFill>
                  <a:schemeClr val="tx1"/>
                </a:solidFill>
              </a:rPr>
              <a:t>Повышение качества и мотивации на военную службу </a:t>
            </a:r>
            <a:r>
              <a:rPr kumimoji="1" lang="ru-RU" sz="1000" dirty="0">
                <a:solidFill>
                  <a:schemeClr val="tx1"/>
                </a:solidFill>
              </a:rPr>
              <a:t>отбираемых кандидатов</a:t>
            </a:r>
          </a:p>
        </p:txBody>
      </p:sp>
      <p:sp>
        <p:nvSpPr>
          <p:cNvPr id="21" name="AutoShape 28" descr="Пергамент"/>
          <p:cNvSpPr>
            <a:spLocks noChangeArrowheads="1"/>
          </p:cNvSpPr>
          <p:nvPr/>
        </p:nvSpPr>
        <p:spPr bwMode="auto">
          <a:xfrm>
            <a:off x="8460432" y="116632"/>
            <a:ext cx="468312" cy="404813"/>
          </a:xfrm>
          <a:prstGeom prst="roundRect">
            <a:avLst>
              <a:gd name="adj" fmla="val 43912"/>
            </a:avLst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solidFill>
              <a:srgbClr val="FFCCCC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fld id="{531EFBD5-DFCB-4BC8-B1AE-873440077914}" type="slidenum"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pPr>
                <a:defRPr/>
              </a:pPr>
              <a:t>3</a:t>
            </a:fld>
            <a:endParaRPr lang="ru-RU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0" y="-52039"/>
            <a:ext cx="1470025" cy="698500"/>
            <a:chOff x="0" y="-37"/>
            <a:chExt cx="1074" cy="440"/>
          </a:xfrm>
        </p:grpSpPr>
        <p:pic>
          <p:nvPicPr>
            <p:cNvPr id="14" name="Picture 20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7"/>
              <a:ext cx="107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10"/>
              <a:ext cx="615" cy="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9664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350" y="1"/>
            <a:ext cx="6840538" cy="9810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100" b="1" dirty="0" smtClean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ОСНОВНЫЕ ПРАВА И СОЦИАЛЬНЫЙ </a:t>
            </a:r>
            <a:r>
              <a:rPr lang="ru-RU" sz="2100" b="1" dirty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ПАКЕТ</a:t>
            </a:r>
          </a:p>
          <a:p>
            <a:pPr algn="ctr">
              <a:defRPr/>
            </a:pPr>
            <a:r>
              <a:rPr lang="ru-RU" sz="2100" b="1" dirty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в</a:t>
            </a:r>
            <a:r>
              <a:rPr lang="ru-RU" sz="2100" b="1" dirty="0" smtClean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оеннослужащего по контракту</a:t>
            </a:r>
            <a:endParaRPr lang="ru-RU" sz="2100" b="1" dirty="0">
              <a:solidFill>
                <a:srgbClr val="8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3212" y="3050492"/>
            <a:ext cx="3816350" cy="52322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prstClr val="black"/>
                </a:solidFill>
                <a:latin typeface="Arial" charset="0"/>
                <a:cs typeface="Arial" charset="0"/>
              </a:rPr>
              <a:t>Получение образования следующего уровня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23212" y="2481281"/>
            <a:ext cx="3816350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1" lang="ru-RU" sz="1400" b="1" dirty="0">
                <a:solidFill>
                  <a:prstClr val="black"/>
                </a:solidFill>
                <a:latin typeface="Arial" charset="0"/>
                <a:cs typeface="Arial" charset="0"/>
              </a:rPr>
              <a:t>Жилищное обеспечение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211587" y="3127436"/>
            <a:ext cx="471715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Обеспечение </a:t>
            </a:r>
            <a:r>
              <a:rPr lang="ru-RU" sz="900" b="1" dirty="0">
                <a:solidFill>
                  <a:prstClr val="black"/>
                </a:solidFill>
                <a:latin typeface="Arial" charset="0"/>
                <a:cs typeface="Arial" charset="0"/>
              </a:rPr>
              <a:t>образовательных льгот</a:t>
            </a:r>
            <a:r>
              <a:rPr lang="ru-RU" sz="9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ru-RU" sz="900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от срока службы (внеконкурсное </a:t>
            </a:r>
            <a:r>
              <a:rPr lang="ru-RU" sz="900" i="1" dirty="0">
                <a:solidFill>
                  <a:prstClr val="black"/>
                </a:solidFill>
                <a:latin typeface="Arial" charset="0"/>
                <a:cs typeface="Arial" charset="0"/>
              </a:rPr>
              <a:t>поступление в вузы, бесплатное обучение на подготовительных курсах и т.д</a:t>
            </a:r>
            <a:r>
              <a:rPr lang="ru-RU" sz="900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.)</a:t>
            </a:r>
            <a:endParaRPr lang="ru-RU" sz="900" i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4282" y="3870601"/>
            <a:ext cx="3824287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prstClr val="black"/>
                </a:solidFill>
                <a:latin typeface="Arial" charset="0"/>
                <a:cs typeface="Arial" charset="0"/>
              </a:rPr>
              <a:t>Медицинское обеспечение</a:t>
            </a:r>
            <a:endParaRPr lang="ru-RU" sz="14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058" y="4543307"/>
            <a:ext cx="3825875" cy="52322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prstClr val="black"/>
                </a:solidFill>
                <a:latin typeface="Arial" charset="0"/>
                <a:cs typeface="Arial" charset="0"/>
              </a:rPr>
              <a:t>Продовольственное и вещевое обеспечение</a:t>
            </a:r>
          </a:p>
        </p:txBody>
      </p:sp>
      <p:sp>
        <p:nvSpPr>
          <p:cNvPr id="3" name="Прямоугольник 5"/>
          <p:cNvSpPr/>
          <p:nvPr/>
        </p:nvSpPr>
        <p:spPr>
          <a:xfrm>
            <a:off x="192583" y="5228665"/>
            <a:ext cx="3825875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prstClr val="black"/>
                </a:solidFill>
                <a:latin typeface="Arial" charset="0"/>
                <a:cs typeface="Arial" charset="0"/>
              </a:rPr>
              <a:t>Проезд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2090" y="5651532"/>
            <a:ext cx="3825875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prstClr val="black"/>
                </a:solidFill>
                <a:latin typeface="Arial" charset="0"/>
                <a:cs typeface="Arial" charset="0"/>
              </a:rPr>
              <a:t>Пенсионное обеспечение</a:t>
            </a:r>
            <a:endParaRPr lang="ru-RU" sz="14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Прямоугольник 7"/>
          <p:cNvSpPr/>
          <p:nvPr/>
        </p:nvSpPr>
        <p:spPr>
          <a:xfrm>
            <a:off x="179391" y="6217576"/>
            <a:ext cx="3825875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prstClr val="black"/>
                </a:solidFill>
                <a:latin typeface="Arial" charset="0"/>
                <a:cs typeface="Arial" charset="0"/>
              </a:rPr>
              <a:t>Система страхования жизни и здоровья</a:t>
            </a:r>
          </a:p>
        </p:txBody>
      </p:sp>
      <p:sp>
        <p:nvSpPr>
          <p:cNvPr id="12" name="Прямоугольник 16"/>
          <p:cNvSpPr/>
          <p:nvPr/>
        </p:nvSpPr>
        <p:spPr>
          <a:xfrm>
            <a:off x="4211584" y="3678242"/>
            <a:ext cx="4717157" cy="69249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tIns="0" bIns="0" anchor="ctr">
            <a:spAutoFit/>
          </a:bodyPr>
          <a:lstStyle/>
          <a:p>
            <a:pPr algn="just">
              <a:defRPr/>
            </a:pPr>
            <a:r>
              <a:rPr kumimoji="1" lang="ru-RU" sz="900" b="1" dirty="0">
                <a:solidFill>
                  <a:prstClr val="black"/>
                </a:solidFill>
                <a:latin typeface="Arial" charset="0"/>
                <a:cs typeface="Arial" charset="0"/>
              </a:rPr>
              <a:t>Бесплатное медицинское </a:t>
            </a: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и реабилитационное обеспечение военнослужащих в военно-медицинских учреждениях. </a:t>
            </a:r>
          </a:p>
          <a:p>
            <a:pPr algn="just">
              <a:defRPr/>
            </a:pPr>
            <a:r>
              <a:rPr kumimoji="1"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Реализация </a:t>
            </a: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для членов семей военнослужащих </a:t>
            </a:r>
            <a:r>
              <a:rPr kumimoji="1"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возможности  </a:t>
            </a: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медицинского обеспечения в военно-лечебных учреждениях за счет системы обязательного медицинского страхования</a:t>
            </a:r>
            <a:endParaRPr lang="ru-RU" sz="9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6"/>
          <p:cNvSpPr/>
          <p:nvPr/>
        </p:nvSpPr>
        <p:spPr>
          <a:xfrm>
            <a:off x="4211587" y="4481752"/>
            <a:ext cx="4752279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Продовольственное обеспечение </a:t>
            </a:r>
            <a:r>
              <a:rPr kumimoji="1"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– </a:t>
            </a:r>
            <a:r>
              <a:rPr kumimoji="1" lang="ru-RU" sz="9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бесплатное питание </a:t>
            </a:r>
            <a:r>
              <a:rPr kumimoji="1"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по нормам    общевойскового пайка (при желании военнослужащего).</a:t>
            </a:r>
          </a:p>
          <a:p>
            <a:pPr algn="just">
              <a:defRPr/>
            </a:pPr>
            <a:r>
              <a:rPr kumimoji="1"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kumimoji="1" lang="ru-RU" sz="900" b="1" dirty="0">
                <a:latin typeface="Arial" charset="0"/>
                <a:cs typeface="Arial" charset="0"/>
              </a:rPr>
              <a:t>Вещевое обеспечение </a:t>
            </a:r>
            <a:r>
              <a:rPr kumimoji="1" lang="ru-RU" sz="900" dirty="0">
                <a:latin typeface="Arial" charset="0"/>
                <a:cs typeface="Arial" charset="0"/>
              </a:rPr>
              <a:t>– на испытательный срок комплект полевого </a:t>
            </a:r>
            <a:r>
              <a:rPr kumimoji="1" lang="ru-RU" sz="900" dirty="0" smtClean="0">
                <a:latin typeface="Arial" charset="0"/>
                <a:cs typeface="Arial" charset="0"/>
              </a:rPr>
              <a:t>   обмундирования</a:t>
            </a:r>
            <a:r>
              <a:rPr kumimoji="1" lang="ru-RU" sz="900" dirty="0">
                <a:latin typeface="Arial" charset="0"/>
                <a:cs typeface="Arial" charset="0"/>
              </a:rPr>
              <a:t>, </a:t>
            </a: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далее – согласно нормам</a:t>
            </a:r>
            <a:endParaRPr lang="ru-RU" sz="9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16"/>
          <p:cNvSpPr/>
          <p:nvPr/>
        </p:nvSpPr>
        <p:spPr>
          <a:xfrm>
            <a:off x="4211587" y="5197888"/>
            <a:ext cx="475265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kumimoji="1" lang="ru-RU" sz="900" b="1" dirty="0">
                <a:solidFill>
                  <a:prstClr val="black"/>
                </a:solidFill>
                <a:latin typeface="Arial" charset="0"/>
                <a:cs typeface="Arial" charset="0"/>
              </a:rPr>
              <a:t>Бесплатный проезд </a:t>
            </a: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к новому месту службы, в командировку, к месту проведения отпуска и обратно (для отдельных регионов). </a:t>
            </a:r>
            <a:endParaRPr lang="ru-RU" sz="9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11587" y="5690005"/>
            <a:ext cx="4752653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Право на </a:t>
            </a:r>
            <a:r>
              <a:rPr lang="ru-RU" sz="900" b="1" dirty="0">
                <a:solidFill>
                  <a:prstClr val="black"/>
                </a:solidFill>
                <a:latin typeface="Arial" charset="0"/>
                <a:cs typeface="Arial" charset="0"/>
              </a:rPr>
              <a:t>пенсионное обеспечение </a:t>
            </a:r>
            <a:r>
              <a:rPr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при </a:t>
            </a:r>
            <a:r>
              <a:rPr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условии наличия выслуги 20 и более лет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211961" y="6020908"/>
            <a:ext cx="4752654" cy="7232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В случае гибели (смерти) военнослужащих, наступившей при исполнении ими обязанностей военной </a:t>
            </a:r>
            <a:r>
              <a:rPr kumimoji="1"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службы  </a:t>
            </a: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– </a:t>
            </a:r>
            <a:r>
              <a:rPr kumimoji="1" lang="ru-RU" sz="9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3 </a:t>
            </a:r>
            <a:r>
              <a:rPr kumimoji="1" lang="ru-RU" sz="900" b="1" dirty="0">
                <a:solidFill>
                  <a:prstClr val="black"/>
                </a:solidFill>
                <a:latin typeface="Arial" charset="0"/>
                <a:cs typeface="Arial" charset="0"/>
              </a:rPr>
              <a:t>млн. рублей</a:t>
            </a: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;</a:t>
            </a:r>
          </a:p>
          <a:p>
            <a:pPr algn="just">
              <a:spcBef>
                <a:spcPts val="600"/>
              </a:spcBef>
              <a:defRPr/>
            </a:pP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При </a:t>
            </a:r>
            <a:r>
              <a:rPr kumimoji="1"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увольнении </a:t>
            </a: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в связи с признанием </a:t>
            </a:r>
            <a:r>
              <a:rPr kumimoji="1"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не </a:t>
            </a:r>
            <a:r>
              <a:rPr kumimoji="1"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годным к военной службе вследствие военной травмы – </a:t>
            </a:r>
            <a:r>
              <a:rPr kumimoji="1" lang="ru-RU" sz="900" b="1" dirty="0">
                <a:solidFill>
                  <a:prstClr val="black"/>
                </a:solidFill>
                <a:latin typeface="Arial" charset="0"/>
                <a:cs typeface="Arial" charset="0"/>
              </a:rPr>
              <a:t>2 млн. </a:t>
            </a:r>
            <a:r>
              <a:rPr kumimoji="1" lang="ru-RU" sz="9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рублей</a:t>
            </a:r>
            <a:r>
              <a:rPr kumimoji="1"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  <a:endParaRPr kumimoji="1" lang="ru-RU" sz="9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11587" y="2312005"/>
            <a:ext cx="4717157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ru-RU" sz="900" b="1" dirty="0">
                <a:solidFill>
                  <a:prstClr val="black"/>
                </a:solidFill>
                <a:latin typeface="Arial" charset="0"/>
                <a:cs typeface="Arial" charset="0"/>
              </a:rPr>
              <a:t>Обеспечение служебным жильём </a:t>
            </a:r>
            <a:r>
              <a:rPr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(при его наличии) или выплаты </a:t>
            </a:r>
            <a:r>
              <a:rPr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за </a:t>
            </a:r>
            <a:r>
              <a:rPr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поднаём жилья (с дифференциацией по регионам)</a:t>
            </a:r>
          </a:p>
          <a:p>
            <a:pPr algn="just">
              <a:defRPr/>
            </a:pPr>
            <a:r>
              <a:rPr lang="ru-RU" sz="900" b="1" dirty="0" smtClean="0">
                <a:latin typeface="Arial" charset="0"/>
                <a:cs typeface="Arial" charset="0"/>
              </a:rPr>
              <a:t>При заключении второго контракта –  </a:t>
            </a:r>
            <a:r>
              <a:rPr lang="ru-RU" sz="900" dirty="0" smtClean="0">
                <a:latin typeface="Arial" charset="0"/>
                <a:cs typeface="Arial" charset="0"/>
              </a:rPr>
              <a:t>участие в накопительно-ипотечной системе </a:t>
            </a:r>
            <a:r>
              <a:rPr lang="ru-RU" sz="900" dirty="0">
                <a:solidFill>
                  <a:prstClr val="black"/>
                </a:solidFill>
                <a:latin typeface="Arial" charset="0"/>
                <a:cs typeface="Arial" charset="0"/>
              </a:rPr>
              <a:t>жилищного обеспечения военнослужащих</a:t>
            </a:r>
          </a:p>
        </p:txBody>
      </p:sp>
      <p:sp>
        <p:nvSpPr>
          <p:cNvPr id="21" name="AutoShape 28" descr="Пергамент"/>
          <p:cNvSpPr>
            <a:spLocks noChangeArrowheads="1"/>
          </p:cNvSpPr>
          <p:nvPr/>
        </p:nvSpPr>
        <p:spPr bwMode="auto">
          <a:xfrm>
            <a:off x="8460432" y="116632"/>
            <a:ext cx="468312" cy="404813"/>
          </a:xfrm>
          <a:prstGeom prst="roundRect">
            <a:avLst>
              <a:gd name="adj" fmla="val 43912"/>
            </a:avLst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solidFill>
              <a:srgbClr val="FFCCCC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fld id="{531EFBD5-DFCB-4BC8-B1AE-873440077914}" type="slidenum"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pPr>
                <a:defRPr/>
              </a:pPr>
              <a:t>4</a:t>
            </a:fld>
            <a:endParaRPr lang="ru-RU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2583" y="981076"/>
            <a:ext cx="3816350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1" lang="ru-RU" sz="14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Выбор места службы</a:t>
            </a:r>
            <a:endParaRPr kumimoji="1" lang="ru-RU" sz="14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92583" y="1402903"/>
            <a:ext cx="3816350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1" lang="ru-RU" sz="14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Выплата денежного довольствия</a:t>
            </a:r>
            <a:endParaRPr kumimoji="1" lang="ru-RU" sz="14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11586" y="1019548"/>
            <a:ext cx="4717157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Кандидат </a:t>
            </a:r>
            <a:r>
              <a:rPr lang="ru-RU" sz="9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сам </a:t>
            </a:r>
            <a:r>
              <a:rPr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выбирает место прохождения военной службы</a:t>
            </a:r>
            <a:endParaRPr lang="ru-RU" sz="900" i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11583" y="1372125"/>
            <a:ext cx="471715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ru-RU" sz="9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Выплата денежного довольствия </a:t>
            </a:r>
            <a:r>
              <a:rPr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в зависимости от должности. </a:t>
            </a:r>
            <a:r>
              <a:rPr lang="ru-RU" sz="9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Увеличение</a:t>
            </a:r>
            <a:r>
              <a:rPr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размера выплат в связи с ростом по должности и званию</a:t>
            </a:r>
            <a:endParaRPr lang="ru-RU" sz="900" i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1615" y="1863080"/>
            <a:ext cx="3816350" cy="30777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1" lang="ru-RU" sz="14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Регламент служебного времени</a:t>
            </a:r>
            <a:endParaRPr kumimoji="1" lang="ru-RU" sz="14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11582" y="1832302"/>
            <a:ext cx="471715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ru-RU" sz="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В отличии от прохождения военной службы по призыву военнослужащему по контракту </a:t>
            </a:r>
            <a:r>
              <a:rPr lang="ru-RU" sz="9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в казарме проживать нет необходимости</a:t>
            </a:r>
            <a:endParaRPr lang="ru-RU" sz="900" i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pSp>
        <p:nvGrpSpPr>
          <p:cNvPr id="30" name="Group 19"/>
          <p:cNvGrpSpPr>
            <a:grpSpLocks/>
          </p:cNvGrpSpPr>
          <p:nvPr/>
        </p:nvGrpSpPr>
        <p:grpSpPr bwMode="auto">
          <a:xfrm>
            <a:off x="6351" y="-59266"/>
            <a:ext cx="1470025" cy="698500"/>
            <a:chOff x="0" y="-37"/>
            <a:chExt cx="1074" cy="440"/>
          </a:xfrm>
        </p:grpSpPr>
        <p:pic>
          <p:nvPicPr>
            <p:cNvPr id="31" name="Picture 20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7"/>
              <a:ext cx="107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10"/>
              <a:ext cx="615" cy="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7407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Box 6"/>
          <p:cNvSpPr txBox="1">
            <a:spLocks noChangeArrowheads="1"/>
          </p:cNvSpPr>
          <p:nvPr/>
        </p:nvSpPr>
        <p:spPr bwMode="auto">
          <a:xfrm>
            <a:off x="827088" y="87855"/>
            <a:ext cx="8316912" cy="53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7" rIns="91413" bIns="45707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Раздел службы по контракту на сайте </a:t>
            </a:r>
            <a:r>
              <a:rPr lang="ru-RU" altLang="ru-RU" sz="1600" b="1" dirty="0" smtClean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Минобороны России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ru-RU" sz="16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www.mil.ru</a:t>
            </a:r>
            <a:endParaRPr lang="ru-RU" altLang="ru-RU" sz="16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1443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16885"/>
            <a:ext cx="4319588" cy="2927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25"/>
          <p:cNvGrpSpPr>
            <a:grpSpLocks/>
          </p:cNvGrpSpPr>
          <p:nvPr/>
        </p:nvGrpSpPr>
        <p:grpSpPr bwMode="auto">
          <a:xfrm>
            <a:off x="4646613" y="679492"/>
            <a:ext cx="4318000" cy="3325283"/>
            <a:chOff x="1" y="1157288"/>
            <a:chExt cx="9144000" cy="5650394"/>
          </a:xfrm>
        </p:grpSpPr>
        <p:pic>
          <p:nvPicPr>
            <p:cNvPr id="6145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157288"/>
              <a:ext cx="9144000" cy="5057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57" name="TextBox 27"/>
            <p:cNvSpPr txBox="1">
              <a:spLocks noChangeArrowheads="1"/>
            </p:cNvSpPr>
            <p:nvPr/>
          </p:nvSpPr>
          <p:spPr bwMode="auto">
            <a:xfrm>
              <a:off x="2343773" y="2418417"/>
              <a:ext cx="4286281" cy="1072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500" b="1"/>
                <a:t>Старшина  запаса Иванов Сергей Петрович, мой тлф. 9-915-256-45-96, проживаю в Мурманской области, д. Пузыри, ул.Советская, д.4, служил ранее(по призыву) в в/ч 25694, ВУС153025, личный номер У-264515, образование среднее техническое, в 1999 году окончил Саратовский техникум по специальности электросварщик, хотел бы проходить службу в ВДВ, предпочтительно в Костромской области.</a:t>
              </a:r>
            </a:p>
          </p:txBody>
        </p:sp>
        <p:sp>
          <p:nvSpPr>
            <p:cNvPr id="29" name="Овал 28"/>
            <p:cNvSpPr/>
            <p:nvPr/>
          </p:nvSpPr>
          <p:spPr>
            <a:xfrm>
              <a:off x="1976719" y="2078040"/>
              <a:ext cx="4928347" cy="2053707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00"/>
                </a:solidFill>
              </a:endParaRPr>
            </a:p>
          </p:txBody>
        </p:sp>
        <p:sp>
          <p:nvSpPr>
            <p:cNvPr id="61459" name="TextBox 29"/>
            <p:cNvSpPr txBox="1">
              <a:spLocks noChangeArrowheads="1"/>
            </p:cNvSpPr>
            <p:nvPr/>
          </p:nvSpPr>
          <p:spPr bwMode="auto">
            <a:xfrm>
              <a:off x="1408607" y="6234056"/>
              <a:ext cx="6600314" cy="470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200" b="1">
                  <a:solidFill>
                    <a:srgbClr val="FF0000"/>
                  </a:solidFill>
                </a:rPr>
                <a:t>Сообщение для отправки на пункт отбора</a:t>
              </a: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>
            <a:xfrm>
              <a:off x="1408579" y="6807682"/>
              <a:ext cx="686136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5940238" y="3872785"/>
              <a:ext cx="2329704" cy="293489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445" name="TextBox 46"/>
          <p:cNvSpPr>
            <a:spLocks noChangeArrowheads="1"/>
          </p:cNvSpPr>
          <p:nvPr/>
        </p:nvSpPr>
        <p:spPr bwMode="auto">
          <a:xfrm>
            <a:off x="4787900" y="4292600"/>
            <a:ext cx="4032250" cy="2017184"/>
          </a:xfrm>
          <a:prstGeom prst="plaque">
            <a:avLst>
              <a:gd name="adj" fmla="val 16667"/>
            </a:avLst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50800">
            <a:solidFill>
              <a:srgbClr val="FFC000"/>
            </a:solidFill>
            <a:miter lim="800000"/>
            <a:headEnd/>
            <a:tailEnd/>
          </a:ln>
        </p:spPr>
        <p:txBody>
          <a:bodyPr lIns="91413" tIns="45707" rIns="91413" bIns="45707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/>
              <a:t>За </a:t>
            </a:r>
            <a:r>
              <a:rPr lang="ru-RU" altLang="ru-RU" sz="2000" b="1" dirty="0" smtClean="0"/>
              <a:t>2017 </a:t>
            </a:r>
            <a:r>
              <a:rPr lang="ru-RU" altLang="ru-RU" sz="2000" b="1" dirty="0" smtClean="0"/>
              <a:t>год </a:t>
            </a:r>
            <a:endParaRPr lang="ru-RU" altLang="ru-RU" sz="2000" b="1" dirty="0"/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/>
              <a:t>страницу </a:t>
            </a:r>
            <a:r>
              <a:rPr lang="ru-RU" altLang="ru-RU" sz="2000" b="1" dirty="0"/>
              <a:t>сайта </a:t>
            </a:r>
            <a:endParaRPr lang="en-US" altLang="ru-RU" sz="2000" b="1" dirty="0"/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/>
              <a:t>посетило более </a:t>
            </a:r>
            <a:r>
              <a:rPr lang="en-US" altLang="ru-RU" sz="2000" b="1" dirty="0"/>
              <a:t>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406 тыс. </a:t>
            </a:r>
            <a:r>
              <a:rPr lang="ru-RU" altLang="ru-RU" sz="2000" b="1" dirty="0" smtClean="0"/>
              <a:t>человек</a:t>
            </a:r>
            <a:r>
              <a:rPr lang="ru-RU" altLang="ru-RU" sz="2000" b="1" dirty="0"/>
              <a:t>, из них </a:t>
            </a:r>
            <a:r>
              <a:rPr lang="ru-RU" altLang="ru-RU" sz="2000" b="1" dirty="0">
                <a:solidFill>
                  <a:srgbClr val="FF0000"/>
                </a:solidFill>
              </a:rPr>
              <a:t>более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100 тыс</a:t>
            </a:r>
            <a:r>
              <a:rPr lang="ru-RU" altLang="ru-RU" sz="2000" b="1" dirty="0">
                <a:solidFill>
                  <a:srgbClr val="FF0000"/>
                </a:solidFill>
              </a:rPr>
              <a:t>. </a:t>
            </a:r>
            <a:r>
              <a:rPr lang="ru-RU" altLang="ru-RU" sz="2000" b="1" dirty="0" smtClean="0"/>
              <a:t>проявили </a:t>
            </a:r>
            <a:r>
              <a:rPr lang="ru-RU" altLang="ru-RU" sz="2000" b="1" dirty="0"/>
              <a:t>интерес к военной службе</a:t>
            </a:r>
            <a:endParaRPr lang="en-US" altLang="ru-RU" sz="2000" b="1" dirty="0"/>
          </a:p>
        </p:txBody>
      </p:sp>
      <p:sp>
        <p:nvSpPr>
          <p:cNvPr id="50" name="Блок-схема: узел 49"/>
          <p:cNvSpPr/>
          <p:nvPr/>
        </p:nvSpPr>
        <p:spPr>
          <a:xfrm>
            <a:off x="4716463" y="4197352"/>
            <a:ext cx="215900" cy="287867"/>
          </a:xfrm>
          <a:prstGeom prst="flowChartConnector">
            <a:avLst/>
          </a:prstGeom>
          <a:solidFill>
            <a:srgbClr val="00B0F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8675741" y="4197352"/>
            <a:ext cx="217487" cy="287867"/>
          </a:xfrm>
          <a:prstGeom prst="flowChartConnector">
            <a:avLst/>
          </a:prstGeom>
          <a:solidFill>
            <a:srgbClr val="00B0F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8675741" y="6117169"/>
            <a:ext cx="217487" cy="287867"/>
          </a:xfrm>
          <a:prstGeom prst="flowChartConnector">
            <a:avLst/>
          </a:prstGeom>
          <a:solidFill>
            <a:srgbClr val="00B0F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Блок-схема: узел 52"/>
          <p:cNvSpPr/>
          <p:nvPr/>
        </p:nvSpPr>
        <p:spPr>
          <a:xfrm>
            <a:off x="4716463" y="6117169"/>
            <a:ext cx="215900" cy="287867"/>
          </a:xfrm>
          <a:prstGeom prst="flowChartConnector">
            <a:avLst/>
          </a:prstGeom>
          <a:solidFill>
            <a:srgbClr val="00B0F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45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45596"/>
            <a:ext cx="4319588" cy="297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Овал 54"/>
          <p:cNvSpPr/>
          <p:nvPr/>
        </p:nvSpPr>
        <p:spPr>
          <a:xfrm>
            <a:off x="3382963" y="1807635"/>
            <a:ext cx="1079500" cy="673100"/>
          </a:xfrm>
          <a:prstGeom prst="ellipse">
            <a:avLst/>
          </a:prstGeom>
          <a:solidFill>
            <a:srgbClr val="FFFF00">
              <a:alpha val="0"/>
            </a:srgbClr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6351" y="-59266"/>
            <a:ext cx="1470025" cy="698500"/>
            <a:chOff x="0" y="-37"/>
            <a:chExt cx="1074" cy="440"/>
          </a:xfrm>
        </p:grpSpPr>
        <p:pic>
          <p:nvPicPr>
            <p:cNvPr id="61454" name="Picture 20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7"/>
              <a:ext cx="107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55" name="Picture 21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10"/>
              <a:ext cx="615" cy="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AutoShape 28" descr="Пергамент"/>
          <p:cNvSpPr>
            <a:spLocks noChangeArrowheads="1"/>
          </p:cNvSpPr>
          <p:nvPr/>
        </p:nvSpPr>
        <p:spPr bwMode="auto">
          <a:xfrm>
            <a:off x="8460432" y="116632"/>
            <a:ext cx="468312" cy="404813"/>
          </a:xfrm>
          <a:prstGeom prst="roundRect">
            <a:avLst>
              <a:gd name="adj" fmla="val 43912"/>
            </a:avLst>
          </a:prstGeom>
          <a:blipFill dpi="0" rotWithShape="0">
            <a:blip r:embed="rId7" cstate="print"/>
            <a:srcRect/>
            <a:tile tx="0" ty="0" sx="100000" sy="100000" flip="none" algn="tl"/>
          </a:blipFill>
          <a:ln w="9525">
            <a:solidFill>
              <a:srgbClr val="FFCCCC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fld id="{531EFBD5-DFCB-4BC8-B1AE-873440077914}" type="slidenum"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pPr>
                <a:defRPr/>
              </a:pPr>
              <a:t>5</a:t>
            </a:fld>
            <a:endParaRPr lang="ru-RU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1236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е Томск\Видео,аудио,фото\zvezd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074" y="1268760"/>
            <a:ext cx="189307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9" name="Text Box 6"/>
          <p:cNvSpPr txBox="1">
            <a:spLocks noChangeArrowheads="1"/>
          </p:cNvSpPr>
          <p:nvPr/>
        </p:nvSpPr>
        <p:spPr bwMode="auto">
          <a:xfrm>
            <a:off x="628670" y="556182"/>
            <a:ext cx="8243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ru-RU" altLang="ru-RU" sz="2000" b="1" dirty="0">
                <a:solidFill>
                  <a:srgbClr val="800000"/>
                </a:solidFill>
                <a:latin typeface="Tahoma" pitchFamily="34" charset="0"/>
              </a:rPr>
              <a:t>МИНИСТЕРСВО ОБОРОНЫ РОССИЙСКОЙ ФЕДЕРАЦИИ</a:t>
            </a:r>
          </a:p>
        </p:txBody>
      </p:sp>
      <p:sp>
        <p:nvSpPr>
          <p:cNvPr id="25" name="AutoShape 28" descr="Пергамент"/>
          <p:cNvSpPr>
            <a:spLocks noChangeArrowheads="1"/>
          </p:cNvSpPr>
          <p:nvPr/>
        </p:nvSpPr>
        <p:spPr bwMode="auto">
          <a:xfrm>
            <a:off x="8460432" y="116632"/>
            <a:ext cx="468312" cy="404813"/>
          </a:xfrm>
          <a:prstGeom prst="roundRect">
            <a:avLst>
              <a:gd name="adj" fmla="val 43912"/>
            </a:avLst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rgbClr val="FFCCCC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fld id="{531EFBD5-DFCB-4BC8-B1AE-873440077914}" type="slidenum">
              <a:rPr lang="ru-RU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pPr>
                <a:defRPr/>
              </a:pPr>
              <a:t>6</a:t>
            </a:fld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0" y="-65153"/>
            <a:ext cx="1470025" cy="698500"/>
            <a:chOff x="0" y="-37"/>
            <a:chExt cx="1074" cy="440"/>
          </a:xfrm>
        </p:grpSpPr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7"/>
              <a:ext cx="107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10"/>
              <a:ext cx="615" cy="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Заголовок 8"/>
          <p:cNvSpPr txBox="1">
            <a:spLocks/>
          </p:cNvSpPr>
          <p:nvPr/>
        </p:nvSpPr>
        <p:spPr bwMode="auto">
          <a:xfrm>
            <a:off x="981385" y="3140968"/>
            <a:ext cx="7676204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ru-RU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</a:t>
            </a:r>
          </a:p>
          <a:p>
            <a:pPr>
              <a:defRPr/>
            </a:pPr>
            <a:r>
              <a:rPr lang="ru-RU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отбора на военную службу по контракту</a:t>
            </a:r>
          </a:p>
          <a:p>
            <a:pPr>
              <a:defRPr/>
            </a:pPr>
            <a:r>
              <a:rPr lang="ru-RU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(3 разряда), г. Томск</a:t>
            </a:r>
          </a:p>
          <a:p>
            <a:pPr>
              <a:defRPr/>
            </a:pPr>
            <a:r>
              <a:rPr lang="ru-RU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л. Советская, д.39</a:t>
            </a:r>
          </a:p>
          <a:p>
            <a:pPr>
              <a:defRPr/>
            </a:pPr>
            <a:r>
              <a:rPr lang="ru-RU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тел. </a:t>
            </a:r>
            <a:r>
              <a:rPr lang="ru-RU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8-913-841-70-78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40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640</Words>
  <Application>Microsoft Office PowerPoint</Application>
  <PresentationFormat>Экран (4:3)</PresentationFormat>
  <Paragraphs>82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Tihonov</dc:creator>
  <cp:lastModifiedBy>GL-NIK</cp:lastModifiedBy>
  <cp:revision>108</cp:revision>
  <cp:lastPrinted>2018-01-31T05:49:27Z</cp:lastPrinted>
  <dcterms:created xsi:type="dcterms:W3CDTF">2013-03-28T09:34:40Z</dcterms:created>
  <dcterms:modified xsi:type="dcterms:W3CDTF">2018-01-31T06:42:30Z</dcterms:modified>
</cp:coreProperties>
</file>