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1" r:id="rId8"/>
    <p:sldId id="267" r:id="rId9"/>
    <p:sldId id="268" r:id="rId10"/>
    <p:sldId id="262" r:id="rId11"/>
    <p:sldId id="270" r:id="rId12"/>
    <p:sldId id="276" r:id="rId13"/>
    <p:sldId id="271" r:id="rId14"/>
    <p:sldId id="275" r:id="rId15"/>
    <p:sldId id="263" r:id="rId16"/>
    <p:sldId id="264" r:id="rId17"/>
    <p:sldId id="272" r:id="rId18"/>
    <p:sldId id="273" r:id="rId19"/>
    <p:sldId id="274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11" autoAdjust="0"/>
    <p:restoredTop sz="94660"/>
  </p:normalViewPr>
  <p:slideViewPr>
    <p:cSldViewPr>
      <p:cViewPr varScale="1">
        <p:scale>
          <a:sx n="88" d="100"/>
          <a:sy n="8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CD262D-DEC4-4930-B3D1-5E6CF00C263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B031CC-5D19-407E-9935-1AEC970ECE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142984"/>
            <a:ext cx="7500990" cy="1428760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perspectiveRight"/>
              <a:lightRig rig="freezing" dir="t">
                <a:rot lat="0" lon="0" rev="5640000"/>
              </a:lightRig>
            </a:scene3d>
            <a:sp3d extrusionH="57150" prstMaterial="flat">
              <a:bevelT w="69850" h="38100" prst="cross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Семья. Семейные ценности и традиции</a:t>
            </a:r>
            <a:endParaRPr lang="ru-RU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857496"/>
            <a:ext cx="531485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По вашему, как долго длится любовь? . И возможно ли пронести любовь к одному человеку, через всю жизнь, не растеряв ее? . Tolu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99848">
            <a:off x="2831758" y="3944868"/>
            <a:ext cx="2143140" cy="1705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Стройные. . Вес, меню, спорт 02.08.2012 Форум худеющих о похудении Похудение и Диеты, правильное питание и спорт, фитнес и Днев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5244">
            <a:off x="5701139" y="1607727"/>
            <a:ext cx="2224571" cy="1690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Словарь партнерских отношений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507209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Сопереживание</a:t>
            </a:r>
          </a:p>
          <a:p>
            <a:r>
              <a:rPr lang="ru-RU" b="1" dirty="0" smtClean="0"/>
              <a:t>Равенство</a:t>
            </a:r>
          </a:p>
          <a:p>
            <a:r>
              <a:rPr lang="ru-RU" b="1" dirty="0" smtClean="0"/>
              <a:t>Энергетика</a:t>
            </a:r>
          </a:p>
          <a:p>
            <a:r>
              <a:rPr lang="ru-RU" b="1" dirty="0" smtClean="0"/>
              <a:t>Поддержка</a:t>
            </a:r>
          </a:p>
          <a:p>
            <a:r>
              <a:rPr lang="ru-RU" b="1" dirty="0" smtClean="0"/>
              <a:t>Умение принимать человека таким, каков он есть</a:t>
            </a:r>
          </a:p>
          <a:p>
            <a:r>
              <a:rPr lang="ru-RU" b="1" dirty="0" smtClean="0"/>
              <a:t>Компромисс</a:t>
            </a:r>
          </a:p>
          <a:p>
            <a:r>
              <a:rPr lang="ru-RU" b="1" dirty="0" smtClean="0"/>
              <a:t>Признание</a:t>
            </a:r>
          </a:p>
          <a:p>
            <a:r>
              <a:rPr lang="ru-RU" b="1" dirty="0" smtClean="0"/>
              <a:t>Приспособляемость</a:t>
            </a:r>
          </a:p>
          <a:p>
            <a:r>
              <a:rPr lang="ru-RU" b="1" dirty="0" smtClean="0"/>
              <a:t>Любовь</a:t>
            </a:r>
          </a:p>
          <a:p>
            <a:r>
              <a:rPr lang="ru-RU" b="1" dirty="0" smtClean="0"/>
              <a:t>Верность</a:t>
            </a:r>
          </a:p>
          <a:p>
            <a:r>
              <a:rPr lang="ru-RU" b="1" dirty="0" smtClean="0"/>
              <a:t>Умение слушать</a:t>
            </a:r>
          </a:p>
          <a:p>
            <a:r>
              <a:rPr lang="ru-RU" b="1" dirty="0" smtClean="0"/>
              <a:t>Юмор</a:t>
            </a:r>
          </a:p>
          <a:p>
            <a:r>
              <a:rPr lang="ru-RU" b="1" dirty="0" smtClean="0"/>
              <a:t>Желание</a:t>
            </a:r>
          </a:p>
          <a:p>
            <a:r>
              <a:rPr lang="ru-RU" b="1" dirty="0" smtClean="0"/>
              <a:t>Доверие</a:t>
            </a:r>
          </a:p>
          <a:p>
            <a:r>
              <a:rPr lang="ru-RU" b="1" dirty="0" smtClean="0"/>
              <a:t>Нежность</a:t>
            </a:r>
          </a:p>
          <a:p>
            <a:r>
              <a:rPr lang="ru-RU" b="1" dirty="0" smtClean="0"/>
              <a:t>Досуг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294" name="Picture 6" descr="Сколько сантиметров, Вам для счастья надо? . &quot; Пессимистов.NET - Прикольные картинки дня с надписями бесплатно 2014 - смотреть 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46435">
            <a:off x="5953393" y="3762760"/>
            <a:ext cx="2143140" cy="203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Общение абитуриентов (и сочувствующих) 20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482554"/>
            <a:ext cx="5429288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857232"/>
            <a:ext cx="6829444" cy="704104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День Семьи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Указом  первого  Президента  РФ  Ельцина Б.Н.  от 04.04.1995г. №208-рп, в России   </a:t>
            </a:r>
          </a:p>
          <a:p>
            <a:pPr algn="ctr">
              <a:buNone/>
            </a:pPr>
            <a:r>
              <a:rPr lang="ru-RU" u="sng" dirty="0" smtClean="0"/>
              <a:t>ежегодно, </a:t>
            </a:r>
            <a:r>
              <a:rPr lang="ru-RU" b="1" u="sng" dirty="0" smtClean="0"/>
              <a:t>15 мая</a:t>
            </a:r>
            <a:r>
              <a:rPr lang="ru-RU" b="1" dirty="0" smtClean="0"/>
              <a:t>, </a:t>
            </a:r>
            <a:r>
              <a:rPr lang="ru-RU" dirty="0" smtClean="0"/>
              <a:t>отмечается праздник   </a:t>
            </a:r>
          </a:p>
          <a:p>
            <a:pPr algn="ctr">
              <a:buNone/>
            </a:pPr>
            <a:r>
              <a:rPr lang="ru-RU" b="1" dirty="0" smtClean="0"/>
              <a:t>- День семьи!</a:t>
            </a:r>
          </a:p>
          <a:p>
            <a:pPr algn="ctr">
              <a:buNone/>
            </a:pPr>
            <a:r>
              <a:rPr lang="ru-RU" dirty="0" smtClean="0"/>
              <a:t>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68168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  последнее время  очень  много делается  для  укрепления   и   благосостояния  семьи, повышения рождаемости   и  улучшения демографической политики в России:  </a:t>
            </a:r>
            <a:r>
              <a:rPr lang="ru-RU" u="sng" dirty="0" smtClean="0"/>
              <a:t>улучшение материальных условий жизни с целью повышения репродуктивной активности населения</a:t>
            </a:r>
            <a:r>
              <a:rPr lang="ru-RU" dirty="0" smtClean="0"/>
              <a:t>: </a:t>
            </a:r>
          </a:p>
          <a:p>
            <a:pPr lvl="0"/>
            <a:r>
              <a:rPr lang="ru-RU" b="1" dirty="0" smtClean="0"/>
              <a:t>предоставление семьям жилищных субсидий на льготных  условиях   с частичным их погашением при рождении детей;</a:t>
            </a:r>
          </a:p>
          <a:p>
            <a:pPr lvl="0"/>
            <a:r>
              <a:rPr lang="ru-RU" b="1" dirty="0" smtClean="0"/>
              <a:t>увеличение размеров пособий, компенсирующих единовременные затраты, связанные с рождением детей;</a:t>
            </a:r>
          </a:p>
          <a:p>
            <a:pPr lvl="0"/>
            <a:r>
              <a:rPr lang="ru-RU" b="1" dirty="0" smtClean="0"/>
              <a:t>увеличение периода  по уходу за ребенком, входящего в страховой стаж;</a:t>
            </a:r>
          </a:p>
          <a:p>
            <a:pPr lvl="0"/>
            <a:r>
              <a:rPr lang="ru-RU" b="1" dirty="0" smtClean="0"/>
              <a:t>Пропаганда семейных ценностей и деторождения среди молодежи, еще не вступившей в репродуктивный возраст.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071546"/>
            <a:ext cx="7615262" cy="561228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Кризис семьи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Социологи описывают нынешнее состояние семьи как кризисное и приводят следующие факты: 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/>
              <a:t>на 100 заключенных браков приходится 80 разводов (4 из 5 распадаются);</a:t>
            </a:r>
          </a:p>
          <a:p>
            <a:pPr lvl="0"/>
            <a:r>
              <a:rPr lang="ru-RU" b="1" dirty="0" smtClean="0"/>
              <a:t>90% детей- сирот имеют живых родителей; </a:t>
            </a:r>
          </a:p>
          <a:p>
            <a:pPr lvl="0"/>
            <a:r>
              <a:rPr lang="ru-RU" b="1" dirty="0" smtClean="0"/>
              <a:t>из-за большой смертности и маленькой рождаемости население России каждый год уменьшается на 1,6 </a:t>
            </a:r>
            <a:r>
              <a:rPr lang="ru-RU" b="1" dirty="0" err="1" smtClean="0"/>
              <a:t>млн</a:t>
            </a:r>
            <a:r>
              <a:rPr lang="ru-RU" b="1" dirty="0" smtClean="0"/>
              <a:t> человек </a:t>
            </a:r>
          </a:p>
          <a:p>
            <a:r>
              <a:rPr lang="ru-RU" b="1" dirty="0" smtClean="0"/>
              <a:t>- Как вы думаете, каковы же причины такого положения дел?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 Получается, что современная  семья утратила семейные ценности,  каждый думает о личном благополучии, личном счастье, личной карьере.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zobrazhenie-1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72545">
            <a:off x="224749" y="908850"/>
            <a:ext cx="3002357" cy="1132325"/>
          </a:xfrm>
          <a:prstGeom prst="rect">
            <a:avLst/>
          </a:prstGeom>
        </p:spPr>
      </p:pic>
      <p:pic>
        <p:nvPicPr>
          <p:cNvPr id="15" name="Рисунок 1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0413">
            <a:off x="918114" y="1573129"/>
            <a:ext cx="2105025" cy="1428750"/>
          </a:xfrm>
          <a:prstGeom prst="rect">
            <a:avLst/>
          </a:prstGeom>
        </p:spPr>
      </p:pic>
      <p:pic>
        <p:nvPicPr>
          <p:cNvPr id="9" name="Содержимое 8" descr="izobrazhenie-117vkk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786050" y="2428868"/>
            <a:ext cx="3471858" cy="1714512"/>
          </a:xfrm>
        </p:spPr>
      </p:pic>
      <p:pic>
        <p:nvPicPr>
          <p:cNvPr id="10" name="Рисунок 9" descr="aHR0cDovLzkwMGlnci5uZXQvZGF0YXMvcHNpa2hvbG9naWphL0thcmVyYS8wMDAxLTAwMS1LYXJlcmEuanB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72600">
            <a:off x="4194942" y="938070"/>
            <a:ext cx="2500298" cy="164307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000496" y="2214554"/>
            <a:ext cx="171451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store_apendix_big14938_1035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0601">
            <a:off x="3381740" y="4574455"/>
            <a:ext cx="3288318" cy="1626882"/>
          </a:xfrm>
          <a:prstGeom prst="rect">
            <a:avLst/>
          </a:prstGeom>
        </p:spPr>
      </p:pic>
      <p:pic>
        <p:nvPicPr>
          <p:cNvPr id="13" name="Рисунок 12" descr="0609_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46873">
            <a:off x="304135" y="4323746"/>
            <a:ext cx="2357454" cy="1311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59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93026">
            <a:off x="7160695" y="3003449"/>
            <a:ext cx="1849360" cy="1720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Стрелка вверх 17"/>
          <p:cNvSpPr/>
          <p:nvPr/>
        </p:nvSpPr>
        <p:spPr>
          <a:xfrm>
            <a:off x="4929190" y="2143116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0568704">
            <a:off x="5000628" y="4071942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5236372">
            <a:off x="6439099" y="3020524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13974812">
            <a:off x="2900025" y="3858435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18662117">
            <a:off x="2178499" y="2729055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Обновлениедля касперского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9577">
            <a:off x="6154725" y="4112882"/>
            <a:ext cx="2652218" cy="248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115328" cy="846980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Семейные ценности и традиции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b="1" i="1" dirty="0" smtClean="0"/>
              <a:t>Семейные ценности – это общие интересы всей семьи: любовь, верность, уважение, доверие, понимание, дом, дети»</a:t>
            </a:r>
          </a:p>
          <a:p>
            <a:endParaRPr lang="ru-RU" b="1" i="1" dirty="0" smtClean="0"/>
          </a:p>
          <a:p>
            <a:r>
              <a:rPr lang="ru-RU" b="1" i="1" dirty="0" smtClean="0"/>
              <a:t>«Семейные ценности не  передаются по наследству, их нельзя купить, а можно только беречь, как зеницу ока»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Пользователь\Мои документы\Мои рисунки\imag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389120"/>
          </a:xfrm>
        </p:spPr>
        <p:txBody>
          <a:bodyPr/>
          <a:lstStyle/>
          <a:p>
            <a:r>
              <a:rPr lang="ru-RU" b="1" dirty="0" smtClean="0"/>
              <a:t>Игра  «Пирамида традиций»: передавая друг другу  </a:t>
            </a:r>
            <a:r>
              <a:rPr lang="ru-RU" b="1" u="sng" dirty="0" smtClean="0"/>
              <a:t>предмет н</a:t>
            </a:r>
            <a:r>
              <a:rPr lang="ru-RU" b="1" dirty="0" smtClean="0"/>
              <a:t>еобходимо  назвать любую семейную  традицию (связь поколений, семейный альбом, общий  интерес  (чтение книги, слушание….)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Просмотр темы - Семейные традиции и обычаи как средство восп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70155">
            <a:off x="4627492" y="3387882"/>
            <a:ext cx="3810000" cy="2857500"/>
          </a:xfrm>
          <a:prstGeom prst="rect">
            <a:avLst/>
          </a:prstGeom>
          <a:noFill/>
        </p:spPr>
      </p:pic>
      <p:pic>
        <p:nvPicPr>
          <p:cNvPr id="3076" name="Picture 4" descr="Семейная история - Четырежды мама - Розина мать :)- я.р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82034">
            <a:off x="747737" y="4007949"/>
            <a:ext cx="3320305" cy="1892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6329378" cy="775542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Высказывания  о семье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6643734" cy="5357850"/>
          </a:xfrm>
        </p:spPr>
        <p:txBody>
          <a:bodyPr>
            <a:normAutofit fontScale="55000" lnSpcReduction="20000"/>
          </a:bodyPr>
          <a:lstStyle/>
          <a:p>
            <a:r>
              <a:rPr lang="ru-RU" sz="3200" b="1" i="1" dirty="0" smtClean="0"/>
              <a:t>Залог семейного счастья  в доброте, откровенности, отзывчивости» (</a:t>
            </a:r>
            <a:r>
              <a:rPr lang="ru-RU" sz="3200" b="1" i="1" dirty="0" smtClean="0"/>
              <a:t>Э.Золя, фр. </a:t>
            </a:r>
            <a:r>
              <a:rPr lang="ru-RU" sz="3200" b="1" i="1" smtClean="0"/>
              <a:t>писатель </a:t>
            </a:r>
            <a:r>
              <a:rPr lang="ru-RU" sz="3200" b="1" i="1" dirty="0" smtClean="0"/>
              <a:t>– романист))</a:t>
            </a:r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«Домашний очаг должен быть не  местопребыванием, а местом, куда мы всегда возвращаемся» </a:t>
            </a:r>
          </a:p>
          <a:p>
            <a:r>
              <a:rPr lang="ru-RU" sz="3200" b="1" i="1" dirty="0" smtClean="0"/>
              <a:t>(А. </a:t>
            </a:r>
            <a:r>
              <a:rPr lang="ru-RU" sz="3200" b="1" i="1" dirty="0" err="1" smtClean="0"/>
              <a:t>Монтерлан</a:t>
            </a:r>
            <a:r>
              <a:rPr lang="ru-RU" sz="3200" b="1" i="1" dirty="0" smtClean="0"/>
              <a:t>, англ. писатель))</a:t>
            </a: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/>
              <a:t> </a:t>
            </a:r>
          </a:p>
          <a:p>
            <a:r>
              <a:rPr lang="ru-RU" sz="3200" b="1" i="1" dirty="0" smtClean="0"/>
              <a:t>«Счастлив тот, кто счастлив у себя дома»</a:t>
            </a:r>
          </a:p>
          <a:p>
            <a:r>
              <a:rPr lang="ru-RU" sz="3200" b="1" i="1" dirty="0" smtClean="0"/>
              <a:t> ( Л.Толстой)</a:t>
            </a:r>
          </a:p>
          <a:p>
            <a:pPr>
              <a:buNone/>
            </a:pPr>
            <a:r>
              <a:rPr lang="ru-RU" sz="3200" b="1" i="1" dirty="0" smtClean="0"/>
              <a:t> </a:t>
            </a:r>
          </a:p>
          <a:p>
            <a:r>
              <a:rPr lang="ru-RU" sz="3200" b="1" i="1" dirty="0" smtClean="0"/>
              <a:t>«Что нужно для счастья?</a:t>
            </a:r>
          </a:p>
          <a:p>
            <a:pPr>
              <a:buNone/>
            </a:pPr>
            <a:r>
              <a:rPr lang="ru-RU" sz="3200" b="1" i="1" dirty="0" smtClean="0"/>
              <a:t>Тихая семейная жизнь с возможностью делать добро людям» (Л. Толстой)</a:t>
            </a:r>
          </a:p>
          <a:p>
            <a:pPr>
              <a:buNone/>
            </a:pPr>
            <a:r>
              <a:rPr lang="ru-RU" sz="3200" b="1" i="1" dirty="0" smtClean="0"/>
              <a:t> </a:t>
            </a:r>
          </a:p>
          <a:p>
            <a:r>
              <a:rPr lang="ru-RU" sz="3200" b="1" i="1" dirty="0" smtClean="0"/>
              <a:t>«Каждая семья  счастлива по-своему» (Л.Толстой)</a:t>
            </a:r>
          </a:p>
          <a:p>
            <a:pPr>
              <a:buNone/>
            </a:pPr>
            <a:r>
              <a:rPr lang="ru-RU" b="1" i="1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Семья - самое уютное и теплое место на Земле.. Интересные факты со всего ми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21330">
            <a:off x="6477365" y="1713390"/>
            <a:ext cx="2357454" cy="2860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стоящее счасть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14290"/>
            <a:ext cx="5629275" cy="2562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7400948" cy="382429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Ваши впечатления от  услышанного на занятии?</a:t>
            </a:r>
          </a:p>
          <a:p>
            <a:r>
              <a:rPr lang="ru-RU" sz="3200" b="1" i="1" dirty="0" smtClean="0"/>
              <a:t>Что значит семья для взрослого человека?</a:t>
            </a:r>
          </a:p>
          <a:p>
            <a:r>
              <a:rPr lang="ru-RU" sz="3200" b="1" i="1" dirty="0" smtClean="0"/>
              <a:t> Что значит семья для  Вас?</a:t>
            </a:r>
          </a:p>
          <a:p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Мои документы\Мои рисунки\aO0R_8frX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3089" y="2692964"/>
            <a:ext cx="5548245" cy="3857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Тема</a:t>
            </a:r>
            <a:r>
              <a:rPr lang="ru-RU" dirty="0" smtClean="0"/>
              <a:t>: </a:t>
            </a:r>
            <a:r>
              <a:rPr lang="ru-RU" b="1" i="1" dirty="0" smtClean="0"/>
              <a:t>Семья. Семейные ценности и традиции</a:t>
            </a:r>
            <a:r>
              <a:rPr lang="en-US" b="1" i="1" dirty="0" smtClean="0"/>
              <a:t>.</a:t>
            </a:r>
            <a:endParaRPr lang="ru-RU" b="1" i="1" dirty="0" smtClean="0"/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r>
              <a:rPr lang="ru-RU" u="sng" dirty="0" smtClean="0"/>
              <a:t>Цель</a:t>
            </a:r>
            <a:r>
              <a:rPr lang="ru-RU" dirty="0" smtClean="0"/>
              <a:t>: </a:t>
            </a:r>
            <a:r>
              <a:rPr lang="ru-RU" b="1" i="1" dirty="0" smtClean="0"/>
              <a:t>Формирование позитивного образа семьи, воспитание  нравственного отношения к семейным ценностям и традициям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8143932" cy="3174674"/>
          </a:xfrm>
        </p:spPr>
        <p:txBody>
          <a:bodyPr>
            <a:prstTxWarp prst="textWave4">
              <a:avLst>
                <a:gd name="adj1" fmla="val 6250"/>
                <a:gd name="adj2" fmla="val -171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чать Картинки семья и дети нарисованные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00336">
            <a:off x="7016089" y="2036348"/>
            <a:ext cx="1948927" cy="194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785794"/>
            <a:ext cx="4643470" cy="785818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 семье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6766" cy="441167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b="1" i="1" dirty="0" smtClean="0"/>
              <a:t>Семья – общество в миниатюре, от целостности  которого зависит безопасность всего большого человеческого общества</a:t>
            </a:r>
            <a:r>
              <a:rPr lang="ru-RU" dirty="0" smtClean="0"/>
              <a:t>» </a:t>
            </a:r>
            <a:r>
              <a:rPr lang="ru-RU" sz="2100" b="1" dirty="0" smtClean="0"/>
              <a:t>(Ф.Адлер, нем. психолог)</a:t>
            </a:r>
          </a:p>
          <a:p>
            <a:endParaRPr lang="ru-RU" sz="2100" b="1" dirty="0" smtClean="0"/>
          </a:p>
          <a:p>
            <a:pPr>
              <a:buNone/>
            </a:pPr>
            <a:r>
              <a:rPr lang="ru-RU" sz="1400" b="1" i="1" dirty="0" smtClean="0"/>
              <a:t>   *   «</a:t>
            </a:r>
            <a:r>
              <a:rPr lang="ru-RU" b="1" i="1" u="sng" dirty="0" smtClean="0"/>
              <a:t>Семья </a:t>
            </a:r>
            <a:r>
              <a:rPr lang="ru-RU" b="1" i="1" dirty="0" smtClean="0"/>
              <a:t>– малая группа,  основанная  на браке или кровном родстве, члены которой  связаны общностью быта, взаимной помощью, моральной и правовой» ответственностью»</a:t>
            </a:r>
            <a:r>
              <a:rPr lang="ru-RU" sz="2800" b="1" i="1" dirty="0" smtClean="0"/>
              <a:t> </a:t>
            </a:r>
            <a:r>
              <a:rPr lang="ru-RU" sz="1800" b="1" i="1" dirty="0" smtClean="0"/>
              <a:t>(</a:t>
            </a:r>
            <a:r>
              <a:rPr lang="ru-RU" sz="1800" b="1" i="1" dirty="0" err="1" smtClean="0"/>
              <a:t>Энтони</a:t>
            </a:r>
            <a:r>
              <a:rPr lang="ru-RU" sz="1800" b="1" i="1" dirty="0" smtClean="0"/>
              <a:t> </a:t>
            </a:r>
            <a:r>
              <a:rPr lang="ru-RU" sz="1800" b="1" i="1" dirty="0" err="1" smtClean="0"/>
              <a:t>Гидденс</a:t>
            </a:r>
            <a:r>
              <a:rPr lang="ru-RU" sz="1800" b="1" i="1" dirty="0" smtClean="0"/>
              <a:t>, </a:t>
            </a:r>
            <a:r>
              <a:rPr lang="ru-RU" sz="1800" b="1" i="1" dirty="0" err="1" smtClean="0"/>
              <a:t>анг</a:t>
            </a:r>
            <a:r>
              <a:rPr lang="ru-RU" sz="1800" b="1" i="1" dirty="0" smtClean="0"/>
              <a:t>. социолог)</a:t>
            </a:r>
            <a:endParaRPr lang="ru-RU" sz="1800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Font typeface="Arial" charset="0"/>
              <a:buChar char="•"/>
            </a:pPr>
            <a:r>
              <a:rPr lang="ru-RU" b="1" dirty="0" smtClean="0"/>
              <a:t>«</a:t>
            </a:r>
            <a:r>
              <a:rPr lang="ru-RU" b="1" i="1" dirty="0" smtClean="0"/>
              <a:t>Семья – это малая социальная группа, основанная на любви, брачном союзе и родственных отношениях; объединенная общностью быта и ведением хозяйства, правовыми и нравственными отношениями, рождением и воспитанием детей»</a:t>
            </a:r>
            <a:r>
              <a:rPr lang="ru-RU" b="1" dirty="0" smtClean="0"/>
              <a:t> </a:t>
            </a:r>
          </a:p>
          <a:p>
            <a:pPr>
              <a:buFont typeface="Arial" charset="0"/>
              <a:buChar char="•"/>
            </a:pPr>
            <a:r>
              <a:rPr lang="ru-RU" sz="2100" b="1" dirty="0" smtClean="0"/>
              <a:t>(Социологический словарь. </a:t>
            </a:r>
            <a:r>
              <a:rPr lang="ru-RU" sz="2100" b="1" dirty="0" err="1" smtClean="0"/>
              <a:t>Харчев</a:t>
            </a:r>
            <a:r>
              <a:rPr lang="ru-RU" sz="2100" b="1" dirty="0" smtClean="0"/>
              <a:t> А.Р. Брак и семья в СССР. М., Мысль, 1979г.)</a:t>
            </a:r>
            <a:endParaRPr lang="ru-RU" sz="2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186766" cy="928694"/>
          </a:xfrm>
        </p:spPr>
        <p:txBody>
          <a:bodyPr>
            <a:prstTxWarp prst="textWave4">
              <a:avLst>
                <a:gd name="adj1" fmla="val 6250"/>
                <a:gd name="adj2" fmla="val 684"/>
              </a:avLst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Значение слова «семья»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Фотоконкурс &quot;Крепкая семья&quot; &quot; Вперё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6652">
            <a:off x="5786446" y="2500306"/>
            <a:ext cx="3071834" cy="224315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5614998" cy="4752988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Русское слово «семья» имеет славянское и индоевропейское происхождение  (</a:t>
            </a:r>
            <a:r>
              <a:rPr lang="en-US" b="1" i="1" dirty="0" err="1" smtClean="0"/>
              <a:t>Seima</a:t>
            </a:r>
            <a:r>
              <a:rPr lang="en-US" b="1" i="1" dirty="0" smtClean="0"/>
              <a:t>)</a:t>
            </a:r>
            <a:r>
              <a:rPr lang="ru-RU" b="1" i="1" dirty="0" smtClean="0"/>
              <a:t> – от слова Земля, т. е., восходит от значения территориальной общности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b="1" i="1" dirty="0" smtClean="0"/>
              <a:t>В древнерусском и древнеславянском  языках слово «семья» означало как семью  вообще, включая всех членов рода, живущих совместно.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Мои документы\Мои рисунки\1231174096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8786842" cy="44659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5214950"/>
            <a:ext cx="2786050" cy="13573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amily Tree Стоковое фото lightsource #268602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643050"/>
            <a:ext cx="478634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6686568" cy="918418"/>
          </a:xfrm>
        </p:spPr>
        <p:txBody>
          <a:bodyPr>
            <a:prstTxWarp prst="textDoubleWave1">
              <a:avLst>
                <a:gd name="adj1" fmla="val 6250"/>
                <a:gd name="adj2" fmla="val 1263"/>
              </a:avLst>
            </a:prstTxWarp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Функции семьи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репродуктивная</a:t>
            </a:r>
          </a:p>
          <a:p>
            <a:r>
              <a:rPr lang="ru-RU" dirty="0" smtClean="0"/>
              <a:t>хозяйственно-экономическая</a:t>
            </a:r>
          </a:p>
          <a:p>
            <a:r>
              <a:rPr lang="ru-RU" dirty="0" smtClean="0"/>
              <a:t>социально - статусная</a:t>
            </a:r>
          </a:p>
          <a:p>
            <a:r>
              <a:rPr lang="ru-RU" dirty="0" smtClean="0"/>
              <a:t>образовательно-воспитательная</a:t>
            </a:r>
          </a:p>
          <a:p>
            <a:r>
              <a:rPr lang="ru-RU" dirty="0" smtClean="0"/>
              <a:t>психотерапевтическая</a:t>
            </a:r>
          </a:p>
          <a:p>
            <a:r>
              <a:rPr lang="ru-RU" dirty="0" smtClean="0"/>
              <a:t>духовно - </a:t>
            </a:r>
            <a:r>
              <a:rPr lang="ru-RU" dirty="0" err="1" smtClean="0"/>
              <a:t>досуговая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85794"/>
            <a:ext cx="7115196" cy="775542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Игра «Ассоциации</a:t>
            </a:r>
            <a:r>
              <a:rPr lang="ru-RU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»</a:t>
            </a:r>
            <a:endParaRPr lang="ru-RU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Если семья – это постройка, то она…….</a:t>
            </a:r>
          </a:p>
          <a:p>
            <a:r>
              <a:rPr lang="ru-RU" b="1" i="1" dirty="0" smtClean="0"/>
              <a:t>Если семья – это цвет, то она….</a:t>
            </a:r>
          </a:p>
          <a:p>
            <a:r>
              <a:rPr lang="ru-RU" b="1" i="1" dirty="0" smtClean="0"/>
              <a:t>Если семья – это музыка, то она…</a:t>
            </a:r>
          </a:p>
          <a:p>
            <a:r>
              <a:rPr lang="ru-RU" b="1" i="1" dirty="0" smtClean="0"/>
              <a:t>Если семья – это геометрическая фигура, то она…</a:t>
            </a:r>
          </a:p>
          <a:p>
            <a:r>
              <a:rPr lang="ru-RU" b="1" i="1" dirty="0" smtClean="0"/>
              <a:t>Если семья – это название фильма, то она…</a:t>
            </a:r>
          </a:p>
          <a:p>
            <a:r>
              <a:rPr lang="ru-RU" b="1" i="1" dirty="0" smtClean="0"/>
              <a:t>Если семья – это настроение, то она…</a:t>
            </a:r>
            <a:endParaRPr lang="ru-RU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704104"/>
          </a:xfrm>
        </p:spPr>
        <p:txBody>
          <a:bodyPr>
            <a:prstTxWarp prst="textWave4">
              <a:avLst>
                <a:gd name="adj1" fmla="val 6250"/>
                <a:gd name="adj2" fmla="val 171"/>
              </a:avLst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b="1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«Игра в семью»</a:t>
            </a:r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u="sng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507209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000" b="1" dirty="0" smtClean="0"/>
          </a:p>
          <a:p>
            <a:pPr marL="514350" lvl="0" indent="-514350">
              <a:buNone/>
            </a:pPr>
            <a:r>
              <a:rPr lang="ru-RU" sz="7200" b="1" i="1" dirty="0" smtClean="0"/>
              <a:t>1. </a:t>
            </a:r>
            <a:r>
              <a:rPr lang="ru-RU" sz="7200" b="1" i="1" u="sng" dirty="0" smtClean="0"/>
              <a:t>Полная семья</a:t>
            </a:r>
            <a:r>
              <a:rPr lang="ru-RU" sz="7200" b="1" i="1" dirty="0" smtClean="0"/>
              <a:t>. Мама, папа, ребенок. Ребенок имеет доверительные отношения с обоими родителями. Мама работает на высокооплачиваемой работе и обеспечивает всей семье достойный уровень жизни. Папа – творческая натура, пишет стихи, от случая к случаю получает небольшую оплату. Имея много свободного времени, занимается домашними делами и ребенком. Какая проблема может возникнуть в этой семье?</a:t>
            </a:r>
          </a:p>
          <a:p>
            <a:pPr marL="514350" lvl="0" indent="-514350">
              <a:buAutoNum type="arabicPeriod"/>
            </a:pPr>
            <a:endParaRPr lang="ru-RU" sz="4500" b="1" i="1" dirty="0" smtClean="0"/>
          </a:p>
          <a:p>
            <a:pPr lvl="0">
              <a:buNone/>
            </a:pPr>
            <a:r>
              <a:rPr lang="ru-RU" sz="4500" b="1" i="1" dirty="0" smtClean="0"/>
              <a:t>2</a:t>
            </a:r>
            <a:r>
              <a:rPr lang="ru-RU" sz="7200" b="1" i="1" dirty="0" smtClean="0"/>
              <a:t>. </a:t>
            </a:r>
            <a:r>
              <a:rPr lang="ru-RU" sz="7200" b="1" i="1" u="sng" dirty="0" smtClean="0"/>
              <a:t>Неполная семья</a:t>
            </a:r>
            <a:r>
              <a:rPr lang="ru-RU" sz="7200" b="1" i="1" dirty="0" smtClean="0"/>
              <a:t>. Мама и ребенок – школьник. Папа исправно платит алименты, часто бывает в командировках, поздравляет на день рождения, но в воспитании не участвует. Маму  кладут в больницу, ребенка оставить не с кем. Какое решение проблемы, на ваш взгляд, можно найти? Чья позиция вам ближе?</a:t>
            </a:r>
          </a:p>
          <a:p>
            <a:pPr lvl="0">
              <a:buNone/>
            </a:pPr>
            <a:endParaRPr lang="ru-RU" sz="7200" b="1" i="1" dirty="0" smtClean="0"/>
          </a:p>
          <a:p>
            <a:pPr lvl="0">
              <a:buNone/>
            </a:pPr>
            <a:r>
              <a:rPr lang="ru-RU" sz="7200" b="1" i="1" dirty="0" smtClean="0"/>
              <a:t>3. </a:t>
            </a:r>
            <a:r>
              <a:rPr lang="ru-RU" sz="7200" b="1" i="1" u="sng" dirty="0" smtClean="0"/>
              <a:t>Полная семья </a:t>
            </a:r>
            <a:r>
              <a:rPr lang="ru-RU" sz="7200" b="1" i="1" dirty="0" smtClean="0"/>
              <a:t>(мама, папа, ребенок), которая </a:t>
            </a:r>
            <a:r>
              <a:rPr lang="ru-RU" sz="7200" b="1" i="1" u="sng" dirty="0" smtClean="0"/>
              <a:t>живет с родителями </a:t>
            </a:r>
            <a:r>
              <a:rPr lang="ru-RU" sz="7200" b="1" i="1" dirty="0" smtClean="0"/>
              <a:t>мужа (работающие) в 5-комнатной квартире, где всем хватает места. Отношения уважительные, нейтральны, явных конфликтов нет. Семья с ребенком, решает жить отдельно и хочет снять квартиру. Родители мужа категорически против «Зачем тратить деньги, когда есть где жить?». Действительно ли это «деньги на ветер?». Обоснуйте свой ответ.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СПОМНИМ ВРЕМЕНА СССР: Местные чиновники хотят, чтобы современных школьников учили семейным ценностям... пропаганде и патриотиз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67944">
            <a:off x="5809346" y="2032758"/>
            <a:ext cx="3179640" cy="2148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972452" cy="918418"/>
          </a:xfrm>
        </p:spPr>
        <p:txBody>
          <a:bodyPr>
            <a:prstTxWarp prst="textWave4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u="sng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Традиционная и современная  семья, различия</a:t>
            </a:r>
            <a:r>
              <a:rPr lang="ru-RU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:</a:t>
            </a:r>
            <a:endParaRPr lang="ru-RU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286808" cy="528638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rgbClr val="002060"/>
                </a:solidFill>
              </a:rPr>
              <a:t>Традиционная семья:</a:t>
            </a:r>
          </a:p>
          <a:p>
            <a:r>
              <a:rPr lang="ru-RU" sz="2900" b="1" dirty="0" smtClean="0"/>
              <a:t>скромный семейный бюджет, умение жить по средствам</a:t>
            </a:r>
          </a:p>
          <a:p>
            <a:r>
              <a:rPr lang="ru-RU" sz="2900" b="1" dirty="0" smtClean="0"/>
              <a:t>умение обеспечить себя  (земля, лес…..)</a:t>
            </a:r>
          </a:p>
          <a:p>
            <a:r>
              <a:rPr lang="ru-RU" sz="2900" b="1" dirty="0" smtClean="0"/>
              <a:t>жить  как старшие (обычаи  и традиции предков)</a:t>
            </a:r>
          </a:p>
          <a:p>
            <a:r>
              <a:rPr lang="ru-RU" sz="2900" b="1" dirty="0" smtClean="0"/>
              <a:t>проживать в  одном доме, месте</a:t>
            </a:r>
          </a:p>
          <a:p>
            <a:r>
              <a:rPr lang="ru-RU" sz="2900" b="1" dirty="0" smtClean="0"/>
              <a:t>иметь много детей</a:t>
            </a:r>
          </a:p>
          <a:p>
            <a:r>
              <a:rPr lang="ru-RU" sz="2900" b="1" dirty="0" smtClean="0"/>
              <a:t>крепкая семья (терпение, уважение,  …..)</a:t>
            </a:r>
          </a:p>
          <a:p>
            <a:pPr algn="ctr">
              <a:buNone/>
            </a:pPr>
            <a:endParaRPr lang="ru-RU" sz="2900" b="1" u="sng" dirty="0" smtClean="0"/>
          </a:p>
          <a:p>
            <a:pPr algn="ctr">
              <a:buNone/>
            </a:pPr>
            <a:r>
              <a:rPr lang="ru-RU" sz="3200" b="1" u="sng" dirty="0" smtClean="0">
                <a:solidFill>
                  <a:srgbClr val="002060"/>
                </a:solidFill>
              </a:rPr>
              <a:t>Современная семья:</a:t>
            </a:r>
          </a:p>
          <a:p>
            <a:r>
              <a:rPr lang="ru-RU" sz="2900" b="1" dirty="0" smtClean="0"/>
              <a:t>крах экономики отразился и на семейном бюджете;</a:t>
            </a:r>
          </a:p>
          <a:p>
            <a:r>
              <a:rPr lang="ru-RU" sz="2900" b="1" dirty="0" smtClean="0"/>
              <a:t>нарушена связь с землёй;</a:t>
            </a:r>
          </a:p>
          <a:p>
            <a:r>
              <a:rPr lang="ru-RU" sz="2900" b="1" dirty="0" smtClean="0"/>
              <a:t>главную роль при создании семьи стал  играть  индивидуальный выбор людей; </a:t>
            </a:r>
          </a:p>
          <a:p>
            <a:r>
              <a:rPr lang="ru-RU" sz="2900" b="1" dirty="0" smtClean="0"/>
              <a:t>практически исчезли </a:t>
            </a:r>
            <a:r>
              <a:rPr lang="ru-RU" sz="2900" b="1" dirty="0" err="1" smtClean="0"/>
              <a:t>многопоколенные</a:t>
            </a:r>
            <a:r>
              <a:rPr lang="ru-RU" sz="2900" b="1" dirty="0" smtClean="0"/>
              <a:t> семьи;</a:t>
            </a:r>
          </a:p>
          <a:p>
            <a:r>
              <a:rPr lang="ru-RU" sz="2900" b="1" dirty="0" smtClean="0"/>
              <a:t>уменьшилась  многодетность;</a:t>
            </a:r>
          </a:p>
          <a:p>
            <a:r>
              <a:rPr lang="ru-RU" sz="2900" b="1" dirty="0" smtClean="0"/>
              <a:t>количественно растут разводы;</a:t>
            </a:r>
          </a:p>
          <a:p>
            <a:r>
              <a:rPr lang="ru-RU" sz="2900" b="1" dirty="0" smtClean="0"/>
              <a:t>резко выросло число неполных семей,  рождение внебрачных детей;</a:t>
            </a:r>
          </a:p>
          <a:p>
            <a:r>
              <a:rPr lang="ru-RU" sz="2900" b="1" dirty="0" smtClean="0"/>
              <a:t>усилились отрицательные проявления внутри семьи, такие как алкоголизм и наркомания;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971</Words>
  <Application>Microsoft Office PowerPoint</Application>
  <PresentationFormat>Экран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Семья. Семейные ценности и традиции</vt:lpstr>
      <vt:lpstr>Слайд 2</vt:lpstr>
      <vt:lpstr>О семье</vt:lpstr>
      <vt:lpstr>Значение слова «семья» </vt:lpstr>
      <vt:lpstr>Слайд 5</vt:lpstr>
      <vt:lpstr>Функции семьи</vt:lpstr>
      <vt:lpstr>Игра «Ассоциации»</vt:lpstr>
      <vt:lpstr>«Игра в семью» </vt:lpstr>
      <vt:lpstr>Традиционная и современная  семья, различия:</vt:lpstr>
      <vt:lpstr>Словарь партнерских отношений</vt:lpstr>
      <vt:lpstr>День Семьи</vt:lpstr>
      <vt:lpstr>Слайд 12</vt:lpstr>
      <vt:lpstr>Кризис семьи</vt:lpstr>
      <vt:lpstr>Слайд 14</vt:lpstr>
      <vt:lpstr>Семейные ценности и традиции</vt:lpstr>
      <vt:lpstr>Слайд 16</vt:lpstr>
      <vt:lpstr>Слайд 17</vt:lpstr>
      <vt:lpstr>Высказывания  о семье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Семья. Семейные ценности и традиции</dc:title>
  <dc:creator>Пользователь</dc:creator>
  <cp:lastModifiedBy>Пользователь</cp:lastModifiedBy>
  <cp:revision>55</cp:revision>
  <dcterms:created xsi:type="dcterms:W3CDTF">2015-04-14T11:53:39Z</dcterms:created>
  <dcterms:modified xsi:type="dcterms:W3CDTF">2015-04-22T10:39:41Z</dcterms:modified>
</cp:coreProperties>
</file>