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0"/>
  </p:notesMasterIdLst>
  <p:sldIdLst>
    <p:sldId id="256" r:id="rId2"/>
    <p:sldId id="257" r:id="rId3"/>
    <p:sldId id="258" r:id="rId4"/>
    <p:sldId id="259" r:id="rId5"/>
    <p:sldId id="260" r:id="rId6"/>
    <p:sldId id="261" r:id="rId7"/>
    <p:sldId id="264" r:id="rId8"/>
    <p:sldId id="265" r:id="rId9"/>
    <p:sldId id="267" r:id="rId10"/>
    <p:sldId id="277" r:id="rId11"/>
    <p:sldId id="270" r:id="rId12"/>
    <p:sldId id="280" r:id="rId13"/>
    <p:sldId id="282" r:id="rId14"/>
    <p:sldId id="271" r:id="rId15"/>
    <p:sldId id="284" r:id="rId16"/>
    <p:sldId id="285" r:id="rId17"/>
    <p:sldId id="283" r:id="rId18"/>
    <p:sldId id="272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CCFF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E3FDE45-AF77-4B5C-9715-49D594BDF05E}" styleName="Светлый стиль 1 - акцент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69CF1AB2-1976-4502-BF36-3FF5EA218861}" styleName="Средний стиль 4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0660B408-B3CF-4A94-85FC-2B1E0A45F4A2}" styleName="Темный стиль 2 - акцент 1/акцент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5565" autoAdjust="0"/>
  </p:normalViewPr>
  <p:slideViewPr>
    <p:cSldViewPr>
      <p:cViewPr varScale="1">
        <p:scale>
          <a:sx n="88" d="100"/>
          <a:sy n="88" d="100"/>
        </p:scale>
        <p:origin x="-145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B9B654-6789-4E59-AC90-D8E6A7EE42E9}" type="datetimeFigureOut">
              <a:rPr lang="ru-RU" smtClean="0"/>
              <a:pPr/>
              <a:t>02.03.2017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B380C9-EB17-456A-90D5-C03399611E3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5B106E36-FD25-4E2D-B0AA-010F637433A0}" type="datetimeFigureOut">
              <a:rPr lang="ru-RU" smtClean="0"/>
              <a:pPr/>
              <a:t>02.03.2017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Прямоугольник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Прямоугольник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Равнобедренный треугольник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02.03.2017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02.03.2017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02.03.2017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02.03.2017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02.03.2017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Прямая соединительная линия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Прямая соединительная линия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Равнобедренный треугольник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857232"/>
            <a:ext cx="8229600" cy="1285884"/>
          </a:xfrm>
        </p:spPr>
        <p:txBody>
          <a:bodyPr>
            <a:noAutofit/>
          </a:bodyPr>
          <a:lstStyle/>
          <a:p>
            <a:pPr algn="ctr"/>
            <a:r>
              <a:rPr lang="ru-RU" sz="6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Оформление </a:t>
            </a:r>
            <a:r>
              <a:rPr lang="ru-RU" sz="60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портфолио</a:t>
            </a:r>
            <a:endParaRPr lang="ru-RU" sz="6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 bwMode="auto">
          <a:xfrm>
            <a:off x="2571736" y="2643182"/>
            <a:ext cx="3571900" cy="3786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633394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Профессиональные достижения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</p:nvPr>
        </p:nvGraphicFramePr>
        <p:xfrm>
          <a:off x="357158" y="857232"/>
          <a:ext cx="8108215" cy="5053775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621643"/>
                <a:gridCol w="1621643"/>
                <a:gridCol w="1621643"/>
                <a:gridCol w="1621643"/>
                <a:gridCol w="1621643"/>
              </a:tblGrid>
              <a:tr h="1066876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Наименование мероприятия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Дата проведения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cs typeface="Times New Roman" pitchFamily="18" charset="0"/>
                        </a:rPr>
                        <a:t>Место проведения, уровень (всероссийский - 5, 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cs typeface="Times New Roman" pitchFamily="18" charset="0"/>
                        </a:rPr>
                        <a:t>областной - 4, городской-3, техникум-2,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cs typeface="Times New Roman" pitchFamily="18" charset="0"/>
                        </a:rPr>
                        <a:t>группа-1)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cs typeface="Times New Roman" pitchFamily="18" charset="0"/>
                        </a:rPr>
                        <a:t>Форма участия (выступление, командное/ личное участие,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cs typeface="Times New Roman" pitchFamily="18" charset="0"/>
                        </a:rPr>
                        <a:t>презентация, публикация, тема работы)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cs typeface="Times New Roman" pitchFamily="18" charset="0"/>
                        </a:rPr>
                        <a:t>Результат (грамота, место, сертификат, благодарность, фото и др.)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cs typeface="Times New Roman" pitchFamily="18" charset="0"/>
                        </a:rPr>
                        <a:t>№ приказа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rgbClr val="0070C0"/>
                    </a:solidFill>
                  </a:tcPr>
                </a:tc>
              </a:tr>
              <a:tr h="432678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НПК  </a:t>
                      </a:r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«Социализация и просвещение молодежи»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12.04.2016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Выступление с докладом «…»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Сертификат участника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32678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Конкурс «Юный геолог»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21.05.2016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Участие в команде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Диплом</a:t>
                      </a:r>
                      <a:r>
                        <a:rPr lang="ru-RU" sz="16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1 место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32678">
                <a:tc gridSpan="5">
                  <a:txBody>
                    <a:bodyPr/>
                    <a:lstStyle/>
                    <a:p>
                      <a:pPr algn="ctr"/>
                      <a:r>
                        <a:rPr kumimoji="0" lang="ru-RU" sz="1800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Конкурсы профессионального мастерства, выставки-ярмарки, гранты, исследовательские проекты, интеллектуально-познавательные конкурсы,  олимпиады по дисциплинам специальности/ профессии, научно-практические конференции, декады и методические недели  по специальности/ профессии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1500198"/>
          </a:xfrm>
        </p:spPr>
        <p:txBody>
          <a:bodyPr>
            <a:no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Участие в общественной</a:t>
            </a:r>
            <a:b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жизни техникума</a:t>
            </a:r>
            <a:endParaRPr lang="ru-RU" sz="4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quarter" idx="1"/>
          </p:nvPr>
        </p:nvSpPr>
        <p:spPr>
          <a:xfrm>
            <a:off x="457200" y="1643050"/>
            <a:ext cx="8229600" cy="4513910"/>
          </a:xfrm>
        </p:spPr>
        <p:txBody>
          <a:bodyPr>
            <a:normAutofit lnSpcReduction="10000"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Результаты участия в культурно – массовых мероприятиях (концертная программа ко Дню учителя);</a:t>
            </a: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Участие в предметных декадах;</a:t>
            </a: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Дни открытых дверей;</a:t>
            </a: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Презентации профессий и др.</a:t>
            </a:r>
          </a:p>
          <a:p>
            <a:pPr algn="ctr">
              <a:buNone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(грамоты, приказы, </a:t>
            </a:r>
            <a:r>
              <a:rPr lang="ru-RU" sz="3600" b="1" dirty="0" err="1" smtClean="0">
                <a:latin typeface="Times New Roman" pitchFamily="18" charset="0"/>
                <a:cs typeface="Times New Roman" pitchFamily="18" charset="0"/>
              </a:rPr>
              <a:t>фотоотчеты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, благодарственные письма)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847708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Внеаудиторная деятельность</a:t>
            </a:r>
            <a:b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Участие в общественной жизни техникума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</p:nvPr>
        </p:nvGraphicFramePr>
        <p:xfrm>
          <a:off x="357158" y="1000108"/>
          <a:ext cx="8143932" cy="5437632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1621643"/>
                <a:gridCol w="1621643"/>
                <a:gridCol w="1621643"/>
                <a:gridCol w="1621643"/>
                <a:gridCol w="1657360"/>
              </a:tblGrid>
              <a:tr h="1066876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bg1"/>
                          </a:solidFill>
                        </a:rPr>
                        <a:t>Наименование мероприятия</a:t>
                      </a:r>
                      <a:endParaRPr lang="ru-RU" sz="16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Дата проведения</a:t>
                      </a:r>
                      <a:endParaRPr lang="ru-RU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bg1"/>
                          </a:solidFill>
                        </a:rPr>
                        <a:t>Место проведения, уровень (всероссийский - 5, 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bg1"/>
                          </a:solidFill>
                        </a:rPr>
                        <a:t>областной - 4, городской-3, техникум-2,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bg1"/>
                          </a:solidFill>
                        </a:rPr>
                        <a:t>группа-1)</a:t>
                      </a:r>
                      <a:endParaRPr lang="ru-RU" sz="14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bg1"/>
                          </a:solidFill>
                        </a:rPr>
                        <a:t>Форма участия (выступление, командное/ личное участие,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bg1"/>
                          </a:solidFill>
                        </a:rPr>
                        <a:t>презентация, публикация, тема работы)</a:t>
                      </a:r>
                      <a:endParaRPr lang="ru-RU" sz="14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bg1"/>
                          </a:solidFill>
                        </a:rPr>
                        <a:t>Результат (грамота, место, сертификат, благодарность, фото и др.)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bg1"/>
                          </a:solidFill>
                        </a:rPr>
                        <a:t>№ приказа</a:t>
                      </a:r>
                      <a:endParaRPr lang="ru-RU" sz="14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70C0"/>
                    </a:solidFill>
                  </a:tcPr>
                </a:tc>
              </a:tr>
              <a:tr h="432678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Классный час</a:t>
                      </a:r>
                    </a:p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«…»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12.12.2015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Выступление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Фотоотчет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32678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День открытых дверей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15.05.2016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Презентация профессии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Благодарность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32678">
                <a:tc gridSpan="5">
                  <a:txBody>
                    <a:bodyPr/>
                    <a:lstStyle/>
                    <a:p>
                      <a:pPr algn="ctr"/>
                      <a:r>
                        <a:rPr kumimoji="0" lang="ru-RU" sz="2400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Внеаудиторные мероприятия, участие в общественной жизни (концерты, конкурсы, классные часы, волонтерская деятельность, участие в органах общественного самоуправления, </a:t>
                      </a:r>
                      <a:r>
                        <a:rPr kumimoji="0" lang="ru-RU" sz="2400" kern="12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студсовет</a:t>
                      </a:r>
                      <a:r>
                        <a:rPr kumimoji="0" lang="ru-RU" sz="2400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, профком и пр.), спортивные достижения, реализация социальных проектов, военно-патриотическая деятельность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490518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Образовательная активность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</p:nvPr>
        </p:nvGraphicFramePr>
        <p:xfrm>
          <a:off x="357158" y="857232"/>
          <a:ext cx="8143932" cy="5419154"/>
        </p:xfrm>
        <a:graphic>
          <a:graphicData uri="http://schemas.openxmlformats.org/drawingml/2006/table">
            <a:tbl>
              <a:tblPr firstRow="1" bandRow="1">
                <a:tableStyleId>{0660B408-B3CF-4A94-85FC-2B1E0A45F4A2}</a:tableStyleId>
              </a:tblPr>
              <a:tblGrid>
                <a:gridCol w="1621643"/>
                <a:gridCol w="1621643"/>
                <a:gridCol w="1621643"/>
                <a:gridCol w="1621643"/>
                <a:gridCol w="1657360"/>
              </a:tblGrid>
              <a:tr h="2277757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Наименование мероприятия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Дата проведения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cs typeface="Times New Roman" pitchFamily="18" charset="0"/>
                        </a:rPr>
                        <a:t>Место проведения, уровень (всероссийский - 5, 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cs typeface="Times New Roman" pitchFamily="18" charset="0"/>
                        </a:rPr>
                        <a:t>областной - 4, городской-3, техникум-2,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cs typeface="Times New Roman" pitchFamily="18" charset="0"/>
                        </a:rPr>
                        <a:t>группа-1)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cs typeface="Times New Roman" pitchFamily="18" charset="0"/>
                        </a:rPr>
                        <a:t>Форма участия (выступление, командное/ личное участие,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cs typeface="Times New Roman" pitchFamily="18" charset="0"/>
                        </a:rPr>
                        <a:t>презентация, публикация, тема работы)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cs typeface="Times New Roman" pitchFamily="18" charset="0"/>
                        </a:rPr>
                        <a:t>Результат (грамота, место, сертификат, благодарность, фото и др.)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cs typeface="Times New Roman" pitchFamily="18" charset="0"/>
                        </a:rPr>
                        <a:t>№ приказа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rgbClr val="0070C0"/>
                    </a:solidFill>
                  </a:tcPr>
                </a:tc>
              </a:tr>
              <a:tr h="1219960"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МК </a:t>
                      </a: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«Эффективные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технологии разведки месторождений»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22.04.2015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Изучение основных технологий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Сертификат №…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921437">
                <a:tc gridSpan="5">
                  <a:txBody>
                    <a:bodyPr/>
                    <a:lstStyle/>
                    <a:p>
                      <a:pPr algn="ctr"/>
                      <a:r>
                        <a:rPr kumimoji="0" lang="ru-RU" sz="2400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Образовательная активность (освоение программ дополнительного образования по специальности/ профессии, участие в семинарах, тренингах, круглых столах, мастер-классах, освоение дополнительных спецкурсов)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8229600" cy="714380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Задание № 1: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285860"/>
            <a:ext cx="8229600" cy="4871100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Оценить предложенные варианты электронных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портфолио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marL="514350" indent="-514350">
              <a:buFont typeface="+mj-lt"/>
              <a:buAutoNum type="arabicPeriod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Выявить «+» и «-»;</a:t>
            </a:r>
          </a:p>
          <a:p>
            <a:pPr marL="514350" indent="-514350">
              <a:buFont typeface="+mj-lt"/>
              <a:buAutoNum type="arabicPeriod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Дать характеристику автору (его характер, отличительные особенности, привычки, увлечения и др.)</a:t>
            </a:r>
          </a:p>
          <a:p>
            <a:pPr marL="514350" indent="-514350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 algn="ctr"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Задание выполняется в командах по 4 человека!</a:t>
            </a:r>
            <a:endParaRPr lang="ru-RU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5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Возможные ошибки!!!</a:t>
            </a:r>
            <a:endParaRPr lang="ru-RU" sz="5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Содержимое 14"/>
          <p:cNvSpPr>
            <a:spLocks noGrp="1"/>
          </p:cNvSpPr>
          <p:nvPr>
            <p:ph sz="quarter" idx="4"/>
          </p:nvPr>
        </p:nvSpPr>
        <p:spPr>
          <a:xfrm>
            <a:off x="642910" y="1357298"/>
            <a:ext cx="8043890" cy="481490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1.</a:t>
            </a:r>
          </a:p>
          <a:p>
            <a:pPr>
              <a:buNone/>
            </a:pP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2.</a:t>
            </a:r>
          </a:p>
          <a:p>
            <a:pPr>
              <a:buNone/>
            </a:pP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3.</a:t>
            </a:r>
          </a:p>
          <a:p>
            <a:pPr>
              <a:buNone/>
            </a:pP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4.</a:t>
            </a:r>
          </a:p>
          <a:p>
            <a:pPr>
              <a:buNone/>
            </a:pP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5.</a:t>
            </a:r>
          </a:p>
          <a:p>
            <a:pPr>
              <a:buNone/>
            </a:pP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6.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Оформление </a:t>
            </a:r>
            <a:r>
              <a:rPr lang="ru-RU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портфолио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!!!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Возможные ошибки!!!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Важно!!!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1.Отсутствие системы;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2.Недостаточное количество документов;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3.Наличие «не важных» документов (хобби);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4.Грамматимческие ошибки, отсутствие эстетики;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1.Системность;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2.Наполняемость разделов;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3.Рациональность, обоснованность;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4.Грамотность и аккуратность;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5.Единый стиль, Дизайн.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Задание № 2: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Разложить документы по разделам личного резюме;</a:t>
            </a: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Оценить наполняемость каждого раздела;</a:t>
            </a: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Выявить недостатки, </a:t>
            </a: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Разработать план действий по их устранению.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428604"/>
            <a:ext cx="8229600" cy="5895996"/>
          </a:xfrm>
        </p:spPr>
        <p:txBody>
          <a:bodyPr/>
          <a:lstStyle/>
          <a:p>
            <a:pPr>
              <a:buNone/>
            </a:pPr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Спасибо за внимание !!!</a:t>
            </a:r>
          </a:p>
          <a:p>
            <a:pPr>
              <a:buNone/>
            </a:pPr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Творческих успехов!!!</a:t>
            </a:r>
          </a:p>
        </p:txBody>
      </p:sp>
      <p:pic>
        <p:nvPicPr>
          <p:cNvPr id="4098" name="Picture 2" descr="C:\Documents and Settings\Пользователь\Рабочий стол\Базовый центр\Семинары для студентов\images (8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0100" y="2357430"/>
            <a:ext cx="7000924" cy="400052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54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Портфолио</a:t>
            </a:r>
            <a:r>
              <a:rPr lang="ru-RU" sz="5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</a:t>
            </a:r>
            <a:endParaRPr lang="ru-RU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(от фр. 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PORTER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– излагать, формировать, нести; и 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FOLIO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лист, страница) – это досье, собрание достижений, фиксация успеха.</a:t>
            </a:r>
          </a:p>
          <a:p>
            <a:pPr>
              <a:buNone/>
            </a:pP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ЭТО ВИЗИТНАЯ КАРТОЧКА,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т.е. совокупность сведений о человеке, собрание документов, образцов работ, фотографий, дающих представление о возможностях человека (в нашем случае студента, будущего специалиста и  как личности).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72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Портфолио</a:t>
            </a:r>
            <a:endParaRPr lang="ru-RU" sz="72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785926"/>
            <a:ext cx="8229600" cy="437103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это способ </a:t>
            </a:r>
            <a:r>
              <a:rPr lang="ru-RU" sz="4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фиксирования, накопления и оценки индивидуальных достижений человека!!!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785794"/>
            <a:ext cx="8229600" cy="5538806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</a:t>
            </a:r>
          </a:p>
          <a:p>
            <a:pPr>
              <a:buNone/>
            </a:pPr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</a:p>
          <a:p>
            <a:pPr>
              <a:buNone/>
            </a:pPr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</a:t>
            </a:r>
          </a:p>
          <a:p>
            <a:pPr>
              <a:buNone/>
            </a:pPr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</a:t>
            </a:r>
          </a:p>
          <a:p>
            <a:pPr>
              <a:buNone/>
            </a:pPr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Ф</a:t>
            </a:r>
          </a:p>
          <a:p>
            <a:pPr>
              <a:buNone/>
            </a:pPr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</a:p>
          <a:p>
            <a:pPr>
              <a:buNone/>
            </a:pPr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Л</a:t>
            </a:r>
          </a:p>
          <a:p>
            <a:pPr>
              <a:buNone/>
            </a:pPr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</a:t>
            </a:r>
          </a:p>
          <a:p>
            <a:pPr>
              <a:buNone/>
            </a:pPr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endParaRPr lang="ru-RU" sz="36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28" y="714356"/>
            <a:ext cx="7572428" cy="60007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428604"/>
            <a:ext cx="8229600" cy="589599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оддержка самостоятельности</a:t>
            </a:r>
            <a:endParaRPr lang="ru-RU" sz="36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ценка достижений</a:t>
            </a:r>
          </a:p>
          <a:p>
            <a:pPr>
              <a:buNone/>
            </a:pPr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абота над собой</a:t>
            </a:r>
            <a:endParaRPr lang="ru-RU" sz="36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ехнология самоконтроля</a:t>
            </a:r>
          </a:p>
          <a:p>
            <a:pPr>
              <a:buNone/>
            </a:pPr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Ф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иксирование результатов</a:t>
            </a:r>
            <a:endParaRPr lang="ru-RU" sz="36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бразование в процессе всей жизни</a:t>
            </a:r>
            <a:endParaRPr lang="ru-RU" sz="36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Л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иния развития</a:t>
            </a:r>
            <a:endParaRPr lang="ru-RU" sz="36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мпульс к активности</a:t>
            </a:r>
          </a:p>
          <a:p>
            <a:pPr>
              <a:buNone/>
            </a:pPr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бъективный взгляд на себя</a:t>
            </a:r>
            <a:endParaRPr lang="ru-RU" sz="36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Цель формирования </a:t>
            </a:r>
            <a:r>
              <a:rPr lang="ru-RU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портфолио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- 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накопить и сохранить документальное подтверждение индивидуальных профессиональных и личностных достижений студента – выпускника!!!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8229600" cy="857256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Структура ПОРТФОЛИО</a:t>
            </a: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214422"/>
            <a:ext cx="8229600" cy="5110178"/>
          </a:xfrm>
        </p:spPr>
        <p:txBody>
          <a:bodyPr>
            <a:normAutofit/>
          </a:bodyPr>
          <a:lstStyle/>
          <a:p>
            <a:pPr marL="514350" indent="-514350">
              <a:buAutoNum type="arabicPeriod"/>
            </a:pPr>
            <a: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Титульный лист;</a:t>
            </a:r>
          </a:p>
          <a:p>
            <a:pPr marL="514350" indent="-514350">
              <a:buAutoNum type="arabicPeriod"/>
            </a:pPr>
            <a: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Резюме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, составленное, согласно требованиям;</a:t>
            </a:r>
          </a:p>
          <a:p>
            <a:pPr marL="514350" indent="-514350">
              <a:buAutoNum type="arabicPeriod"/>
            </a:pPr>
            <a: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Профессиональные достижения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(конкурсы </a:t>
            </a:r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профмастерства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, НПК, олимпиады и т.д.);</a:t>
            </a:r>
          </a:p>
          <a:p>
            <a:pPr marL="514350" indent="-514350">
              <a:buAutoNum type="arabicPeriod"/>
            </a:pPr>
            <a: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Внеаудиторная деятельность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, участие в общественной жизни техникума;</a:t>
            </a:r>
          </a:p>
          <a:p>
            <a:pPr marL="514350" indent="-514350">
              <a:buAutoNum type="arabicPeriod"/>
            </a:pPr>
            <a: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Образовательная активность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(курсы дополнительного образования, МК, семинары, тренинги)</a:t>
            </a:r>
          </a:p>
          <a:p>
            <a:pPr marL="514350" indent="-514350">
              <a:buAutoNum type="arabicPeriod"/>
            </a:pPr>
            <a:endParaRPr lang="ru-RU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AutoNum type="arabicPeriod"/>
            </a:pPr>
            <a:endParaRPr lang="ru-RU" b="1" dirty="0" smtClean="0"/>
          </a:p>
          <a:p>
            <a:pPr marL="514350" indent="-514350">
              <a:buAutoNum type="arabicPeriod"/>
            </a:pPr>
            <a:endParaRPr lang="ru-RU" dirty="0" smtClean="0"/>
          </a:p>
          <a:p>
            <a:pPr marL="514350" indent="-514350">
              <a:buAutoNum type="arabicPeriod"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785818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Титульный лист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Фамилия, имя, отчество, специальность, группа, контактная информация,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фото (по желанию)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2428860" y="2214554"/>
          <a:ext cx="5072098" cy="4480560"/>
        </p:xfrm>
        <a:graphic>
          <a:graphicData uri="http://schemas.openxmlformats.org/drawingml/2006/table">
            <a:tbl>
              <a:tblPr firstRow="1" bandRow="1">
                <a:tableStyleId>{0E3FDE45-AF77-4B5C-9715-49D594BDF05E}</a:tableStyleId>
              </a:tblPr>
              <a:tblGrid>
                <a:gridCol w="5072098"/>
              </a:tblGrid>
              <a:tr h="3857652">
                <a:tc>
                  <a:txBody>
                    <a:bodyPr/>
                    <a:lstStyle/>
                    <a:p>
                      <a:pPr algn="ctr"/>
                      <a:r>
                        <a:rPr kumimoji="0" lang="ru-RU" sz="18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ОГБПОУ 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«Томский политехнический техникум»</a:t>
                      </a:r>
                    </a:p>
                    <a:p>
                      <a:pPr algn="ctr"/>
                      <a:endParaRPr kumimoji="0" lang="ru-RU" sz="1800" b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kumimoji="0" lang="ru-RU" sz="1800" b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kumimoji="0" lang="ru-RU" sz="1800" b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endParaRPr kumimoji="0" lang="ru-RU" sz="1800" b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kumimoji="0" lang="ru-RU" sz="18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ПОРТФОЛИО </a:t>
                      </a:r>
                      <a:endParaRPr kumimoji="0" lang="en-US" sz="1800" b="1" kern="1200" dirty="0" smtClean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algn="ctr"/>
                      <a:endParaRPr kumimoji="0" lang="en-US" sz="1800" b="1" kern="1200" dirty="0" smtClean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algn="l"/>
                      <a:r>
                        <a:rPr kumimoji="0" lang="ru-RU" sz="18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Иванова Ивана Ивановича</a:t>
                      </a:r>
                      <a:endParaRPr kumimoji="0" lang="en-US" sz="1800" b="1" kern="1200" dirty="0" smtClean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algn="l"/>
                      <a:endParaRPr kumimoji="0" lang="en-US" sz="1800" b="1" kern="1200" dirty="0" smtClean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1" kern="12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Специальность___________</a:t>
                      </a:r>
                      <a:endParaRPr kumimoji="0" lang="en-US" sz="1800" b="1" kern="1200" dirty="0" smtClean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1800" b="1" kern="1200" dirty="0" smtClean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r>
                        <a:rPr kumimoji="0" lang="ru-RU" sz="18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Студента </a:t>
                      </a:r>
                      <a:r>
                        <a:rPr kumimoji="0" lang="ru-RU" sz="1800" b="1" kern="12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группы_________</a:t>
                      </a:r>
                      <a:r>
                        <a:rPr kumimoji="0" lang="ru-RU" sz="18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</a:p>
                    <a:p>
                      <a:endParaRPr kumimoji="0" lang="ru-RU" sz="1800" b="1" kern="1200" dirty="0" smtClean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endParaRPr kumimoji="0" lang="ru-RU" sz="1800" b="1" kern="1200" dirty="0" smtClean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7" name="Рисунок 6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3438" y="3000372"/>
            <a:ext cx="714380" cy="571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857256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Резюме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214422"/>
            <a:ext cx="8229600" cy="5110178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ФИО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фото, дата рождения, контактная информация;</a:t>
            </a:r>
          </a:p>
          <a:p>
            <a:pPr marL="514350" indent="-514350">
              <a:buFont typeface="+mj-lt"/>
              <a:buAutoNum type="arabicPeriod"/>
            </a:pP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(Должность «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»);</a:t>
            </a:r>
          </a:p>
          <a:p>
            <a:pPr marL="514350" indent="-514350">
              <a:buFont typeface="+mj-lt"/>
              <a:buAutoNum type="arabicPeriod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Образование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(наименование ПОО, специальность);</a:t>
            </a:r>
          </a:p>
          <a:p>
            <a:pPr marL="514350" indent="-514350">
              <a:buFont typeface="+mj-lt"/>
              <a:buAutoNum type="arabicPeriod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Дополнительное обучение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(год, наименование курса);</a:t>
            </a:r>
          </a:p>
          <a:p>
            <a:pPr marL="514350" indent="-514350">
              <a:buFont typeface="+mj-lt"/>
              <a:buAutoNum type="arabicPeriod"/>
            </a:pP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Опыт работы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(при наличии, можно указать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место ПП, должность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);</a:t>
            </a:r>
          </a:p>
          <a:p>
            <a:pPr marL="514350" indent="-514350">
              <a:buFont typeface="+mj-lt"/>
              <a:buAutoNum type="arabicPeriod"/>
            </a:pP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Дополнительные навыки;</a:t>
            </a:r>
          </a:p>
          <a:p>
            <a:pPr marL="514350" indent="-514350">
              <a:buFont typeface="+mj-lt"/>
              <a:buAutoNum type="arabicPeriod"/>
            </a:pP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Награды, поощрения.</a:t>
            </a:r>
          </a:p>
          <a:p>
            <a:pPr marL="514350" indent="-514350"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чальная">
  <a:themeElements>
    <a:clrScheme name="Начальная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Начальная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Начальная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592</TotalTime>
  <Words>768</Words>
  <PresentationFormat>Экран (4:3)</PresentationFormat>
  <Paragraphs>156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Начальная</vt:lpstr>
      <vt:lpstr>Оформление портфолио</vt:lpstr>
      <vt:lpstr>Портфолио      </vt:lpstr>
      <vt:lpstr>Портфолио</vt:lpstr>
      <vt:lpstr>Слайд 4</vt:lpstr>
      <vt:lpstr>Слайд 5</vt:lpstr>
      <vt:lpstr>Цель формирования портфолио - </vt:lpstr>
      <vt:lpstr>Структура ПОРТФОЛИО</vt:lpstr>
      <vt:lpstr>Титульный лист</vt:lpstr>
      <vt:lpstr>Резюме</vt:lpstr>
      <vt:lpstr>Профессиональные достижения</vt:lpstr>
      <vt:lpstr>Участие в общественной  жизни техникума</vt:lpstr>
      <vt:lpstr> Внеаудиторная деятельность Участие в общественной жизни техникума</vt:lpstr>
      <vt:lpstr> Образовательная активность</vt:lpstr>
      <vt:lpstr>Задание № 1:</vt:lpstr>
      <vt:lpstr>Возможные ошибки!!!</vt:lpstr>
      <vt:lpstr>Оформление портфолио!!!</vt:lpstr>
      <vt:lpstr>Задание № 2:</vt:lpstr>
      <vt:lpstr>Слайд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Пользователь</cp:lastModifiedBy>
  <cp:revision>59</cp:revision>
  <dcterms:modified xsi:type="dcterms:W3CDTF">2017-03-02T03:09:44Z</dcterms:modified>
</cp:coreProperties>
</file>