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8" r:id="rId2"/>
    <p:sldId id="260" r:id="rId3"/>
    <p:sldId id="265" r:id="rId4"/>
    <p:sldId id="271" r:id="rId5"/>
    <p:sldId id="272" r:id="rId6"/>
    <p:sldId id="273" r:id="rId7"/>
    <p:sldId id="274" r:id="rId8"/>
    <p:sldId id="275" r:id="rId9"/>
    <p:sldId id="293" r:id="rId10"/>
    <p:sldId id="294" r:id="rId11"/>
    <p:sldId id="276" r:id="rId12"/>
    <p:sldId id="295" r:id="rId13"/>
    <p:sldId id="287" r:id="rId14"/>
    <p:sldId id="266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50" d="100"/>
          <a:sy n="50" d="100"/>
        </p:scale>
        <p:origin x="-2322" y="-8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0" d="100"/>
          <a:sy n="70" d="100"/>
        </p:scale>
        <p:origin x="-3024" y="-90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B838DC-D96B-4C24-BF2F-F7B0BE21BADC}" type="datetimeFigureOut">
              <a:rPr lang="ru-RU" smtClean="0"/>
              <a:t>12.09.2016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217E7D-3A68-47C5-91AB-A107C3790FC9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DB4324-BBCF-4EAC-94E2-F54878DC4440}" type="datetimeFigureOut">
              <a:rPr lang="ru-RU" smtClean="0"/>
              <a:pPr/>
              <a:t>12.09.2016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AA85A2-3684-4330-9479-92528E42B65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12.09.2016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12.09.2016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12.09.2016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12.09.2016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mailto:Julia_sfv@mail.ru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Организация эффективной деятельности центров (служб) содействия трудоустройству выпускников ПОО Томской области</a:t>
            </a:r>
          </a:p>
          <a:p>
            <a:pPr algn="ctr">
              <a:buNone/>
            </a:pPr>
            <a:endParaRPr lang="ru-RU" sz="36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Сафронова Ю. А., руководитель Базового центра содействия трудоустройству выпускников </a:t>
            </a:r>
          </a:p>
          <a:p>
            <a:pPr algn="r"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ПОО Томской области</a:t>
            </a:r>
          </a:p>
          <a:p>
            <a:pPr algn="ctr">
              <a:buNone/>
            </a:pPr>
            <a:endParaRPr lang="ru-RU" sz="36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36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5"/>
            <a:ext cx="8229600" cy="5357850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ОРГАНИЗАЦИЯ ВРЕМЕННОЙ ЗАНЯТОСТИ СТУДЕНТОВ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Помощь в 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поиске временной работы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(на период </a:t>
            </a:r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каникул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на период семестра на </a:t>
            </a:r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неполный рабочий день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 В каждом случае выясняется </a:t>
            </a:r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характер работы, удаленность предприятия от места жительства студента, режим рабочего времени,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так как студент должен подрабатывать, а не «подучиваться».</a:t>
            </a:r>
          </a:p>
          <a:p>
            <a:pPr algn="ctr"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КОНСУЛЬТАЦИОННАЯ, ПРОФОРИЕНТАЦИОННАЯ ПОДДЕРЖКА И ОБУЧЕНИЕ.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Arial" pitchFamily="34" charset="0"/>
              <a:buAutoNum type="arabicPeriod"/>
            </a:pPr>
            <a:r>
              <a:rPr lang="ru-RU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Профориентационная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работа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(организация МК для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школьнико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совместно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со студентами, презентации профессий и т.д.)</a:t>
            </a:r>
            <a:endParaRPr lang="ru-RU" sz="24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rabicPeriod"/>
            </a:pP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Оказание юридических и правовых консультаций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для студентов и выпускников по вопросам трудоустройства, социальных гарантий и льгот для молодых специалистов.</a:t>
            </a:r>
          </a:p>
          <a:p>
            <a:pPr marL="514350" indent="-514350"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Организация 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обучения  по адаптации на рынке труда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(курсы лекций, тренингов, семинаров)</a:t>
            </a:r>
          </a:p>
          <a:p>
            <a:pPr marL="514350" indent="-514350" algn="ctr">
              <a:buNone/>
            </a:pP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 algn="ctr">
              <a:buNone/>
            </a:pP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Направление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СОТРУДНИЧЕСТВО С ПРЕДПРИЯТИЯМИ И</a:t>
            </a:r>
            <a:br>
              <a:rPr lang="ru-RU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ОРГАНИЗАЦИЯМИ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заключение </a:t>
            </a:r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договоров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о сотрудничестве с предприятиями, организациями;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привлечение работодателей на итоговую аттестацию;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организация </a:t>
            </a:r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«Дней открытых дверей»,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иных мероприятий (рабочая встреча, круглый стол, экскурсии и др.);</a:t>
            </a:r>
          </a:p>
          <a:p>
            <a:pPr lvl="0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содействие в реализации </a:t>
            </a:r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индивидуальных заявок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от предприятий по </a:t>
            </a:r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подбору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кандидатов на вакантные места;</a:t>
            </a:r>
          </a:p>
          <a:p>
            <a:pPr lvl="0"/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размещение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поступивших от работодателей</a:t>
            </a:r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вакансий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на информационных </a:t>
            </a:r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стендах и сайте ЦСТВ.</a:t>
            </a:r>
          </a:p>
          <a:p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857232"/>
            <a:ext cx="8229600" cy="571496"/>
          </a:xfrm>
        </p:spPr>
        <p:txBody>
          <a:bodyPr>
            <a:noAutofit/>
          </a:bodyPr>
          <a:lstStyle/>
          <a:p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Направление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МОНИТОРИНГ ТРУДОУСТРОЙСТВА ВЫПУСКНИКОВ.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14554"/>
            <a:ext cx="8229600" cy="3911609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1) статистический анализ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фактов трудоустройства и оценка эффективности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его организации в ЦСТВ,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2) анализ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удовлетворенности работодателей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 качестве подготовки молодых специалистов.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Направления работы ЦСТВ, необходимые для развития: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Развитие страниц сайтов ЦСТВ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(дизайн, обновление информации и т.д.);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Использование социальных сетей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работе ЦСТВ;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Разработка методических материалов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(пособия для студентов «Как вести себя на рынке труда» и т.д.);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Публикации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материалов по вопросам трудоустройства (участие в конференциях, семинарах, конкурсах 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/>
          <a:lstStyle/>
          <a:p>
            <a:pPr algn="ctr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Базовый центр содействия трудоустройству выпускников</a:t>
            </a:r>
          </a:p>
          <a:p>
            <a:pPr algn="ctr">
              <a:buNone/>
            </a:pPr>
            <a:endParaRPr lang="ru-RU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Сафронова Юлия Александровна</a:t>
            </a:r>
          </a:p>
          <a:p>
            <a:pPr>
              <a:buNone/>
            </a:pP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г. Томск, ул. Смирнова, 44</a:t>
            </a:r>
          </a:p>
          <a:p>
            <a:pPr>
              <a:buNone/>
            </a:pPr>
            <a:r>
              <a:rPr lang="en-US" sz="1600" i="1" dirty="0" smtClean="0">
                <a:latin typeface="Times New Roman" pitchFamily="18" charset="0"/>
                <a:cs typeface="Times New Roman" pitchFamily="18" charset="0"/>
              </a:rPr>
              <a:t>http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//</a:t>
            </a:r>
            <a:r>
              <a:rPr lang="en-US" sz="1600" i="1" dirty="0" err="1" smtClean="0">
                <a:latin typeface="Times New Roman" pitchFamily="18" charset="0"/>
                <a:cs typeface="Times New Roman" pitchFamily="18" charset="0"/>
              </a:rPr>
              <a:t>tpt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1600" i="1" dirty="0" smtClean="0">
                <a:latin typeface="Times New Roman" pitchFamily="18" charset="0"/>
                <a:cs typeface="Times New Roman" pitchFamily="18" charset="0"/>
              </a:rPr>
              <a:t>tom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1600" i="1" dirty="0" err="1" smtClean="0">
                <a:latin typeface="Times New Roman" pitchFamily="18" charset="0"/>
                <a:cs typeface="Times New Roman" pitchFamily="18" charset="0"/>
              </a:rPr>
              <a:t>ru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/.</a:t>
            </a:r>
          </a:p>
          <a:p>
            <a:pPr>
              <a:buNone/>
            </a:pPr>
            <a:r>
              <a:rPr lang="en-US" sz="1600" i="1" dirty="0" smtClean="0">
                <a:latin typeface="Times New Roman" pitchFamily="18" charset="0"/>
                <a:cs typeface="Times New Roman" pitchFamily="18" charset="0"/>
              </a:rPr>
              <a:t>E-mail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1600" i="1" dirty="0" smtClean="0">
                <a:latin typeface="Times New Roman" pitchFamily="18" charset="0"/>
                <a:cs typeface="Times New Roman" pitchFamily="18" charset="0"/>
                <a:hlinkClick r:id="rId2"/>
              </a:rPr>
              <a:t>Julia_sfv@mail.ru</a:t>
            </a:r>
            <a:r>
              <a:rPr lang="en-US" sz="1600" i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Телефон: (382-2) 724-668</a:t>
            </a:r>
          </a:p>
          <a:p>
            <a:pPr>
              <a:buNone/>
            </a:pP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8-952-154-01-62</a:t>
            </a:r>
          </a:p>
          <a:p>
            <a:pPr>
              <a:buNone/>
            </a:pPr>
            <a:endParaRPr lang="ru-RU" sz="16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Нормативная база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приказ Федерального агентства по образованию от 23.11.2009 № 2132 </a:t>
            </a:r>
          </a:p>
          <a:p>
            <a:pPr lvl="0">
              <a:buNone/>
            </a:pP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«О Межрегиональном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координационно-аналитическом центре 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 проблемам трудоустройства и адаптации к рынку труда выпускников учреждений профессионального образования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Московского государственного технического университета им. Н.Э. Баумана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Письмо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Минобрнауки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России № АК-347/06 от 25.02.2015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«О мерах по трудоустройству»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Протокол заседания межведомственной рабочей группы по мониторингу ситуации на рынке труда в разрезе субъектов Российской Федерации от 23 января 2015 г.</a:t>
            </a:r>
          </a:p>
          <a:p>
            <a:pPr lvl="0"/>
            <a:endParaRPr lang="ru-RU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69006"/>
          </a:xfrm>
        </p:spPr>
        <p:txBody>
          <a:bodyPr>
            <a:normAutofit/>
          </a:bodyPr>
          <a:lstStyle/>
          <a:p>
            <a:pPr algn="l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Распоряжение Департамента профессионального образования Томской области  № 188 от 02.06.2015г. 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«О мероприятиях по содействию трудоустройству выпускников профессиональных образовательных организаций Томской области»;</a:t>
            </a:r>
            <a:b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- 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Приказ</a:t>
            </a:r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 создании 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Центра содействия трудоустройству выпускников ПОО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(на уровне образовательной организации); 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-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Положение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 деятельности Центра содействия трудоустройству выпускников</a:t>
            </a:r>
            <a:endParaRPr lang="ru-RU" sz="28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357166"/>
            <a:ext cx="8229600" cy="1225536"/>
          </a:xfrm>
        </p:spPr>
        <p:txBody>
          <a:bodyPr>
            <a:normAutofit fontScale="90000"/>
          </a:bodyPr>
          <a:lstStyle/>
          <a:p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Главная цель </a:t>
            </a:r>
            <a:r>
              <a:rPr lang="ru-RU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– содействие трудоустройству выпускников.</a:t>
            </a:r>
            <a:br>
              <a:rPr lang="ru-RU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Основные направления работы ЦСТВ: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28802"/>
            <a:ext cx="8229600" cy="4197361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Информационная поддержка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студентов и выпускников по вопросам трудоустройства.</a:t>
            </a:r>
          </a:p>
          <a:p>
            <a:pPr lvl="0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Сотрудничество с предприятиями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 организациями, выступающими в качестве работодателей для студентов и выпускников.</a:t>
            </a:r>
          </a:p>
          <a:p>
            <a:pPr lvl="0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Взаимодействие с органами исполнительной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власти, с центрами занятости, кадровыми агентствами, молодежными общественными организациями и т.д.</a:t>
            </a:r>
          </a:p>
          <a:p>
            <a:pPr lvl="0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Организация временной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занятости студентов.</a:t>
            </a:r>
          </a:p>
          <a:p>
            <a:pPr lvl="0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Консультационная,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профориентационная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поддержка.</a:t>
            </a:r>
          </a:p>
          <a:p>
            <a:pPr lvl="0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Мониторинг трудоустройства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выпускников.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11222"/>
          </a:xfrm>
        </p:spPr>
        <p:txBody>
          <a:bodyPr>
            <a:normAutofit fontScale="90000"/>
          </a:bodyPr>
          <a:lstStyle/>
          <a:p>
            <a:r>
              <a:rPr lang="ru-RU" sz="4000" i="1" dirty="0" smtClean="0"/>
              <a:t/>
            </a:r>
            <a:br>
              <a:rPr lang="ru-RU" sz="4000" i="1" dirty="0" smtClean="0"/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ИНФОРМАЦИОННАЯ ПОДДЕРЖКА ВЫПУСКНИКОВ.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285860"/>
            <a:ext cx="8572560" cy="5072097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Создание и использование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веб-сайта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(или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веб-страницы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). </a:t>
            </a:r>
          </a:p>
          <a:p>
            <a:pPr>
              <a:buNone/>
            </a:pP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Задачи создания сайта (интернет - страницы):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информирование выпускников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 существовании </a:t>
            </a:r>
            <a:r>
              <a:rPr lang="ru-RU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Центра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содействия трудоустройству и его деятельности;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помощь выпускникам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 студентам в поиске работы по профессии (специальности)</a:t>
            </a:r>
            <a:r>
              <a:rPr lang="ru-RU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, предоставление доступа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 различным источникам поиска работы; </a:t>
            </a:r>
            <a:r>
              <a:rPr lang="ru-RU" sz="2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(полезные ссылки, перечень социальных партнеров «Путеводитель по предприятиям»,  МР для выпускников)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информирование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 новых вакансиях и состоянии рынка труда </a:t>
            </a:r>
            <a:r>
              <a:rPr lang="ru-RU" sz="2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(раздел  - Вакансии)</a:t>
            </a:r>
          </a:p>
          <a:p>
            <a:pPr>
              <a:buNone/>
            </a:pPr>
            <a:r>
              <a:rPr lang="ru-RU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- организация набора кандидатов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для отдельных работодателей </a:t>
            </a:r>
            <a:r>
              <a:rPr lang="ru-RU" sz="2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(Работодателю)                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Сайт должен иметь </a:t>
            </a:r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удобный интерфейс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, яркий, запоминающийся дизайн, ориентированный на </a:t>
            </a:r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молодежную аудиторию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>
              <a:buFontTx/>
              <a:buChar char="-"/>
            </a:pPr>
            <a:endParaRPr lang="ru-RU" sz="2000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азделы сайта ЦСТВ:</a:t>
            </a:r>
            <a:endParaRPr lang="ru-RU" sz="36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911741"/>
          </a:xfrm>
        </p:spPr>
        <p:txBody>
          <a:bodyPr>
            <a:normAutofit/>
          </a:bodyPr>
          <a:lstStyle/>
          <a:p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Новости, мероприятия, анонсы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(о деятельности ЦСТВ, а не ПОО)!!!</a:t>
            </a: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Студентам,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 т.ч. МР;</a:t>
            </a: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Работодателям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(формы сотрудничества, специальности и направления подготовки, планируемый выпуск);</a:t>
            </a: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Вакансии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(обновление ежемесячно!!!);</a:t>
            </a: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Полезные ссылки</a:t>
            </a: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Информационные стенды ЦСТВ.</a:t>
            </a:r>
            <a:endParaRPr lang="ru-RU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ct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На стендах ежемесячно обновляются сведения: </a:t>
            </a:r>
          </a:p>
          <a:p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о горячих вакансиях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имеющихся на предприятиях, в организациях города, района, области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проводится обзор </a:t>
            </a: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публикаций и сайтов интернета;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может быть представлен </a:t>
            </a: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обзор кадровых агентств области;</a:t>
            </a:r>
          </a:p>
          <a:p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перечень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партнеров – работодателей;</a:t>
            </a:r>
          </a:p>
          <a:p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новости, события;</a:t>
            </a:r>
          </a:p>
          <a:p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МР в виде памяток.</a:t>
            </a: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54164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Периодическое печатное издание образовательной 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организации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4643470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на страницах которого могут быть представлены: </a:t>
            </a:r>
          </a:p>
          <a:p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вакансии, </a:t>
            </a:r>
          </a:p>
          <a:p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конкурсы на занятие вакантной должности на предприятиях и в организациях, </a:t>
            </a:r>
          </a:p>
          <a:p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сведения о целевых программах, 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обзор мероприятий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ЦСТВ, интервью с работодателями и т.д.</a:t>
            </a:r>
          </a:p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Периодическое издание должно быть доступно всем учащимся </a:t>
            </a: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старших курсов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выпускникам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образовательной организации.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Направление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ВЗАИМОДЕЙСТВИЕ С ЦЕНТРАМИ ЗАНЯТОСТИ, КАДРОВЫМИ АГЕНТСТВАМИ, СМИ.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обмене информацией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 вопросам, связанным с трудоустройством выпускников,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предоставлении информации о вакансиях,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участии в </a:t>
            </a: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совместных мероприятиях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регулярном проведении встреч специалистов центров занятости со студентами и выпускниками,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744</TotalTime>
  <Words>796</Words>
  <PresentationFormat>Экран (4:3)</PresentationFormat>
  <Paragraphs>82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Слайд 1</vt:lpstr>
      <vt:lpstr>Нормативная база</vt:lpstr>
      <vt:lpstr> - Распоряжение Департамента профессионального образования Томской области  № 188 от 02.06.2015г. «О мероприятиях по содействию трудоустройству выпускников профессиональных образовательных организаций Томской области»;    - Приказ о создании Центра содействия трудоустройству выпускников ПОО (на уровне образовательной организации);    - Положение о деятельности Центра содействия трудоустройству выпускников</vt:lpstr>
      <vt:lpstr> Главная цель – содействие трудоустройству выпускников. Основные направления работы ЦСТВ: </vt:lpstr>
      <vt:lpstr> ИНФОРМАЦИОННАЯ ПОДДЕРЖКА ВЫПУСКНИКОВ. </vt:lpstr>
      <vt:lpstr>Разделы сайта ЦСТВ:</vt:lpstr>
      <vt:lpstr>Информационные стенды ЦСТВ.</vt:lpstr>
      <vt:lpstr>Периодическое печатное издание образовательной организации </vt:lpstr>
      <vt:lpstr>Направление  ВЗАИМОДЕЙСТВИЕ С ЦЕНТРАМИ ЗАНЯТОСТИ, КАДРОВЫМИ АГЕНТСТВАМИ, СМИ.</vt:lpstr>
      <vt:lpstr>Слайд 10</vt:lpstr>
      <vt:lpstr>Направление СОТРУДНИЧЕСТВО С ПРЕДПРИЯТИЯМИ И ОРГАНИЗАЦИЯМИ</vt:lpstr>
      <vt:lpstr>Направление  МОНИТОРИНГ ТРУДОУСТРОЙСТВА ВЫПУСКНИКОВ.</vt:lpstr>
      <vt:lpstr>Слайд 13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Областное  государственное бюджетное образовательное учреждение среднего профессионального образования «Томский политехнический техникум» </dc:title>
  <cp:lastModifiedBy>Пользователь</cp:lastModifiedBy>
  <cp:revision>92</cp:revision>
  <dcterms:modified xsi:type="dcterms:W3CDTF">2016-09-12T04:56:54Z</dcterms:modified>
</cp:coreProperties>
</file>